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4296" r:id="rId4"/>
  </p:sldMasterIdLst>
  <p:notesMasterIdLst>
    <p:notesMasterId r:id="rId34"/>
  </p:notesMasterIdLst>
  <p:handoutMasterIdLst>
    <p:handoutMasterId r:id="rId35"/>
  </p:handoutMasterIdLst>
  <p:sldIdLst>
    <p:sldId id="280" r:id="rId5"/>
    <p:sldId id="693" r:id="rId6"/>
    <p:sldId id="657" r:id="rId7"/>
    <p:sldId id="749" r:id="rId8"/>
    <p:sldId id="747" r:id="rId9"/>
    <p:sldId id="768" r:id="rId10"/>
    <p:sldId id="774" r:id="rId11"/>
    <p:sldId id="755" r:id="rId12"/>
    <p:sldId id="769" r:id="rId13"/>
    <p:sldId id="771" r:id="rId14"/>
    <p:sldId id="776" r:id="rId15"/>
    <p:sldId id="773" r:id="rId16"/>
    <p:sldId id="779" r:id="rId17"/>
    <p:sldId id="770" r:id="rId18"/>
    <p:sldId id="756" r:id="rId19"/>
    <p:sldId id="772" r:id="rId20"/>
    <p:sldId id="757" r:id="rId21"/>
    <p:sldId id="778" r:id="rId22"/>
    <p:sldId id="665" r:id="rId23"/>
    <p:sldId id="646" r:id="rId24"/>
    <p:sldId id="672" r:id="rId25"/>
    <p:sldId id="666" r:id="rId26"/>
    <p:sldId id="667" r:id="rId27"/>
    <p:sldId id="737" r:id="rId28"/>
    <p:sldId id="671" r:id="rId29"/>
    <p:sldId id="716" r:id="rId30"/>
    <p:sldId id="692" r:id="rId31"/>
    <p:sldId id="738" r:id="rId32"/>
    <p:sldId id="765" r:id="rId33"/>
  </p:sldIdLst>
  <p:sldSz cx="7772400" cy="51435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4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F554E-FD96-A2D4-0CC3-C982EFB52B45}" name="Hoy, Allison M." initials="HAM" userId="S::HOYALL01@MontgomeryCountyMD.gov::471a8d3b-6b74-426e-9f25-71897ae2fe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59DD5E"/>
    <a:srgbClr val="66FF66"/>
    <a:srgbClr val="66FF33"/>
    <a:srgbClr val="FF9900"/>
    <a:srgbClr val="9A7044"/>
    <a:srgbClr val="2C79C7"/>
    <a:srgbClr val="C6BAA3"/>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D49E4-4CEA-4B19-80A4-3304683AE238}" v="4" dt="2024-03-05T14:27:35.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1326" y="126"/>
      </p:cViewPr>
      <p:guideLst>
        <p:guide orient="horz" pos="1620"/>
        <p:guide pos="242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606E7-AC2D-4C9B-A2ED-EC313105300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F0E0789-07DC-426B-8CF3-C4C84E4D51BE}">
      <dgm:prSet/>
      <dgm:spPr/>
      <dgm:t>
        <a:bodyPr/>
        <a:lstStyle/>
        <a:p>
          <a:pPr>
            <a:lnSpc>
              <a:spcPct val="100000"/>
            </a:lnSpc>
          </a:pPr>
          <a:r>
            <a:rPr lang="en-US"/>
            <a:t>Both capital and operating expenses are eligible expenses</a:t>
          </a:r>
        </a:p>
      </dgm:t>
    </dgm:pt>
    <dgm:pt modelId="{E8E7759C-539E-445B-B3AD-CB87BFC1AF1B}" type="parTrans" cxnId="{D1D10F88-51C1-4626-8072-DC70AF1B1F80}">
      <dgm:prSet/>
      <dgm:spPr/>
      <dgm:t>
        <a:bodyPr/>
        <a:lstStyle/>
        <a:p>
          <a:endParaRPr lang="en-US"/>
        </a:p>
      </dgm:t>
    </dgm:pt>
    <dgm:pt modelId="{797A8F15-7D9E-486E-A9A0-2D672B1A359B}" type="sibTrans" cxnId="{D1D10F88-51C1-4626-8072-DC70AF1B1F80}">
      <dgm:prSet/>
      <dgm:spPr/>
      <dgm:t>
        <a:bodyPr/>
        <a:lstStyle/>
        <a:p>
          <a:endParaRPr lang="en-US"/>
        </a:p>
      </dgm:t>
    </dgm:pt>
    <dgm:pt modelId="{61CFE8A4-8119-4A6A-9B5F-F48D4CC98BC4}">
      <dgm:prSet/>
      <dgm:spPr/>
      <dgm:t>
        <a:bodyPr/>
        <a:lstStyle/>
        <a:p>
          <a:pPr>
            <a:lnSpc>
              <a:spcPct val="100000"/>
            </a:lnSpc>
          </a:pPr>
          <a:r>
            <a:rPr lang="en-US" b="1"/>
            <a:t>Capital</a:t>
          </a:r>
          <a:r>
            <a:rPr lang="en-US"/>
            <a:t>: one-time costs $5,000 or more in value that cover the purchase or significant improvement of a fixed asset</a:t>
          </a:r>
        </a:p>
      </dgm:t>
    </dgm:pt>
    <dgm:pt modelId="{9EE7DA9D-C404-46D8-98A6-D7A7EE376ECC}" type="parTrans" cxnId="{00A6D5E8-E164-4E11-A385-598E00B499E5}">
      <dgm:prSet/>
      <dgm:spPr/>
      <dgm:t>
        <a:bodyPr/>
        <a:lstStyle/>
        <a:p>
          <a:endParaRPr lang="en-US"/>
        </a:p>
      </dgm:t>
    </dgm:pt>
    <dgm:pt modelId="{6086717E-E2B9-4D75-AC57-CBDDE98300EB}" type="sibTrans" cxnId="{00A6D5E8-E164-4E11-A385-598E00B499E5}">
      <dgm:prSet/>
      <dgm:spPr/>
      <dgm:t>
        <a:bodyPr/>
        <a:lstStyle/>
        <a:p>
          <a:endParaRPr lang="en-US"/>
        </a:p>
      </dgm:t>
    </dgm:pt>
    <dgm:pt modelId="{0F922110-0CA8-4AAC-9BC5-4CB247C6D9A1}">
      <dgm:prSet/>
      <dgm:spPr/>
      <dgm:t>
        <a:bodyPr/>
        <a:lstStyle/>
        <a:p>
          <a:pPr>
            <a:lnSpc>
              <a:spcPct val="100000"/>
            </a:lnSpc>
          </a:pPr>
          <a:r>
            <a:rPr lang="en-US" b="1"/>
            <a:t>Operating</a:t>
          </a:r>
          <a:r>
            <a:rPr lang="en-US"/>
            <a:t>: costs that support ongoing expenditures associated with projects </a:t>
          </a:r>
        </a:p>
      </dgm:t>
    </dgm:pt>
    <dgm:pt modelId="{46144871-A994-4023-822A-ADD704355BB3}" type="parTrans" cxnId="{0C8C9254-D651-4D2A-966A-44B539D0BA8A}">
      <dgm:prSet/>
      <dgm:spPr/>
      <dgm:t>
        <a:bodyPr/>
        <a:lstStyle/>
        <a:p>
          <a:endParaRPr lang="en-US"/>
        </a:p>
      </dgm:t>
    </dgm:pt>
    <dgm:pt modelId="{9178C964-5DD1-4E47-BA00-DE907AFFCFBE}" type="sibTrans" cxnId="{0C8C9254-D651-4D2A-966A-44B539D0BA8A}">
      <dgm:prSet/>
      <dgm:spPr/>
      <dgm:t>
        <a:bodyPr/>
        <a:lstStyle/>
        <a:p>
          <a:endParaRPr lang="en-US"/>
        </a:p>
      </dgm:t>
    </dgm:pt>
    <dgm:pt modelId="{83CB4AAD-7956-4FB5-BB47-97F93A059B51}">
      <dgm:prSet/>
      <dgm:spPr/>
      <dgm:t>
        <a:bodyPr/>
        <a:lstStyle/>
        <a:p>
          <a:pPr>
            <a:lnSpc>
              <a:spcPct val="100000"/>
            </a:lnSpc>
          </a:pPr>
          <a:r>
            <a:rPr lang="en-US" u="sng"/>
            <a:t>Preference for award will be given to proposals that maximize upgrades and capital improvements that align with program goals. </a:t>
          </a:r>
          <a:endParaRPr lang="en-US"/>
        </a:p>
      </dgm:t>
    </dgm:pt>
    <dgm:pt modelId="{7234DA14-9D70-44F6-A747-2AD051344822}" type="parTrans" cxnId="{DC07020E-B062-4A32-9C8F-0AD889672964}">
      <dgm:prSet/>
      <dgm:spPr/>
      <dgm:t>
        <a:bodyPr/>
        <a:lstStyle/>
        <a:p>
          <a:endParaRPr lang="en-US"/>
        </a:p>
      </dgm:t>
    </dgm:pt>
    <dgm:pt modelId="{4B3BFC3F-FA5E-437B-A86D-EE3EA1865A55}" type="sibTrans" cxnId="{DC07020E-B062-4A32-9C8F-0AD889672964}">
      <dgm:prSet/>
      <dgm:spPr/>
      <dgm:t>
        <a:bodyPr/>
        <a:lstStyle/>
        <a:p>
          <a:endParaRPr lang="en-US"/>
        </a:p>
      </dgm:t>
    </dgm:pt>
    <dgm:pt modelId="{F90F209A-CBB6-42E1-A8F4-CAC22C6573BB}" type="pres">
      <dgm:prSet presAssocID="{934606E7-AC2D-4C9B-A2ED-EC3131053005}" presName="root" presStyleCnt="0">
        <dgm:presLayoutVars>
          <dgm:dir/>
          <dgm:resizeHandles val="exact"/>
        </dgm:presLayoutVars>
      </dgm:prSet>
      <dgm:spPr/>
    </dgm:pt>
    <dgm:pt modelId="{8C93F946-294C-40DD-B66F-17EF48AC2F27}" type="pres">
      <dgm:prSet presAssocID="{1F0E0789-07DC-426B-8CF3-C4C84E4D51BE}" presName="compNode" presStyleCnt="0"/>
      <dgm:spPr/>
    </dgm:pt>
    <dgm:pt modelId="{9E8AC317-5DBF-4B05-B719-DAEAFDB41E6C}" type="pres">
      <dgm:prSet presAssocID="{1F0E0789-07DC-426B-8CF3-C4C84E4D51BE}" presName="bgRect" presStyleLbl="bgShp" presStyleIdx="0" presStyleCnt="4"/>
      <dgm:spPr/>
    </dgm:pt>
    <dgm:pt modelId="{118A3204-59F4-47D4-9DEA-E0C124D32044}" type="pres">
      <dgm:prSet presAssocID="{1F0E0789-07DC-426B-8CF3-C4C84E4D51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3EB7C300-7B99-4264-B71F-EC1886894CD7}" type="pres">
      <dgm:prSet presAssocID="{1F0E0789-07DC-426B-8CF3-C4C84E4D51BE}" presName="spaceRect" presStyleCnt="0"/>
      <dgm:spPr/>
    </dgm:pt>
    <dgm:pt modelId="{8D80E51E-6594-4DC8-9C01-0B569067EF9A}" type="pres">
      <dgm:prSet presAssocID="{1F0E0789-07DC-426B-8CF3-C4C84E4D51BE}" presName="parTx" presStyleLbl="revTx" presStyleIdx="0" presStyleCnt="4">
        <dgm:presLayoutVars>
          <dgm:chMax val="0"/>
          <dgm:chPref val="0"/>
        </dgm:presLayoutVars>
      </dgm:prSet>
      <dgm:spPr/>
    </dgm:pt>
    <dgm:pt modelId="{5CFA42EE-1AA6-48B3-96E7-B8C648F82A52}" type="pres">
      <dgm:prSet presAssocID="{797A8F15-7D9E-486E-A9A0-2D672B1A359B}" presName="sibTrans" presStyleCnt="0"/>
      <dgm:spPr/>
    </dgm:pt>
    <dgm:pt modelId="{30EB0232-86EE-4A85-B1F2-B0603F0C0727}" type="pres">
      <dgm:prSet presAssocID="{61CFE8A4-8119-4A6A-9B5F-F48D4CC98BC4}" presName="compNode" presStyleCnt="0"/>
      <dgm:spPr/>
    </dgm:pt>
    <dgm:pt modelId="{41E404E7-0915-4E2D-9739-126C292B3C5C}" type="pres">
      <dgm:prSet presAssocID="{61CFE8A4-8119-4A6A-9B5F-F48D4CC98BC4}" presName="bgRect" presStyleLbl="bgShp" presStyleIdx="1" presStyleCnt="4"/>
      <dgm:spPr/>
    </dgm:pt>
    <dgm:pt modelId="{36C8144C-9FD9-47A7-9298-EBFC30D0BA7B}" type="pres">
      <dgm:prSet presAssocID="{61CFE8A4-8119-4A6A-9B5F-F48D4CC98B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A6DB507F-13A7-4BEF-AD54-81BABD42C60C}" type="pres">
      <dgm:prSet presAssocID="{61CFE8A4-8119-4A6A-9B5F-F48D4CC98BC4}" presName="spaceRect" presStyleCnt="0"/>
      <dgm:spPr/>
    </dgm:pt>
    <dgm:pt modelId="{1CF60899-D922-4013-A32C-B3363839653A}" type="pres">
      <dgm:prSet presAssocID="{61CFE8A4-8119-4A6A-9B5F-F48D4CC98BC4}" presName="parTx" presStyleLbl="revTx" presStyleIdx="1" presStyleCnt="4">
        <dgm:presLayoutVars>
          <dgm:chMax val="0"/>
          <dgm:chPref val="0"/>
        </dgm:presLayoutVars>
      </dgm:prSet>
      <dgm:spPr/>
    </dgm:pt>
    <dgm:pt modelId="{D16732E0-E304-47E3-BCFA-0E7C4E23E113}" type="pres">
      <dgm:prSet presAssocID="{6086717E-E2B9-4D75-AC57-CBDDE98300EB}" presName="sibTrans" presStyleCnt="0"/>
      <dgm:spPr/>
    </dgm:pt>
    <dgm:pt modelId="{722673B4-9862-41F4-B3BB-C9962FF29B64}" type="pres">
      <dgm:prSet presAssocID="{0F922110-0CA8-4AAC-9BC5-4CB247C6D9A1}" presName="compNode" presStyleCnt="0"/>
      <dgm:spPr/>
    </dgm:pt>
    <dgm:pt modelId="{CF7E7B8A-149E-45F2-B82E-A308364AA52B}" type="pres">
      <dgm:prSet presAssocID="{0F922110-0CA8-4AAC-9BC5-4CB247C6D9A1}" presName="bgRect" presStyleLbl="bgShp" presStyleIdx="2" presStyleCnt="4"/>
      <dgm:spPr/>
    </dgm:pt>
    <dgm:pt modelId="{197A1820-1CF3-4D0C-AD0C-F42F95B390BF}" type="pres">
      <dgm:prSet presAssocID="{0F922110-0CA8-4AAC-9BC5-4CB247C6D9A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ins"/>
        </a:ext>
      </dgm:extLst>
    </dgm:pt>
    <dgm:pt modelId="{B36114FB-1338-4307-A7F2-2B015A7234B7}" type="pres">
      <dgm:prSet presAssocID="{0F922110-0CA8-4AAC-9BC5-4CB247C6D9A1}" presName="spaceRect" presStyleCnt="0"/>
      <dgm:spPr/>
    </dgm:pt>
    <dgm:pt modelId="{A54F901C-06B2-4F8A-B6A0-3C2F431F6AA7}" type="pres">
      <dgm:prSet presAssocID="{0F922110-0CA8-4AAC-9BC5-4CB247C6D9A1}" presName="parTx" presStyleLbl="revTx" presStyleIdx="2" presStyleCnt="4">
        <dgm:presLayoutVars>
          <dgm:chMax val="0"/>
          <dgm:chPref val="0"/>
        </dgm:presLayoutVars>
      </dgm:prSet>
      <dgm:spPr/>
    </dgm:pt>
    <dgm:pt modelId="{702F73DC-DA7B-49B6-A884-6117DB18B2BC}" type="pres">
      <dgm:prSet presAssocID="{9178C964-5DD1-4E47-BA00-DE907AFFCFBE}" presName="sibTrans" presStyleCnt="0"/>
      <dgm:spPr/>
    </dgm:pt>
    <dgm:pt modelId="{7468F1F9-8703-4E49-89AD-E987FC66E7C5}" type="pres">
      <dgm:prSet presAssocID="{83CB4AAD-7956-4FB5-BB47-97F93A059B51}" presName="compNode" presStyleCnt="0"/>
      <dgm:spPr/>
    </dgm:pt>
    <dgm:pt modelId="{D0F550F7-04BD-4FE4-A0CB-09C07BC22679}" type="pres">
      <dgm:prSet presAssocID="{83CB4AAD-7956-4FB5-BB47-97F93A059B51}" presName="bgRect" presStyleLbl="bgShp" presStyleIdx="3" presStyleCnt="4"/>
      <dgm:spPr/>
    </dgm:pt>
    <dgm:pt modelId="{1218FDFE-85F7-4947-B993-1ECEE55B51B2}" type="pres">
      <dgm:prSet presAssocID="{83CB4AAD-7956-4FB5-BB47-97F93A059B51}"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use with solid fill"/>
        </a:ext>
      </dgm:extLst>
    </dgm:pt>
    <dgm:pt modelId="{F786E750-BAD4-45E3-9E69-9EE7DAE9E80F}" type="pres">
      <dgm:prSet presAssocID="{83CB4AAD-7956-4FB5-BB47-97F93A059B51}" presName="spaceRect" presStyleCnt="0"/>
      <dgm:spPr/>
    </dgm:pt>
    <dgm:pt modelId="{B74BA3B2-724C-45D5-AD2F-E00D1A81029A}" type="pres">
      <dgm:prSet presAssocID="{83CB4AAD-7956-4FB5-BB47-97F93A059B51}" presName="parTx" presStyleLbl="revTx" presStyleIdx="3" presStyleCnt="4">
        <dgm:presLayoutVars>
          <dgm:chMax val="0"/>
          <dgm:chPref val="0"/>
        </dgm:presLayoutVars>
      </dgm:prSet>
      <dgm:spPr/>
    </dgm:pt>
  </dgm:ptLst>
  <dgm:cxnLst>
    <dgm:cxn modelId="{DC07020E-B062-4A32-9C8F-0AD889672964}" srcId="{934606E7-AC2D-4C9B-A2ED-EC3131053005}" destId="{83CB4AAD-7956-4FB5-BB47-97F93A059B51}" srcOrd="3" destOrd="0" parTransId="{7234DA14-9D70-44F6-A747-2AD051344822}" sibTransId="{4B3BFC3F-FA5E-437B-A86D-EE3EA1865A55}"/>
    <dgm:cxn modelId="{7A43A272-84E7-425F-A4B4-6EE002D9029F}" type="presOf" srcId="{1F0E0789-07DC-426B-8CF3-C4C84E4D51BE}" destId="{8D80E51E-6594-4DC8-9C01-0B569067EF9A}" srcOrd="0" destOrd="0" presId="urn:microsoft.com/office/officeart/2018/2/layout/IconVerticalSolidList"/>
    <dgm:cxn modelId="{0C8C9254-D651-4D2A-966A-44B539D0BA8A}" srcId="{934606E7-AC2D-4C9B-A2ED-EC3131053005}" destId="{0F922110-0CA8-4AAC-9BC5-4CB247C6D9A1}" srcOrd="2" destOrd="0" parTransId="{46144871-A994-4023-822A-ADD704355BB3}" sibTransId="{9178C964-5DD1-4E47-BA00-DE907AFFCFBE}"/>
    <dgm:cxn modelId="{D1D10F88-51C1-4626-8072-DC70AF1B1F80}" srcId="{934606E7-AC2D-4C9B-A2ED-EC3131053005}" destId="{1F0E0789-07DC-426B-8CF3-C4C84E4D51BE}" srcOrd="0" destOrd="0" parTransId="{E8E7759C-539E-445B-B3AD-CB87BFC1AF1B}" sibTransId="{797A8F15-7D9E-486E-A9A0-2D672B1A359B}"/>
    <dgm:cxn modelId="{B01AA59B-F5A1-4C46-A030-C90B74CDF162}" type="presOf" srcId="{83CB4AAD-7956-4FB5-BB47-97F93A059B51}" destId="{B74BA3B2-724C-45D5-AD2F-E00D1A81029A}" srcOrd="0" destOrd="0" presId="urn:microsoft.com/office/officeart/2018/2/layout/IconVerticalSolidList"/>
    <dgm:cxn modelId="{C81656A8-68F9-4A7B-8E7B-5FF3B54158FE}" type="presOf" srcId="{0F922110-0CA8-4AAC-9BC5-4CB247C6D9A1}" destId="{A54F901C-06B2-4F8A-B6A0-3C2F431F6AA7}" srcOrd="0" destOrd="0" presId="urn:microsoft.com/office/officeart/2018/2/layout/IconVerticalSolidList"/>
    <dgm:cxn modelId="{00A6D5E8-E164-4E11-A385-598E00B499E5}" srcId="{934606E7-AC2D-4C9B-A2ED-EC3131053005}" destId="{61CFE8A4-8119-4A6A-9B5F-F48D4CC98BC4}" srcOrd="1" destOrd="0" parTransId="{9EE7DA9D-C404-46D8-98A6-D7A7EE376ECC}" sibTransId="{6086717E-E2B9-4D75-AC57-CBDDE98300EB}"/>
    <dgm:cxn modelId="{5244ECEA-A467-4C66-9BC5-7E58AA72B1DA}" type="presOf" srcId="{61CFE8A4-8119-4A6A-9B5F-F48D4CC98BC4}" destId="{1CF60899-D922-4013-A32C-B3363839653A}" srcOrd="0" destOrd="0" presId="urn:microsoft.com/office/officeart/2018/2/layout/IconVerticalSolidList"/>
    <dgm:cxn modelId="{7B030CF4-2688-4A5C-B5BB-BDD8E231C3BA}" type="presOf" srcId="{934606E7-AC2D-4C9B-A2ED-EC3131053005}" destId="{F90F209A-CBB6-42E1-A8F4-CAC22C6573BB}" srcOrd="0" destOrd="0" presId="urn:microsoft.com/office/officeart/2018/2/layout/IconVerticalSolidList"/>
    <dgm:cxn modelId="{FDCCF612-93A7-4B4A-8E63-E3658E9C6C91}" type="presParOf" srcId="{F90F209A-CBB6-42E1-A8F4-CAC22C6573BB}" destId="{8C93F946-294C-40DD-B66F-17EF48AC2F27}" srcOrd="0" destOrd="0" presId="urn:microsoft.com/office/officeart/2018/2/layout/IconVerticalSolidList"/>
    <dgm:cxn modelId="{E13858F7-0DEC-4D0C-9E84-7F01CAA34F17}" type="presParOf" srcId="{8C93F946-294C-40DD-B66F-17EF48AC2F27}" destId="{9E8AC317-5DBF-4B05-B719-DAEAFDB41E6C}" srcOrd="0" destOrd="0" presId="urn:microsoft.com/office/officeart/2018/2/layout/IconVerticalSolidList"/>
    <dgm:cxn modelId="{FB99204E-D815-4FF9-86CB-DCDD4A9F0FD7}" type="presParOf" srcId="{8C93F946-294C-40DD-B66F-17EF48AC2F27}" destId="{118A3204-59F4-47D4-9DEA-E0C124D32044}" srcOrd="1" destOrd="0" presId="urn:microsoft.com/office/officeart/2018/2/layout/IconVerticalSolidList"/>
    <dgm:cxn modelId="{D15F856E-5B47-4702-814F-53247C5ACC45}" type="presParOf" srcId="{8C93F946-294C-40DD-B66F-17EF48AC2F27}" destId="{3EB7C300-7B99-4264-B71F-EC1886894CD7}" srcOrd="2" destOrd="0" presId="urn:microsoft.com/office/officeart/2018/2/layout/IconVerticalSolidList"/>
    <dgm:cxn modelId="{87CE8267-3220-4D4B-8D73-940D113E9239}" type="presParOf" srcId="{8C93F946-294C-40DD-B66F-17EF48AC2F27}" destId="{8D80E51E-6594-4DC8-9C01-0B569067EF9A}" srcOrd="3" destOrd="0" presId="urn:microsoft.com/office/officeart/2018/2/layout/IconVerticalSolidList"/>
    <dgm:cxn modelId="{57082386-CCD5-4BC6-BE96-7737AA82F927}" type="presParOf" srcId="{F90F209A-CBB6-42E1-A8F4-CAC22C6573BB}" destId="{5CFA42EE-1AA6-48B3-96E7-B8C648F82A52}" srcOrd="1" destOrd="0" presId="urn:microsoft.com/office/officeart/2018/2/layout/IconVerticalSolidList"/>
    <dgm:cxn modelId="{44B61565-D7FD-42C6-8412-36400724191C}" type="presParOf" srcId="{F90F209A-CBB6-42E1-A8F4-CAC22C6573BB}" destId="{30EB0232-86EE-4A85-B1F2-B0603F0C0727}" srcOrd="2" destOrd="0" presId="urn:microsoft.com/office/officeart/2018/2/layout/IconVerticalSolidList"/>
    <dgm:cxn modelId="{6447289A-947E-400D-B6B1-6DCEC0A19CF3}" type="presParOf" srcId="{30EB0232-86EE-4A85-B1F2-B0603F0C0727}" destId="{41E404E7-0915-4E2D-9739-126C292B3C5C}" srcOrd="0" destOrd="0" presId="urn:microsoft.com/office/officeart/2018/2/layout/IconVerticalSolidList"/>
    <dgm:cxn modelId="{FD6B2A6C-F04D-494F-B374-F523D8F28B3E}" type="presParOf" srcId="{30EB0232-86EE-4A85-B1F2-B0603F0C0727}" destId="{36C8144C-9FD9-47A7-9298-EBFC30D0BA7B}" srcOrd="1" destOrd="0" presId="urn:microsoft.com/office/officeart/2018/2/layout/IconVerticalSolidList"/>
    <dgm:cxn modelId="{81793412-6781-41B7-AE99-4CEA4E7E81D2}" type="presParOf" srcId="{30EB0232-86EE-4A85-B1F2-B0603F0C0727}" destId="{A6DB507F-13A7-4BEF-AD54-81BABD42C60C}" srcOrd="2" destOrd="0" presId="urn:microsoft.com/office/officeart/2018/2/layout/IconVerticalSolidList"/>
    <dgm:cxn modelId="{1C7C4D2E-3CFC-48F6-BEF4-7DFC9584E818}" type="presParOf" srcId="{30EB0232-86EE-4A85-B1F2-B0603F0C0727}" destId="{1CF60899-D922-4013-A32C-B3363839653A}" srcOrd="3" destOrd="0" presId="urn:microsoft.com/office/officeart/2018/2/layout/IconVerticalSolidList"/>
    <dgm:cxn modelId="{CD0FF269-4BC4-4674-A362-E9FEBCB8AFC0}" type="presParOf" srcId="{F90F209A-CBB6-42E1-A8F4-CAC22C6573BB}" destId="{D16732E0-E304-47E3-BCFA-0E7C4E23E113}" srcOrd="3" destOrd="0" presId="urn:microsoft.com/office/officeart/2018/2/layout/IconVerticalSolidList"/>
    <dgm:cxn modelId="{1015AE7B-E995-4A4E-9C50-35C506D141B5}" type="presParOf" srcId="{F90F209A-CBB6-42E1-A8F4-CAC22C6573BB}" destId="{722673B4-9862-41F4-B3BB-C9962FF29B64}" srcOrd="4" destOrd="0" presId="urn:microsoft.com/office/officeart/2018/2/layout/IconVerticalSolidList"/>
    <dgm:cxn modelId="{E4982589-0D47-4ABB-94C9-BE0582FF1867}" type="presParOf" srcId="{722673B4-9862-41F4-B3BB-C9962FF29B64}" destId="{CF7E7B8A-149E-45F2-B82E-A308364AA52B}" srcOrd="0" destOrd="0" presId="urn:microsoft.com/office/officeart/2018/2/layout/IconVerticalSolidList"/>
    <dgm:cxn modelId="{7708829C-05ED-40EA-8530-5858B836A101}" type="presParOf" srcId="{722673B4-9862-41F4-B3BB-C9962FF29B64}" destId="{197A1820-1CF3-4D0C-AD0C-F42F95B390BF}" srcOrd="1" destOrd="0" presId="urn:microsoft.com/office/officeart/2018/2/layout/IconVerticalSolidList"/>
    <dgm:cxn modelId="{727500F4-9513-41C9-BFD6-DFD4EE419C78}" type="presParOf" srcId="{722673B4-9862-41F4-B3BB-C9962FF29B64}" destId="{B36114FB-1338-4307-A7F2-2B015A7234B7}" srcOrd="2" destOrd="0" presId="urn:microsoft.com/office/officeart/2018/2/layout/IconVerticalSolidList"/>
    <dgm:cxn modelId="{077B6F0A-B4A8-4ED7-AC63-80D610536F11}" type="presParOf" srcId="{722673B4-9862-41F4-B3BB-C9962FF29B64}" destId="{A54F901C-06B2-4F8A-B6A0-3C2F431F6AA7}" srcOrd="3" destOrd="0" presId="urn:microsoft.com/office/officeart/2018/2/layout/IconVerticalSolidList"/>
    <dgm:cxn modelId="{68F268FD-7ADB-4C21-B775-45514D40AA75}" type="presParOf" srcId="{F90F209A-CBB6-42E1-A8F4-CAC22C6573BB}" destId="{702F73DC-DA7B-49B6-A884-6117DB18B2BC}" srcOrd="5" destOrd="0" presId="urn:microsoft.com/office/officeart/2018/2/layout/IconVerticalSolidList"/>
    <dgm:cxn modelId="{B21C1D7F-C3AF-4F84-BDF8-0B3B30EEE45D}" type="presParOf" srcId="{F90F209A-CBB6-42E1-A8F4-CAC22C6573BB}" destId="{7468F1F9-8703-4E49-89AD-E987FC66E7C5}" srcOrd="6" destOrd="0" presId="urn:microsoft.com/office/officeart/2018/2/layout/IconVerticalSolidList"/>
    <dgm:cxn modelId="{70BEE83C-B149-4FF9-B59F-EEF7F73B0D58}" type="presParOf" srcId="{7468F1F9-8703-4E49-89AD-E987FC66E7C5}" destId="{D0F550F7-04BD-4FE4-A0CB-09C07BC22679}" srcOrd="0" destOrd="0" presId="urn:microsoft.com/office/officeart/2018/2/layout/IconVerticalSolidList"/>
    <dgm:cxn modelId="{431FBD6E-236E-4236-815D-FA26F035D6AE}" type="presParOf" srcId="{7468F1F9-8703-4E49-89AD-E987FC66E7C5}" destId="{1218FDFE-85F7-4947-B993-1ECEE55B51B2}" srcOrd="1" destOrd="0" presId="urn:microsoft.com/office/officeart/2018/2/layout/IconVerticalSolidList"/>
    <dgm:cxn modelId="{EC704CCA-D498-425E-BBC3-DBF29AFA2E67}" type="presParOf" srcId="{7468F1F9-8703-4E49-89AD-E987FC66E7C5}" destId="{F786E750-BAD4-45E3-9E69-9EE7DAE9E80F}" srcOrd="2" destOrd="0" presId="urn:microsoft.com/office/officeart/2018/2/layout/IconVerticalSolidList"/>
    <dgm:cxn modelId="{4B82DCCC-6961-4F21-8DF5-DB85844532D6}" type="presParOf" srcId="{7468F1F9-8703-4E49-89AD-E987FC66E7C5}" destId="{B74BA3B2-724C-45D5-AD2F-E00D1A81029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AC317-5DBF-4B05-B719-DAEAFDB41E6C}">
      <dsp:nvSpPr>
        <dsp:cNvPr id="0" name=""/>
        <dsp:cNvSpPr/>
      </dsp:nvSpPr>
      <dsp:spPr>
        <a:xfrm>
          <a:off x="0" y="1225"/>
          <a:ext cx="6867914" cy="6212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A3204-59F4-47D4-9DEA-E0C124D32044}">
      <dsp:nvSpPr>
        <dsp:cNvPr id="0" name=""/>
        <dsp:cNvSpPr/>
      </dsp:nvSpPr>
      <dsp:spPr>
        <a:xfrm>
          <a:off x="187940" y="141016"/>
          <a:ext cx="341709" cy="3417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0E51E-6594-4DC8-9C01-0B569067EF9A}">
      <dsp:nvSpPr>
        <dsp:cNvPr id="0" name=""/>
        <dsp:cNvSpPr/>
      </dsp:nvSpPr>
      <dsp:spPr>
        <a:xfrm>
          <a:off x="717590" y="1225"/>
          <a:ext cx="6150323" cy="62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753" tIns="65753" rIns="65753" bIns="65753" numCol="1" spcCol="1270" anchor="ctr" anchorCtr="0">
          <a:noAutofit/>
        </a:bodyPr>
        <a:lstStyle/>
        <a:p>
          <a:pPr marL="0" lvl="0" indent="0" algn="l" defTabSz="666750">
            <a:lnSpc>
              <a:spcPct val="100000"/>
            </a:lnSpc>
            <a:spcBef>
              <a:spcPct val="0"/>
            </a:spcBef>
            <a:spcAft>
              <a:spcPct val="35000"/>
            </a:spcAft>
            <a:buNone/>
          </a:pPr>
          <a:r>
            <a:rPr lang="en-US" sz="1500" kern="1200"/>
            <a:t>Both capital and operating expenses are eligible expenses</a:t>
          </a:r>
        </a:p>
      </dsp:txBody>
      <dsp:txXfrm>
        <a:off x="717590" y="1225"/>
        <a:ext cx="6150323" cy="621290"/>
      </dsp:txXfrm>
    </dsp:sp>
    <dsp:sp modelId="{41E404E7-0915-4E2D-9739-126C292B3C5C}">
      <dsp:nvSpPr>
        <dsp:cNvPr id="0" name=""/>
        <dsp:cNvSpPr/>
      </dsp:nvSpPr>
      <dsp:spPr>
        <a:xfrm>
          <a:off x="0" y="777839"/>
          <a:ext cx="6867914" cy="6212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C8144C-9FD9-47A7-9298-EBFC30D0BA7B}">
      <dsp:nvSpPr>
        <dsp:cNvPr id="0" name=""/>
        <dsp:cNvSpPr/>
      </dsp:nvSpPr>
      <dsp:spPr>
        <a:xfrm>
          <a:off x="187940" y="917629"/>
          <a:ext cx="341709" cy="3417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F60899-D922-4013-A32C-B3363839653A}">
      <dsp:nvSpPr>
        <dsp:cNvPr id="0" name=""/>
        <dsp:cNvSpPr/>
      </dsp:nvSpPr>
      <dsp:spPr>
        <a:xfrm>
          <a:off x="717590" y="777839"/>
          <a:ext cx="6150323" cy="62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753" tIns="65753" rIns="65753" bIns="65753" numCol="1" spcCol="1270" anchor="ctr" anchorCtr="0">
          <a:noAutofit/>
        </a:bodyPr>
        <a:lstStyle/>
        <a:p>
          <a:pPr marL="0" lvl="0" indent="0" algn="l" defTabSz="666750">
            <a:lnSpc>
              <a:spcPct val="100000"/>
            </a:lnSpc>
            <a:spcBef>
              <a:spcPct val="0"/>
            </a:spcBef>
            <a:spcAft>
              <a:spcPct val="35000"/>
            </a:spcAft>
            <a:buNone/>
          </a:pPr>
          <a:r>
            <a:rPr lang="en-US" sz="1500" b="1" kern="1200"/>
            <a:t>Capital</a:t>
          </a:r>
          <a:r>
            <a:rPr lang="en-US" sz="1500" kern="1200"/>
            <a:t>: one-time costs $5,000 or more in value that cover the purchase or significant improvement of a fixed asset</a:t>
          </a:r>
        </a:p>
      </dsp:txBody>
      <dsp:txXfrm>
        <a:off x="717590" y="777839"/>
        <a:ext cx="6150323" cy="621290"/>
      </dsp:txXfrm>
    </dsp:sp>
    <dsp:sp modelId="{CF7E7B8A-149E-45F2-B82E-A308364AA52B}">
      <dsp:nvSpPr>
        <dsp:cNvPr id="0" name=""/>
        <dsp:cNvSpPr/>
      </dsp:nvSpPr>
      <dsp:spPr>
        <a:xfrm>
          <a:off x="0" y="1554452"/>
          <a:ext cx="6867914" cy="6212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7A1820-1CF3-4D0C-AD0C-F42F95B390BF}">
      <dsp:nvSpPr>
        <dsp:cNvPr id="0" name=""/>
        <dsp:cNvSpPr/>
      </dsp:nvSpPr>
      <dsp:spPr>
        <a:xfrm>
          <a:off x="187940" y="1694243"/>
          <a:ext cx="341709" cy="3417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F901C-06B2-4F8A-B6A0-3C2F431F6AA7}">
      <dsp:nvSpPr>
        <dsp:cNvPr id="0" name=""/>
        <dsp:cNvSpPr/>
      </dsp:nvSpPr>
      <dsp:spPr>
        <a:xfrm>
          <a:off x="717590" y="1554452"/>
          <a:ext cx="6150323" cy="62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753" tIns="65753" rIns="65753" bIns="65753" numCol="1" spcCol="1270" anchor="ctr" anchorCtr="0">
          <a:noAutofit/>
        </a:bodyPr>
        <a:lstStyle/>
        <a:p>
          <a:pPr marL="0" lvl="0" indent="0" algn="l" defTabSz="666750">
            <a:lnSpc>
              <a:spcPct val="100000"/>
            </a:lnSpc>
            <a:spcBef>
              <a:spcPct val="0"/>
            </a:spcBef>
            <a:spcAft>
              <a:spcPct val="35000"/>
            </a:spcAft>
            <a:buNone/>
          </a:pPr>
          <a:r>
            <a:rPr lang="en-US" sz="1500" b="1" kern="1200"/>
            <a:t>Operating</a:t>
          </a:r>
          <a:r>
            <a:rPr lang="en-US" sz="1500" kern="1200"/>
            <a:t>: costs that support ongoing expenditures associated with projects </a:t>
          </a:r>
        </a:p>
      </dsp:txBody>
      <dsp:txXfrm>
        <a:off x="717590" y="1554452"/>
        <a:ext cx="6150323" cy="621290"/>
      </dsp:txXfrm>
    </dsp:sp>
    <dsp:sp modelId="{D0F550F7-04BD-4FE4-A0CB-09C07BC22679}">
      <dsp:nvSpPr>
        <dsp:cNvPr id="0" name=""/>
        <dsp:cNvSpPr/>
      </dsp:nvSpPr>
      <dsp:spPr>
        <a:xfrm>
          <a:off x="0" y="2331066"/>
          <a:ext cx="6867914" cy="6212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18FDFE-85F7-4947-B993-1ECEE55B51B2}">
      <dsp:nvSpPr>
        <dsp:cNvPr id="0" name=""/>
        <dsp:cNvSpPr/>
      </dsp:nvSpPr>
      <dsp:spPr>
        <a:xfrm>
          <a:off x="187940" y="2470856"/>
          <a:ext cx="341709" cy="34170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BA3B2-724C-45D5-AD2F-E00D1A81029A}">
      <dsp:nvSpPr>
        <dsp:cNvPr id="0" name=""/>
        <dsp:cNvSpPr/>
      </dsp:nvSpPr>
      <dsp:spPr>
        <a:xfrm>
          <a:off x="717590" y="2331066"/>
          <a:ext cx="6150323" cy="62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753" tIns="65753" rIns="65753" bIns="65753" numCol="1" spcCol="1270" anchor="ctr" anchorCtr="0">
          <a:noAutofit/>
        </a:bodyPr>
        <a:lstStyle/>
        <a:p>
          <a:pPr marL="0" lvl="0" indent="0" algn="l" defTabSz="666750">
            <a:lnSpc>
              <a:spcPct val="100000"/>
            </a:lnSpc>
            <a:spcBef>
              <a:spcPct val="0"/>
            </a:spcBef>
            <a:spcAft>
              <a:spcPct val="35000"/>
            </a:spcAft>
            <a:buNone/>
          </a:pPr>
          <a:r>
            <a:rPr lang="en-US" sz="1500" u="sng" kern="1200"/>
            <a:t>Preference for award will be given to proposals that maximize upgrades and capital improvements that align with program goals. </a:t>
          </a:r>
          <a:endParaRPr lang="en-US" sz="1500" kern="1200"/>
        </a:p>
      </dsp:txBody>
      <dsp:txXfrm>
        <a:off x="717590" y="2331066"/>
        <a:ext cx="6150323" cy="6212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1727"/>
          </a:xfrm>
          <a:prstGeom prst="rect">
            <a:avLst/>
          </a:prstGeom>
        </p:spPr>
        <p:txBody>
          <a:bodyPr vert="horz" lIns="97426" tIns="48713" rIns="97426" bIns="48713" rtlCol="0"/>
          <a:lstStyle>
            <a:lvl1pPr algn="l">
              <a:defRPr sz="1300"/>
            </a:lvl1pPr>
          </a:lstStyle>
          <a:p>
            <a:endParaRPr lang="en-US"/>
          </a:p>
        </p:txBody>
      </p:sp>
      <p:sp>
        <p:nvSpPr>
          <p:cNvPr id="3" name="Date Placeholder 2"/>
          <p:cNvSpPr>
            <a:spLocks noGrp="1"/>
          </p:cNvSpPr>
          <p:nvPr>
            <p:ph type="dt" sz="quarter" idx="1"/>
          </p:nvPr>
        </p:nvSpPr>
        <p:spPr>
          <a:xfrm>
            <a:off x="4143590" y="0"/>
            <a:ext cx="3169920" cy="481727"/>
          </a:xfrm>
          <a:prstGeom prst="rect">
            <a:avLst/>
          </a:prstGeom>
        </p:spPr>
        <p:txBody>
          <a:bodyPr vert="horz" lIns="97426" tIns="48713" rIns="97426" bIns="48713" rtlCol="0"/>
          <a:lstStyle>
            <a:lvl1pPr algn="r">
              <a:defRPr sz="1300"/>
            </a:lvl1pPr>
          </a:lstStyle>
          <a:p>
            <a:fld id="{1F11649D-7942-6D44-A605-D8AD3FFC4148}" type="datetimeFigureOut">
              <a:rPr lang="en-US" smtClean="0"/>
              <a:t>3/8/2024</a:t>
            </a:fld>
            <a:endParaRPr lang="en-US"/>
          </a:p>
        </p:txBody>
      </p:sp>
      <p:sp>
        <p:nvSpPr>
          <p:cNvPr id="4" name="Footer Placeholder 3"/>
          <p:cNvSpPr>
            <a:spLocks noGrp="1"/>
          </p:cNvSpPr>
          <p:nvPr>
            <p:ph type="ftr" sz="quarter" idx="2"/>
          </p:nvPr>
        </p:nvSpPr>
        <p:spPr>
          <a:xfrm>
            <a:off x="3" y="9119480"/>
            <a:ext cx="3169920" cy="481726"/>
          </a:xfrm>
          <a:prstGeom prst="rect">
            <a:avLst/>
          </a:prstGeom>
        </p:spPr>
        <p:txBody>
          <a:bodyPr vert="horz" lIns="97426" tIns="48713" rIns="97426" bIns="48713" rtlCol="0" anchor="b"/>
          <a:lstStyle>
            <a:lvl1pPr algn="l">
              <a:defRPr sz="1300"/>
            </a:lvl1pPr>
          </a:lstStyle>
          <a:p>
            <a:endParaRPr lang="en-US"/>
          </a:p>
        </p:txBody>
      </p:sp>
      <p:sp>
        <p:nvSpPr>
          <p:cNvPr id="5" name="Slide Number Placeholder 4"/>
          <p:cNvSpPr>
            <a:spLocks noGrp="1"/>
          </p:cNvSpPr>
          <p:nvPr>
            <p:ph type="sldNum" sz="quarter" idx="3"/>
          </p:nvPr>
        </p:nvSpPr>
        <p:spPr>
          <a:xfrm>
            <a:off x="4143590" y="9119480"/>
            <a:ext cx="3169920" cy="481726"/>
          </a:xfrm>
          <a:prstGeom prst="rect">
            <a:avLst/>
          </a:prstGeom>
        </p:spPr>
        <p:txBody>
          <a:bodyPr vert="horz" lIns="97426" tIns="48713" rIns="97426" bIns="48713" rtlCol="0" anchor="b"/>
          <a:lstStyle>
            <a:lvl1pPr algn="r">
              <a:defRPr sz="1300"/>
            </a:lvl1pPr>
          </a:lstStyle>
          <a:p>
            <a:fld id="{D47A84F7-ED2F-6A49-BFA4-C158FEEE1215}" type="slidenum">
              <a:rPr lang="en-US" smtClean="0"/>
              <a:t>‹#›</a:t>
            </a:fld>
            <a:endParaRPr lang="en-US"/>
          </a:p>
        </p:txBody>
      </p:sp>
    </p:spTree>
    <p:extLst>
      <p:ext uri="{BB962C8B-B14F-4D97-AF65-F5344CB8AC3E}">
        <p14:creationId xmlns:p14="http://schemas.microsoft.com/office/powerpoint/2010/main" val="1469262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7426" tIns="48713" rIns="97426" bIns="48713" rtlCol="0"/>
          <a:lstStyle>
            <a:lvl1pPr algn="l">
              <a:defRPr sz="1300"/>
            </a:lvl1pPr>
          </a:lstStyle>
          <a:p>
            <a:endParaRPr lang="en-US"/>
          </a:p>
        </p:txBody>
      </p:sp>
      <p:sp>
        <p:nvSpPr>
          <p:cNvPr id="3" name="Date Placeholder 2"/>
          <p:cNvSpPr>
            <a:spLocks noGrp="1"/>
          </p:cNvSpPr>
          <p:nvPr>
            <p:ph type="dt" idx="1"/>
          </p:nvPr>
        </p:nvSpPr>
        <p:spPr>
          <a:xfrm>
            <a:off x="4143590" y="0"/>
            <a:ext cx="3169920" cy="480060"/>
          </a:xfrm>
          <a:prstGeom prst="rect">
            <a:avLst/>
          </a:prstGeom>
        </p:spPr>
        <p:txBody>
          <a:bodyPr vert="horz" lIns="97426" tIns="48713" rIns="97426" bIns="48713" rtlCol="0"/>
          <a:lstStyle>
            <a:lvl1pPr algn="r">
              <a:defRPr sz="1300"/>
            </a:lvl1pPr>
          </a:lstStyle>
          <a:p>
            <a:fld id="{2585A59D-70F8-D247-82DD-BA5A6D366B3E}" type="datetimeFigureOut">
              <a:rPr lang="en-US" smtClean="0"/>
              <a:t>3/8/2024</a:t>
            </a:fld>
            <a:endParaRPr lang="en-US"/>
          </a:p>
        </p:txBody>
      </p:sp>
      <p:sp>
        <p:nvSpPr>
          <p:cNvPr id="4" name="Slide Image Placeholder 3"/>
          <p:cNvSpPr>
            <a:spLocks noGrp="1" noRot="1" noChangeAspect="1"/>
          </p:cNvSpPr>
          <p:nvPr>
            <p:ph type="sldImg" idx="2"/>
          </p:nvPr>
        </p:nvSpPr>
        <p:spPr>
          <a:xfrm>
            <a:off x="936625" y="719138"/>
            <a:ext cx="5441950" cy="3600450"/>
          </a:xfrm>
          <a:prstGeom prst="rect">
            <a:avLst/>
          </a:prstGeom>
          <a:noFill/>
          <a:ln w="12700">
            <a:solidFill>
              <a:prstClr val="black"/>
            </a:solidFill>
          </a:ln>
        </p:spPr>
        <p:txBody>
          <a:bodyPr vert="horz" lIns="97426" tIns="48713" rIns="97426" bIns="48713"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7426" tIns="48713" rIns="97426" bIns="48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19474"/>
            <a:ext cx="3169920" cy="480060"/>
          </a:xfrm>
          <a:prstGeom prst="rect">
            <a:avLst/>
          </a:prstGeom>
        </p:spPr>
        <p:txBody>
          <a:bodyPr vert="horz" lIns="97426" tIns="48713" rIns="97426" bIns="48713" rtlCol="0" anchor="b"/>
          <a:lstStyle>
            <a:lvl1pPr algn="l">
              <a:defRPr sz="1300"/>
            </a:lvl1pPr>
          </a:lstStyle>
          <a:p>
            <a:endParaRPr lang="en-US"/>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7426" tIns="48713" rIns="97426" bIns="48713" rtlCol="0" anchor="b"/>
          <a:lstStyle>
            <a:lvl1pPr algn="r">
              <a:defRPr sz="1300"/>
            </a:lvl1pPr>
          </a:lstStyle>
          <a:p>
            <a:fld id="{BFA35223-E47F-1946-8A6D-4B121950ACDE}" type="slidenum">
              <a:rPr lang="en-US" smtClean="0"/>
              <a:t>‹#›</a:t>
            </a:fld>
            <a:endParaRPr lang="en-US"/>
          </a:p>
        </p:txBody>
      </p:sp>
    </p:spTree>
    <p:extLst>
      <p:ext uri="{BB962C8B-B14F-4D97-AF65-F5344CB8AC3E}">
        <p14:creationId xmlns:p14="http://schemas.microsoft.com/office/powerpoint/2010/main" val="39196526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DDB67-6EF7-4AE2-A03A-9180A20934EF}" type="slidenum">
              <a:rPr lang="en-US" smtClean="0"/>
              <a:t>1</a:t>
            </a:fld>
            <a:endParaRPr lang="en-US"/>
          </a:p>
        </p:txBody>
      </p:sp>
    </p:spTree>
    <p:extLst>
      <p:ext uri="{BB962C8B-B14F-4D97-AF65-F5344CB8AC3E}">
        <p14:creationId xmlns:p14="http://schemas.microsoft.com/office/powerpoint/2010/main" val="2181769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02B15-BA76-0E96-53C3-00AD2C322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9D633-4512-DB75-0387-E92B48B622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85893-190F-D48C-887E-5F1A2FDFF1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112084-09FF-0293-41AF-C5F25F184168}"/>
              </a:ext>
            </a:extLst>
          </p:cNvPr>
          <p:cNvSpPr>
            <a:spLocks noGrp="1"/>
          </p:cNvSpPr>
          <p:nvPr>
            <p:ph type="sldNum" sz="quarter" idx="5"/>
          </p:nvPr>
        </p:nvSpPr>
        <p:spPr/>
        <p:txBody>
          <a:bodyPr/>
          <a:lstStyle/>
          <a:p>
            <a:fld id="{BFA35223-E47F-1946-8A6D-4B121950ACDE}" type="slidenum">
              <a:rPr lang="en-US" smtClean="0"/>
              <a:t>13</a:t>
            </a:fld>
            <a:endParaRPr lang="en-US"/>
          </a:p>
        </p:txBody>
      </p:sp>
    </p:spTree>
    <p:extLst>
      <p:ext uri="{BB962C8B-B14F-4D97-AF65-F5344CB8AC3E}">
        <p14:creationId xmlns:p14="http://schemas.microsoft.com/office/powerpoint/2010/main" val="140862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12D4A-7E2C-5C79-9E51-27A254828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12C80-E0B0-7659-F1FD-3C2CB611F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E19703-9870-69A6-8B0E-F9A9F77BF0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651275-CDA8-BB17-6F60-9B9F0CBC9A44}"/>
              </a:ext>
            </a:extLst>
          </p:cNvPr>
          <p:cNvSpPr>
            <a:spLocks noGrp="1"/>
          </p:cNvSpPr>
          <p:nvPr>
            <p:ph type="sldNum" sz="quarter" idx="5"/>
          </p:nvPr>
        </p:nvSpPr>
        <p:spPr/>
        <p:txBody>
          <a:bodyPr/>
          <a:lstStyle/>
          <a:p>
            <a:fld id="{BFA35223-E47F-1946-8A6D-4B121950ACDE}" type="slidenum">
              <a:rPr lang="en-US" smtClean="0"/>
              <a:t>14</a:t>
            </a:fld>
            <a:endParaRPr lang="en-US"/>
          </a:p>
        </p:txBody>
      </p:sp>
    </p:spTree>
    <p:extLst>
      <p:ext uri="{BB962C8B-B14F-4D97-AF65-F5344CB8AC3E}">
        <p14:creationId xmlns:p14="http://schemas.microsoft.com/office/powerpoint/2010/main" val="375214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8744-8D84-1CA4-EC16-83EC60913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90D92-FECC-A0E1-1725-BBE696C56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FB1DAA-CCC6-0A18-A033-7D12FB7E18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5DCB91-F323-C07B-CC93-506CEC2DD957}"/>
              </a:ext>
            </a:extLst>
          </p:cNvPr>
          <p:cNvSpPr>
            <a:spLocks noGrp="1"/>
          </p:cNvSpPr>
          <p:nvPr>
            <p:ph type="sldNum" sz="quarter" idx="5"/>
          </p:nvPr>
        </p:nvSpPr>
        <p:spPr/>
        <p:txBody>
          <a:bodyPr/>
          <a:lstStyle/>
          <a:p>
            <a:fld id="{BFA35223-E47F-1946-8A6D-4B121950ACDE}" type="slidenum">
              <a:rPr lang="en-US" smtClean="0"/>
              <a:t>15</a:t>
            </a:fld>
            <a:endParaRPr lang="en-US"/>
          </a:p>
        </p:txBody>
      </p:sp>
    </p:spTree>
    <p:extLst>
      <p:ext uri="{BB962C8B-B14F-4D97-AF65-F5344CB8AC3E}">
        <p14:creationId xmlns:p14="http://schemas.microsoft.com/office/powerpoint/2010/main" val="293330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44093-F216-0FC1-B00D-2827C82F5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C37C4-9A46-85BD-099B-9FF10E052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C4769-3282-24FE-7E32-81B44AE32B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E8C78C-1D36-E27A-A020-7E695F0262A1}"/>
              </a:ext>
            </a:extLst>
          </p:cNvPr>
          <p:cNvSpPr>
            <a:spLocks noGrp="1"/>
          </p:cNvSpPr>
          <p:nvPr>
            <p:ph type="sldNum" sz="quarter" idx="5"/>
          </p:nvPr>
        </p:nvSpPr>
        <p:spPr/>
        <p:txBody>
          <a:bodyPr/>
          <a:lstStyle/>
          <a:p>
            <a:fld id="{BFA35223-E47F-1946-8A6D-4B121950ACDE}" type="slidenum">
              <a:rPr lang="en-US" smtClean="0"/>
              <a:t>16</a:t>
            </a:fld>
            <a:endParaRPr lang="en-US"/>
          </a:p>
        </p:txBody>
      </p:sp>
    </p:spTree>
    <p:extLst>
      <p:ext uri="{BB962C8B-B14F-4D97-AF65-F5344CB8AC3E}">
        <p14:creationId xmlns:p14="http://schemas.microsoft.com/office/powerpoint/2010/main" val="155089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3B72-6475-0033-DCC1-C5DB15E41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5BE7A-1588-A894-AA89-047AC39E5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C12686-4F0E-0F01-352F-D5714559A9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378759-FB74-4A00-8826-607F6BC9431A}"/>
              </a:ext>
            </a:extLst>
          </p:cNvPr>
          <p:cNvSpPr>
            <a:spLocks noGrp="1"/>
          </p:cNvSpPr>
          <p:nvPr>
            <p:ph type="sldNum" sz="quarter" idx="5"/>
          </p:nvPr>
        </p:nvSpPr>
        <p:spPr/>
        <p:txBody>
          <a:bodyPr/>
          <a:lstStyle/>
          <a:p>
            <a:fld id="{BFA35223-E47F-1946-8A6D-4B121950ACDE}" type="slidenum">
              <a:rPr lang="en-US" smtClean="0"/>
              <a:t>17</a:t>
            </a:fld>
            <a:endParaRPr lang="en-US"/>
          </a:p>
        </p:txBody>
      </p:sp>
    </p:spTree>
    <p:extLst>
      <p:ext uri="{BB962C8B-B14F-4D97-AF65-F5344CB8AC3E}">
        <p14:creationId xmlns:p14="http://schemas.microsoft.com/office/powerpoint/2010/main" val="2864164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3884E-43DE-189E-2C29-DE92FB995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97B551-FDDE-F374-9C55-953813D79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1CD644-E0DA-ED81-063B-7B2B467B37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165E61-314D-A713-3EF6-2D11C42C16EC}"/>
              </a:ext>
            </a:extLst>
          </p:cNvPr>
          <p:cNvSpPr>
            <a:spLocks noGrp="1"/>
          </p:cNvSpPr>
          <p:nvPr>
            <p:ph type="sldNum" sz="quarter" idx="5"/>
          </p:nvPr>
        </p:nvSpPr>
        <p:spPr/>
        <p:txBody>
          <a:bodyPr/>
          <a:lstStyle/>
          <a:p>
            <a:fld id="{BFA35223-E47F-1946-8A6D-4B121950ACDE}" type="slidenum">
              <a:rPr lang="en-US" smtClean="0"/>
              <a:t>18</a:t>
            </a:fld>
            <a:endParaRPr lang="en-US"/>
          </a:p>
        </p:txBody>
      </p:sp>
    </p:spTree>
    <p:extLst>
      <p:ext uri="{BB962C8B-B14F-4D97-AF65-F5344CB8AC3E}">
        <p14:creationId xmlns:p14="http://schemas.microsoft.com/office/powerpoint/2010/main" val="3563981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t>Switch to Rafael on this slide</a:t>
            </a:r>
          </a:p>
          <a:p>
            <a:endParaRPr lang="en-US"/>
          </a:p>
        </p:txBody>
      </p:sp>
      <p:sp>
        <p:nvSpPr>
          <p:cNvPr id="4" name="Slide Number Placeholder 3"/>
          <p:cNvSpPr>
            <a:spLocks noGrp="1"/>
          </p:cNvSpPr>
          <p:nvPr>
            <p:ph type="sldNum" sz="quarter" idx="5"/>
          </p:nvPr>
        </p:nvSpPr>
        <p:spPr/>
        <p:txBody>
          <a:bodyPr/>
          <a:lstStyle/>
          <a:p>
            <a:fld id="{BFA35223-E47F-1946-8A6D-4B121950ACDE}" type="slidenum">
              <a:rPr lang="en-US" smtClean="0"/>
              <a:t>19</a:t>
            </a:fld>
            <a:endParaRPr lang="en-US"/>
          </a:p>
        </p:txBody>
      </p:sp>
    </p:spTree>
    <p:extLst>
      <p:ext uri="{BB962C8B-B14F-4D97-AF65-F5344CB8AC3E}">
        <p14:creationId xmlns:p14="http://schemas.microsoft.com/office/powerpoint/2010/main" val="4142884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A35223-E47F-1946-8A6D-4B121950ACDE}" type="slidenum">
              <a:rPr lang="en-US" smtClean="0"/>
              <a:t>20</a:t>
            </a:fld>
            <a:endParaRPr lang="en-US"/>
          </a:p>
        </p:txBody>
      </p:sp>
    </p:spTree>
    <p:extLst>
      <p:ext uri="{BB962C8B-B14F-4D97-AF65-F5344CB8AC3E}">
        <p14:creationId xmlns:p14="http://schemas.microsoft.com/office/powerpoint/2010/main" val="280113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48ED-94A8-A19B-135E-1D51F2A24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533A1-2824-E7ED-BF08-ECBAB434D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2396BE-D86F-90D6-4C6A-FC291DB45E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398F45-52A6-B937-C776-1928779F0F1A}"/>
              </a:ext>
            </a:extLst>
          </p:cNvPr>
          <p:cNvSpPr>
            <a:spLocks noGrp="1"/>
          </p:cNvSpPr>
          <p:nvPr>
            <p:ph type="sldNum" sz="quarter" idx="5"/>
          </p:nvPr>
        </p:nvSpPr>
        <p:spPr/>
        <p:txBody>
          <a:bodyPr/>
          <a:lstStyle/>
          <a:p>
            <a:fld id="{BFA35223-E47F-1946-8A6D-4B121950ACDE}" type="slidenum">
              <a:rPr lang="en-US" smtClean="0"/>
              <a:t>5</a:t>
            </a:fld>
            <a:endParaRPr lang="en-US"/>
          </a:p>
        </p:txBody>
      </p:sp>
    </p:spTree>
    <p:extLst>
      <p:ext uri="{BB962C8B-B14F-4D97-AF65-F5344CB8AC3E}">
        <p14:creationId xmlns:p14="http://schemas.microsoft.com/office/powerpoint/2010/main" val="116922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99A39-984C-60CB-D60A-982656478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73C6A-0BA4-77D2-E4EB-326C0C8B5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12B54-A21E-5479-3CAB-D7CD16473E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A8D21A-9FC3-14AE-5DD6-72683D12B092}"/>
              </a:ext>
            </a:extLst>
          </p:cNvPr>
          <p:cNvSpPr>
            <a:spLocks noGrp="1"/>
          </p:cNvSpPr>
          <p:nvPr>
            <p:ph type="sldNum" sz="quarter" idx="5"/>
          </p:nvPr>
        </p:nvSpPr>
        <p:spPr/>
        <p:txBody>
          <a:bodyPr/>
          <a:lstStyle/>
          <a:p>
            <a:fld id="{BFA35223-E47F-1946-8A6D-4B121950ACDE}" type="slidenum">
              <a:rPr lang="en-US" smtClean="0"/>
              <a:t>6</a:t>
            </a:fld>
            <a:endParaRPr lang="en-US"/>
          </a:p>
        </p:txBody>
      </p:sp>
    </p:spTree>
    <p:extLst>
      <p:ext uri="{BB962C8B-B14F-4D97-AF65-F5344CB8AC3E}">
        <p14:creationId xmlns:p14="http://schemas.microsoft.com/office/powerpoint/2010/main" val="406862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B5ED9-4C50-E2F2-5F9B-5AF97DC75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88F12-D5C1-61D7-9975-9762C417E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F8039-9A0F-8B60-DC24-F77A8DDFFB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8B676-6808-E02C-0B4B-74F80663FD0B}"/>
              </a:ext>
            </a:extLst>
          </p:cNvPr>
          <p:cNvSpPr>
            <a:spLocks noGrp="1"/>
          </p:cNvSpPr>
          <p:nvPr>
            <p:ph type="sldNum" sz="quarter" idx="5"/>
          </p:nvPr>
        </p:nvSpPr>
        <p:spPr/>
        <p:txBody>
          <a:bodyPr/>
          <a:lstStyle/>
          <a:p>
            <a:fld id="{BFA35223-E47F-1946-8A6D-4B121950ACDE}" type="slidenum">
              <a:rPr lang="en-US" smtClean="0"/>
              <a:t>7</a:t>
            </a:fld>
            <a:endParaRPr lang="en-US"/>
          </a:p>
        </p:txBody>
      </p:sp>
    </p:spTree>
    <p:extLst>
      <p:ext uri="{BB962C8B-B14F-4D97-AF65-F5344CB8AC3E}">
        <p14:creationId xmlns:p14="http://schemas.microsoft.com/office/powerpoint/2010/main" val="3269395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F102-3E78-B457-E7D0-03352AC1E0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1A001E-E95F-2A68-21DC-8F725B22B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AB2B5-D6E8-8F2A-9054-5B4F2E931F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8C9A23-28DA-F9C9-63F7-EBD025FD7E68}"/>
              </a:ext>
            </a:extLst>
          </p:cNvPr>
          <p:cNvSpPr>
            <a:spLocks noGrp="1"/>
          </p:cNvSpPr>
          <p:nvPr>
            <p:ph type="sldNum" sz="quarter" idx="5"/>
          </p:nvPr>
        </p:nvSpPr>
        <p:spPr/>
        <p:txBody>
          <a:bodyPr/>
          <a:lstStyle/>
          <a:p>
            <a:fld id="{BFA35223-E47F-1946-8A6D-4B121950ACDE}" type="slidenum">
              <a:rPr lang="en-US" smtClean="0"/>
              <a:t>8</a:t>
            </a:fld>
            <a:endParaRPr lang="en-US"/>
          </a:p>
        </p:txBody>
      </p:sp>
    </p:spTree>
    <p:extLst>
      <p:ext uri="{BB962C8B-B14F-4D97-AF65-F5344CB8AC3E}">
        <p14:creationId xmlns:p14="http://schemas.microsoft.com/office/powerpoint/2010/main" val="2106641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CEA6D-42A6-E91F-BEC7-81494E6B1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E8919-CE14-E7FC-20D2-F337135CD2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937CA-D3F6-8B5B-A6DC-0681A06D75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42156A-7081-9A09-2A5A-A40A17A3C72A}"/>
              </a:ext>
            </a:extLst>
          </p:cNvPr>
          <p:cNvSpPr>
            <a:spLocks noGrp="1"/>
          </p:cNvSpPr>
          <p:nvPr>
            <p:ph type="sldNum" sz="quarter" idx="5"/>
          </p:nvPr>
        </p:nvSpPr>
        <p:spPr/>
        <p:txBody>
          <a:bodyPr/>
          <a:lstStyle/>
          <a:p>
            <a:fld id="{BFA35223-E47F-1946-8A6D-4B121950ACDE}" type="slidenum">
              <a:rPr lang="en-US" smtClean="0"/>
              <a:t>9</a:t>
            </a:fld>
            <a:endParaRPr lang="en-US"/>
          </a:p>
        </p:txBody>
      </p:sp>
    </p:spTree>
    <p:extLst>
      <p:ext uri="{BB962C8B-B14F-4D97-AF65-F5344CB8AC3E}">
        <p14:creationId xmlns:p14="http://schemas.microsoft.com/office/powerpoint/2010/main" val="239631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791BD-CB25-97FD-D76A-816D1FA4F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3AE140-CC04-8613-C196-B3471EA57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3B2F4-2BAD-85D4-ADF5-B357B5D219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E542FA-2476-C42E-96B1-38016AD8D016}"/>
              </a:ext>
            </a:extLst>
          </p:cNvPr>
          <p:cNvSpPr>
            <a:spLocks noGrp="1"/>
          </p:cNvSpPr>
          <p:nvPr>
            <p:ph type="sldNum" sz="quarter" idx="5"/>
          </p:nvPr>
        </p:nvSpPr>
        <p:spPr/>
        <p:txBody>
          <a:bodyPr/>
          <a:lstStyle/>
          <a:p>
            <a:fld id="{BFA35223-E47F-1946-8A6D-4B121950ACDE}" type="slidenum">
              <a:rPr lang="en-US" smtClean="0"/>
              <a:t>10</a:t>
            </a:fld>
            <a:endParaRPr lang="en-US"/>
          </a:p>
        </p:txBody>
      </p:sp>
    </p:spTree>
    <p:extLst>
      <p:ext uri="{BB962C8B-B14F-4D97-AF65-F5344CB8AC3E}">
        <p14:creationId xmlns:p14="http://schemas.microsoft.com/office/powerpoint/2010/main" val="79518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931FF-D66A-0902-8960-396AB8B7A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2F098-437C-5A46-B95B-D1E7EAE8E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BEF37-0556-F7B8-1AFB-40A2E88E6E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C8B86A-D01C-4C41-F94F-C32FDBF0A7B6}"/>
              </a:ext>
            </a:extLst>
          </p:cNvPr>
          <p:cNvSpPr>
            <a:spLocks noGrp="1"/>
          </p:cNvSpPr>
          <p:nvPr>
            <p:ph type="sldNum" sz="quarter" idx="5"/>
          </p:nvPr>
        </p:nvSpPr>
        <p:spPr/>
        <p:txBody>
          <a:bodyPr/>
          <a:lstStyle/>
          <a:p>
            <a:fld id="{BFA35223-E47F-1946-8A6D-4B121950ACDE}" type="slidenum">
              <a:rPr lang="en-US" smtClean="0"/>
              <a:t>11</a:t>
            </a:fld>
            <a:endParaRPr lang="en-US"/>
          </a:p>
        </p:txBody>
      </p:sp>
    </p:spTree>
    <p:extLst>
      <p:ext uri="{BB962C8B-B14F-4D97-AF65-F5344CB8AC3E}">
        <p14:creationId xmlns:p14="http://schemas.microsoft.com/office/powerpoint/2010/main" val="88966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3FF58-B5DD-4DCB-F5DA-BA27D770A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AA884-F4E6-8033-B142-B195660FF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E6834-8A6F-472C-7739-A5EF77938F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A24194-0E38-526E-4251-D5535A3053CF}"/>
              </a:ext>
            </a:extLst>
          </p:cNvPr>
          <p:cNvSpPr>
            <a:spLocks noGrp="1"/>
          </p:cNvSpPr>
          <p:nvPr>
            <p:ph type="sldNum" sz="quarter" idx="5"/>
          </p:nvPr>
        </p:nvSpPr>
        <p:spPr/>
        <p:txBody>
          <a:bodyPr/>
          <a:lstStyle/>
          <a:p>
            <a:fld id="{BFA35223-E47F-1946-8A6D-4B121950ACDE}" type="slidenum">
              <a:rPr lang="en-US" smtClean="0"/>
              <a:t>12</a:t>
            </a:fld>
            <a:endParaRPr lang="en-US"/>
          </a:p>
        </p:txBody>
      </p:sp>
    </p:spTree>
    <p:extLst>
      <p:ext uri="{BB962C8B-B14F-4D97-AF65-F5344CB8AC3E}">
        <p14:creationId xmlns:p14="http://schemas.microsoft.com/office/powerpoint/2010/main" val="91823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B65D-67DA-4CD4-BBBF-A8F065A4146C}"/>
              </a:ext>
            </a:extLst>
          </p:cNvPr>
          <p:cNvSpPr>
            <a:spLocks noGrp="1"/>
          </p:cNvSpPr>
          <p:nvPr>
            <p:ph type="ctrTitle"/>
          </p:nvPr>
        </p:nvSpPr>
        <p:spPr>
          <a:xfrm>
            <a:off x="971550" y="841772"/>
            <a:ext cx="5829300" cy="1790700"/>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2A21596B-CFF5-4C3E-8D79-8EE1F285432B}"/>
              </a:ext>
            </a:extLst>
          </p:cNvPr>
          <p:cNvSpPr>
            <a:spLocks noGrp="1"/>
          </p:cNvSpPr>
          <p:nvPr>
            <p:ph type="subTitle" idx="1"/>
          </p:nvPr>
        </p:nvSpPr>
        <p:spPr>
          <a:xfrm>
            <a:off x="971550" y="2701528"/>
            <a:ext cx="5829300" cy="1241822"/>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05F02745-8C69-4AA6-9D90-06691B476F5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9ED826-EAFC-4A88-9957-E16CD90A1B39}"/>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19E6E5CE-8064-4996-AADC-70F0B85781AA}"/>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165624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AFB5C-2362-48FB-86C5-98B5D90D50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6F1A09-FFE1-49F1-8FBA-08F6CF28E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DFE7A-3EB6-4AD9-8D1C-EBB68AFA19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479C71D-B923-41C2-B0C7-F7F5C5DACFFD}"/>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0F71C0ED-FF85-42BD-A118-DBE265DF7837}"/>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27860026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28644F-69FB-4D98-AF20-0F72927A7FC1}"/>
              </a:ext>
            </a:extLst>
          </p:cNvPr>
          <p:cNvSpPr>
            <a:spLocks noGrp="1"/>
          </p:cNvSpPr>
          <p:nvPr>
            <p:ph type="title" orient="vert"/>
          </p:nvPr>
        </p:nvSpPr>
        <p:spPr>
          <a:xfrm>
            <a:off x="5562124" y="273844"/>
            <a:ext cx="1675924"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01A71-3CF1-457E-B8CD-2DDEA0EBA2D5}"/>
              </a:ext>
            </a:extLst>
          </p:cNvPr>
          <p:cNvSpPr>
            <a:spLocks noGrp="1"/>
          </p:cNvSpPr>
          <p:nvPr>
            <p:ph type="body" orient="vert" idx="1"/>
          </p:nvPr>
        </p:nvSpPr>
        <p:spPr>
          <a:xfrm>
            <a:off x="534353" y="273844"/>
            <a:ext cx="4930616"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1BE83-B979-4072-9A27-D63564F6CF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C09214-6F69-4D31-AD5E-21D3BE649560}"/>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06AE3D2D-0BC4-4BFA-AF8F-A1E36C100C5D}"/>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586960733"/>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without foo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7772400" cy="51435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0" name="Footer Placeholder 3"/>
          <p:cNvSpPr>
            <a:spLocks noGrp="1"/>
          </p:cNvSpPr>
          <p:nvPr>
            <p:ph type="ftr" sz="quarter" idx="3"/>
          </p:nvPr>
        </p:nvSpPr>
        <p:spPr>
          <a:xfrm>
            <a:off x="2297873" y="4881348"/>
            <a:ext cx="3179704" cy="194274"/>
          </a:xfrm>
          <a:prstGeom prst="rect">
            <a:avLst/>
          </a:prstGeom>
        </p:spPr>
        <p:txBody>
          <a:bodyPr vert="horz" lIns="91440" tIns="45720" rIns="91440" bIns="45720" rtlCol="0" anchor="ctr"/>
          <a:lstStyle>
            <a:lvl1pPr algn="ctr">
              <a:defRPr sz="600" b="0" i="0">
                <a:solidFill>
                  <a:schemeClr val="tx1">
                    <a:alpha val="50000"/>
                  </a:schemeClr>
                </a:solidFill>
                <a:latin typeface="Lato Light" charset="0"/>
                <a:ea typeface="Lato Light" charset="0"/>
                <a:cs typeface="Lato Light" charset="0"/>
              </a:defRPr>
            </a:lvl1pPr>
          </a:lstStyle>
          <a:p>
            <a:r>
              <a:rPr lang="en-US"/>
              <a:t>FY21 Operating Budget Forum</a:t>
            </a:r>
          </a:p>
        </p:txBody>
      </p:sp>
    </p:spTree>
    <p:extLst>
      <p:ext uri="{BB962C8B-B14F-4D97-AF65-F5344CB8AC3E}">
        <p14:creationId xmlns:p14="http://schemas.microsoft.com/office/powerpoint/2010/main" val="9037405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Blank">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Tree>
    <p:extLst>
      <p:ext uri="{BB962C8B-B14F-4D97-AF65-F5344CB8AC3E}">
        <p14:creationId xmlns:p14="http://schemas.microsoft.com/office/powerpoint/2010/main" val="102638523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all footer">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373428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Image with all footer">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0" y="2"/>
            <a:ext cx="7772400" cy="484405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87231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835094" y="2917032"/>
            <a:ext cx="2504440" cy="165735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4438919" y="3038475"/>
            <a:ext cx="818246" cy="966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5280929" y="3038475"/>
            <a:ext cx="818246" cy="966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6123464" y="3038475"/>
            <a:ext cx="818246" cy="966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60038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0" y="2"/>
            <a:ext cx="7769219" cy="219318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96864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Wide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848082"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9" name="Picture Placeholder 3"/>
          <p:cNvSpPr>
            <a:spLocks noGrp="1"/>
          </p:cNvSpPr>
          <p:nvPr>
            <p:ph type="pic" sz="quarter" idx="14"/>
          </p:nvPr>
        </p:nvSpPr>
        <p:spPr>
          <a:xfrm>
            <a:off x="2466846"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0" name="Picture Placeholder 3"/>
          <p:cNvSpPr>
            <a:spLocks noGrp="1"/>
          </p:cNvSpPr>
          <p:nvPr>
            <p:ph type="pic" sz="quarter" idx="15"/>
          </p:nvPr>
        </p:nvSpPr>
        <p:spPr>
          <a:xfrm>
            <a:off x="4089027"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6"/>
          </p:nvPr>
        </p:nvSpPr>
        <p:spPr>
          <a:xfrm>
            <a:off x="5707791" y="1959769"/>
            <a:ext cx="1238727" cy="14573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93967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quare Singl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0"/>
          </p:nvPr>
        </p:nvSpPr>
        <p:spPr>
          <a:xfrm>
            <a:off x="854252" y="1945483"/>
            <a:ext cx="1412796" cy="16621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4737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6463-4B23-4582-AB13-C7C683D36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FAFAEF-7B82-47F6-B8F6-12B5A19733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83946-2838-4D2B-8F55-7143157B51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58144C4-61C4-4E46-B063-4CFE1B9DEC8C}"/>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1760F83B-D265-4C76-98F0-F78F11842268}"/>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2970233198"/>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ll Image P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0" y="0"/>
            <a:ext cx="2460979" cy="51435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15935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Small Im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852408" y="2062164"/>
            <a:ext cx="2711794" cy="779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671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quare Small Image">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1145620" y="2947987"/>
            <a:ext cx="1145620" cy="134778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3680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small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1332411" y="2112160"/>
            <a:ext cx="5013198" cy="141518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86039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ll Image without footer">
    <p:spTree>
      <p:nvGrpSpPr>
        <p:cNvPr id="1" name=""/>
        <p:cNvGrpSpPr/>
        <p:nvPr/>
      </p:nvGrpSpPr>
      <p:grpSpPr>
        <a:xfrm>
          <a:off x="0" y="0"/>
          <a:ext cx="0" cy="0"/>
          <a:chOff x="0" y="0"/>
          <a:chExt cx="0" cy="0"/>
        </a:xfrm>
      </p:grpSpPr>
      <p:sp>
        <p:nvSpPr>
          <p:cNvPr id="18" name="Picture Placeholder 3"/>
          <p:cNvSpPr>
            <a:spLocks noGrp="1"/>
          </p:cNvSpPr>
          <p:nvPr>
            <p:ph type="pic" sz="quarter" idx="10"/>
          </p:nvPr>
        </p:nvSpPr>
        <p:spPr>
          <a:xfrm>
            <a:off x="0" y="0"/>
            <a:ext cx="2460979" cy="51435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Tree>
    <p:extLst>
      <p:ext uri="{BB962C8B-B14F-4D97-AF65-F5344CB8AC3E}">
        <p14:creationId xmlns:p14="http://schemas.microsoft.com/office/powerpoint/2010/main" val="1764892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Mocup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1496134" y="627536"/>
            <a:ext cx="4777131" cy="285878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73506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mall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3238500" y="1824039"/>
            <a:ext cx="1019904" cy="67746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4"/>
          </p:nvPr>
        </p:nvSpPr>
        <p:spPr>
          <a:xfrm>
            <a:off x="4575182" y="1824039"/>
            <a:ext cx="1019904" cy="67746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5"/>
          </p:nvPr>
        </p:nvSpPr>
        <p:spPr>
          <a:xfrm>
            <a:off x="5916134" y="1824039"/>
            <a:ext cx="1019904" cy="67746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22343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cup Img">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1045798" y="839449"/>
            <a:ext cx="2189521" cy="372678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15664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uple Img Mockup">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0"/>
          </p:nvPr>
        </p:nvSpPr>
        <p:spPr>
          <a:xfrm>
            <a:off x="2247712" y="2000251"/>
            <a:ext cx="1403697" cy="164782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2247712" y="661394"/>
            <a:ext cx="843529" cy="133776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542537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Mockup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2581037" y="699543"/>
            <a:ext cx="3277107" cy="260792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0229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15DE-369C-4661-B0C3-67F83C86D70D}"/>
              </a:ext>
            </a:extLst>
          </p:cNvPr>
          <p:cNvSpPr>
            <a:spLocks noGrp="1"/>
          </p:cNvSpPr>
          <p:nvPr>
            <p:ph type="title"/>
          </p:nvPr>
        </p:nvSpPr>
        <p:spPr>
          <a:xfrm>
            <a:off x="530304" y="1282304"/>
            <a:ext cx="6703695" cy="2139553"/>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E512C159-04D3-45FF-AA2E-F9DB4BA28817}"/>
              </a:ext>
            </a:extLst>
          </p:cNvPr>
          <p:cNvSpPr>
            <a:spLocks noGrp="1"/>
          </p:cNvSpPr>
          <p:nvPr>
            <p:ph type="body" idx="1"/>
          </p:nvPr>
        </p:nvSpPr>
        <p:spPr>
          <a:xfrm>
            <a:off x="530304" y="3442098"/>
            <a:ext cx="6703695" cy="1125140"/>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FDC55-1DD3-4EB9-9D56-CA17A8F8ED4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8DF68D-7660-4FD5-A1F7-5BBA18A4492C}"/>
              </a:ext>
            </a:extLst>
          </p:cNvPr>
          <p:cNvSpPr>
            <a:spLocks noGrp="1"/>
          </p:cNvSpPr>
          <p:nvPr>
            <p:ph type="ftr" sz="quarter" idx="11"/>
          </p:nvPr>
        </p:nvSpPr>
        <p:spPr/>
        <p:txBody>
          <a:bodyPr/>
          <a:lstStyle/>
          <a:p>
            <a:r>
              <a:rPr lang="en-US"/>
              <a:t>FY21 Operating Budget Forum</a:t>
            </a:r>
          </a:p>
        </p:txBody>
      </p:sp>
      <p:sp>
        <p:nvSpPr>
          <p:cNvPr id="6" name="Slide Number Placeholder 5">
            <a:extLst>
              <a:ext uri="{FF2B5EF4-FFF2-40B4-BE49-F238E27FC236}">
                <a16:creationId xmlns:a16="http://schemas.microsoft.com/office/drawing/2014/main" id="{693E92F1-5871-4FB0-9E5A-22FF96E99039}"/>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023235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uple Mockup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605446" y="1183036"/>
            <a:ext cx="4574249" cy="129127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4485057" y="1761344"/>
            <a:ext cx="2081809" cy="185128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26782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Mockup 3">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2835016" y="571804"/>
            <a:ext cx="2854127" cy="276350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83315" y="4860098"/>
            <a:ext cx="328284"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75122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ll Couple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823906" y="1014415"/>
            <a:ext cx="1667304" cy="110669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2069605" y="1689350"/>
            <a:ext cx="1134919" cy="112130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94860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de Img Bi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853428" y="1645694"/>
            <a:ext cx="6091561" cy="171959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942024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Img 3">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580511" y="904875"/>
            <a:ext cx="1687721" cy="198073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07444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Small Middle Im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2817495" y="1466850"/>
            <a:ext cx="1376363" cy="161531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99429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1242776"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2648910"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4065609"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5471744" y="1843352"/>
            <a:ext cx="1227088" cy="25664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0365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967221" y="1870053"/>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5"/>
          </p:nvPr>
        </p:nvSpPr>
        <p:spPr>
          <a:xfrm>
            <a:off x="3944707" y="1870053"/>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6"/>
          </p:nvPr>
        </p:nvSpPr>
        <p:spPr>
          <a:xfrm>
            <a:off x="1975486" y="3252808"/>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7"/>
          </p:nvPr>
        </p:nvSpPr>
        <p:spPr>
          <a:xfrm>
            <a:off x="4949106" y="3252808"/>
            <a:ext cx="1857640" cy="123091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37951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3542110" y="1390915"/>
            <a:ext cx="1445687" cy="30236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225697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cial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1856571" y="2223492"/>
            <a:ext cx="4858081" cy="13859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8026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9CF44-F6CA-426B-A7F0-020C79A48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018D17-C961-4CC5-AA48-10AFF47A3A96}"/>
              </a:ext>
            </a:extLst>
          </p:cNvPr>
          <p:cNvSpPr>
            <a:spLocks noGrp="1"/>
          </p:cNvSpPr>
          <p:nvPr>
            <p:ph sz="half" idx="1"/>
          </p:nvPr>
        </p:nvSpPr>
        <p:spPr>
          <a:xfrm>
            <a:off x="534353" y="1369219"/>
            <a:ext cx="33032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4382C-BD2C-45F7-8E47-06B3FF302DFB}"/>
              </a:ext>
            </a:extLst>
          </p:cNvPr>
          <p:cNvSpPr>
            <a:spLocks noGrp="1"/>
          </p:cNvSpPr>
          <p:nvPr>
            <p:ph sz="half" idx="2"/>
          </p:nvPr>
        </p:nvSpPr>
        <p:spPr>
          <a:xfrm>
            <a:off x="3934778" y="1369219"/>
            <a:ext cx="33032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FB8CD8-8FBC-4F5C-B9AD-264774209A4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7E7D6AD-C7B9-408C-AF38-1E3319CBEC1E}"/>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9E563BA6-6E92-4258-9215-E74CE8555489}"/>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1383715222"/>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ward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772399" y="2048806"/>
            <a:ext cx="726736" cy="17775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5"/>
          </p:nvPr>
        </p:nvSpPr>
        <p:spPr>
          <a:xfrm>
            <a:off x="2993085" y="2241312"/>
            <a:ext cx="726736" cy="17775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6"/>
          </p:nvPr>
        </p:nvSpPr>
        <p:spPr>
          <a:xfrm>
            <a:off x="5143644" y="2578196"/>
            <a:ext cx="726736" cy="17775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63485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ward p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0575" y="4860098"/>
            <a:ext cx="353767"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861460" y="1514475"/>
            <a:ext cx="6055552" cy="173355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578467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ight 2 Image">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7" name="Picture Placeholder 3"/>
          <p:cNvSpPr>
            <a:spLocks noGrp="1"/>
          </p:cNvSpPr>
          <p:nvPr>
            <p:ph type="pic" sz="quarter" idx="14"/>
          </p:nvPr>
        </p:nvSpPr>
        <p:spPr>
          <a:xfrm>
            <a:off x="3305546" y="1583831"/>
            <a:ext cx="2232609" cy="197577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5541067" y="1583831"/>
            <a:ext cx="2232609" cy="197577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326247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BG &amp; Man Img">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6370" y="1839593"/>
            <a:ext cx="7778770" cy="217777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6"/>
          </p:nvPr>
        </p:nvSpPr>
        <p:spPr>
          <a:xfrm>
            <a:off x="2905094" y="472190"/>
            <a:ext cx="1960415" cy="35451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22971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ic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2320557" y="2259722"/>
            <a:ext cx="3126549" cy="206878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41315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ctor Group Mockup">
    <p:spTree>
      <p:nvGrpSpPr>
        <p:cNvPr id="1" name=""/>
        <p:cNvGrpSpPr/>
        <p:nvPr/>
      </p:nvGrpSpPr>
      <p:grpSpPr>
        <a:xfrm>
          <a:off x="0" y="0"/>
          <a:ext cx="0" cy="0"/>
          <a:chOff x="0" y="0"/>
          <a:chExt cx="0" cy="0"/>
        </a:xfrm>
      </p:grpSpPr>
      <p:sp>
        <p:nvSpPr>
          <p:cNvPr id="16" name="Picture Placeholder 3"/>
          <p:cNvSpPr>
            <a:spLocks noGrp="1"/>
          </p:cNvSpPr>
          <p:nvPr>
            <p:ph type="pic" sz="quarter" idx="15"/>
          </p:nvPr>
        </p:nvSpPr>
        <p:spPr>
          <a:xfrm>
            <a:off x="2410838" y="2723527"/>
            <a:ext cx="2547271" cy="168770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04" name="Picture Placeholder 3"/>
          <p:cNvSpPr>
            <a:spLocks noGrp="1"/>
          </p:cNvSpPr>
          <p:nvPr>
            <p:ph type="pic" sz="quarter" idx="16"/>
          </p:nvPr>
        </p:nvSpPr>
        <p:spPr>
          <a:xfrm>
            <a:off x="1395277" y="4243829"/>
            <a:ext cx="1581297" cy="89088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05" name="Picture Placeholder 3"/>
          <p:cNvSpPr>
            <a:spLocks noGrp="1"/>
          </p:cNvSpPr>
          <p:nvPr>
            <p:ph type="pic" sz="quarter" idx="17"/>
          </p:nvPr>
        </p:nvSpPr>
        <p:spPr>
          <a:xfrm>
            <a:off x="4890190" y="4146380"/>
            <a:ext cx="1169945" cy="10065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06" name="Picture Placeholder 3"/>
          <p:cNvSpPr>
            <a:spLocks noGrp="1"/>
          </p:cNvSpPr>
          <p:nvPr>
            <p:ph type="pic" sz="quarter" idx="18"/>
          </p:nvPr>
        </p:nvSpPr>
        <p:spPr>
          <a:xfrm>
            <a:off x="4361385" y="4469441"/>
            <a:ext cx="506593" cy="676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31418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eneric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455141" y="1721681"/>
            <a:ext cx="2373733" cy="267812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2819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eneric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1" y="1369734"/>
            <a:ext cx="7775448" cy="347205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88308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2461862" y="3413760"/>
            <a:ext cx="1035719" cy="12192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62088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5"/>
          </p:nvPr>
        </p:nvSpPr>
        <p:spPr>
          <a:xfrm>
            <a:off x="3380184" y="1682797"/>
            <a:ext cx="1021656" cy="120264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32175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858A-1942-4518-BE22-49558EBF81D5}"/>
              </a:ext>
            </a:extLst>
          </p:cNvPr>
          <p:cNvSpPr>
            <a:spLocks noGrp="1"/>
          </p:cNvSpPr>
          <p:nvPr>
            <p:ph type="title"/>
          </p:nvPr>
        </p:nvSpPr>
        <p:spPr>
          <a:xfrm>
            <a:off x="535365" y="273844"/>
            <a:ext cx="6703695"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1DEC4-5991-4CA4-BD63-0E4855D66DFF}"/>
              </a:ext>
            </a:extLst>
          </p:cNvPr>
          <p:cNvSpPr>
            <a:spLocks noGrp="1"/>
          </p:cNvSpPr>
          <p:nvPr>
            <p:ph type="body" idx="1"/>
          </p:nvPr>
        </p:nvSpPr>
        <p:spPr>
          <a:xfrm>
            <a:off x="535365" y="1260872"/>
            <a:ext cx="3288089" cy="61793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4" name="Content Placeholder 3">
            <a:extLst>
              <a:ext uri="{FF2B5EF4-FFF2-40B4-BE49-F238E27FC236}">
                <a16:creationId xmlns:a16="http://schemas.microsoft.com/office/drawing/2014/main" id="{AF944354-6DD8-45A8-B362-AB8960BD82B7}"/>
              </a:ext>
            </a:extLst>
          </p:cNvPr>
          <p:cNvSpPr>
            <a:spLocks noGrp="1"/>
          </p:cNvSpPr>
          <p:nvPr>
            <p:ph sz="half" idx="2"/>
          </p:nvPr>
        </p:nvSpPr>
        <p:spPr>
          <a:xfrm>
            <a:off x="535365" y="1878806"/>
            <a:ext cx="3288089"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E0EB41-3849-4BF7-91CD-BEAB98738A11}"/>
              </a:ext>
            </a:extLst>
          </p:cNvPr>
          <p:cNvSpPr>
            <a:spLocks noGrp="1"/>
          </p:cNvSpPr>
          <p:nvPr>
            <p:ph type="body" sz="quarter" idx="3"/>
          </p:nvPr>
        </p:nvSpPr>
        <p:spPr>
          <a:xfrm>
            <a:off x="3934778" y="1260872"/>
            <a:ext cx="3304282" cy="61793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6" name="Content Placeholder 5">
            <a:extLst>
              <a:ext uri="{FF2B5EF4-FFF2-40B4-BE49-F238E27FC236}">
                <a16:creationId xmlns:a16="http://schemas.microsoft.com/office/drawing/2014/main" id="{57E8F317-253C-4FE0-8342-6E9620EB443C}"/>
              </a:ext>
            </a:extLst>
          </p:cNvPr>
          <p:cNvSpPr>
            <a:spLocks noGrp="1"/>
          </p:cNvSpPr>
          <p:nvPr>
            <p:ph sz="quarter" idx="4"/>
          </p:nvPr>
        </p:nvSpPr>
        <p:spPr>
          <a:xfrm>
            <a:off x="3934778" y="1878806"/>
            <a:ext cx="330428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AE9B93-A251-4B2A-AE1F-90A8C4099D1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B7AC755-C563-4A3D-88BC-2C077F367016}"/>
              </a:ext>
            </a:extLst>
          </p:cNvPr>
          <p:cNvSpPr>
            <a:spLocks noGrp="1"/>
          </p:cNvSpPr>
          <p:nvPr>
            <p:ph type="ftr" sz="quarter" idx="11"/>
          </p:nvPr>
        </p:nvSpPr>
        <p:spPr/>
        <p:txBody>
          <a:bodyPr/>
          <a:lstStyle/>
          <a:p>
            <a:r>
              <a:rPr lang="en-US"/>
              <a:t>FY21 Operating Budget Forum</a:t>
            </a:r>
          </a:p>
        </p:txBody>
      </p:sp>
      <p:sp>
        <p:nvSpPr>
          <p:cNvPr id="9" name="Slide Number Placeholder 8">
            <a:extLst>
              <a:ext uri="{FF2B5EF4-FFF2-40B4-BE49-F238E27FC236}">
                <a16:creationId xmlns:a16="http://schemas.microsoft.com/office/drawing/2014/main" id="{1676AB03-934F-4B66-9BD2-1F42744CC103}"/>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1512325185"/>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4105608" y="1855515"/>
            <a:ext cx="1170988" cy="137843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17161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3397456" y="2698797"/>
            <a:ext cx="989633" cy="116494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61273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76945" y="4860098"/>
            <a:ext cx="341026"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5"/>
          </p:nvPr>
        </p:nvSpPr>
        <p:spPr>
          <a:xfrm>
            <a:off x="0" y="2570814"/>
            <a:ext cx="7772400" cy="2271061"/>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4667473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ew Mockup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519826" y="483518"/>
            <a:ext cx="4406890" cy="427199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84110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ew Mockup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3847976" y="230021"/>
            <a:ext cx="3499374" cy="492659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6" name="Picture Placeholder 3"/>
          <p:cNvSpPr>
            <a:spLocks noGrp="1"/>
          </p:cNvSpPr>
          <p:nvPr>
            <p:ph type="pic" sz="quarter" idx="14"/>
          </p:nvPr>
        </p:nvSpPr>
        <p:spPr>
          <a:xfrm>
            <a:off x="-12552" y="1688758"/>
            <a:ext cx="1917140" cy="168052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036599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ew Mockup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2314822" y="1059582"/>
            <a:ext cx="3041833" cy="37749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8800811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ew Mockup 4">
    <p:spTree>
      <p:nvGrpSpPr>
        <p:cNvPr id="1" name=""/>
        <p:cNvGrpSpPr/>
        <p:nvPr/>
      </p:nvGrpSpPr>
      <p:grpSpPr>
        <a:xfrm>
          <a:off x="0" y="0"/>
          <a:ext cx="0" cy="0"/>
          <a:chOff x="0" y="0"/>
          <a:chExt cx="0" cy="0"/>
        </a:xfrm>
      </p:grpSpPr>
      <p:sp>
        <p:nvSpPr>
          <p:cNvPr id="14" name="Picture Placeholder 3"/>
          <p:cNvSpPr>
            <a:spLocks noGrp="1"/>
          </p:cNvSpPr>
          <p:nvPr>
            <p:ph type="pic" sz="quarter" idx="14"/>
          </p:nvPr>
        </p:nvSpPr>
        <p:spPr>
          <a:xfrm>
            <a:off x="-9546" y="2067694"/>
            <a:ext cx="7784995" cy="1706180"/>
          </a:xfrm>
          <a:prstGeom prst="rect">
            <a:avLst/>
          </a:prstGeom>
        </p:spPr>
        <p:txBody>
          <a:bodyPr/>
          <a:lstStyle>
            <a:lvl1pPr algn="l">
              <a:defRPr sz="750" b="0" i="0">
                <a:solidFill>
                  <a:schemeClr val="bg2"/>
                </a:solidFill>
                <a:latin typeface="Lato Light" charset="0"/>
                <a:ea typeface="Lato Light" charset="0"/>
                <a:cs typeface="Lato Light" charset="0"/>
              </a:defRPr>
            </a:lvl1pPr>
          </a:lstStyle>
          <a:p>
            <a:endParaRPr lang="en-US"/>
          </a:p>
        </p:txBody>
      </p:sp>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1506630" y="1059582"/>
            <a:ext cx="4752641" cy="377495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38433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ew Mockup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5110336" y="627534"/>
            <a:ext cx="3488788" cy="420700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313089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ew Portfolio 1">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771338" y="872880"/>
            <a:ext cx="5183454" cy="3403847"/>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316024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ew Portfolio 2">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3146912" y="872880"/>
            <a:ext cx="3829527" cy="3386583"/>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72576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EBA0B-6FCD-47BF-9AB1-F58890757F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6A2E73-69DF-4B6C-BC7D-696735589E4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C21ABA0-A41D-4206-9625-5FA8697AB46B}"/>
              </a:ext>
            </a:extLst>
          </p:cNvPr>
          <p:cNvSpPr>
            <a:spLocks noGrp="1"/>
          </p:cNvSpPr>
          <p:nvPr>
            <p:ph type="ftr" sz="quarter" idx="11"/>
          </p:nvPr>
        </p:nvSpPr>
        <p:spPr/>
        <p:txBody>
          <a:bodyPr/>
          <a:lstStyle/>
          <a:p>
            <a:r>
              <a:rPr lang="en-US"/>
              <a:t>FY21 Operating Budget Forum</a:t>
            </a:r>
          </a:p>
        </p:txBody>
      </p:sp>
      <p:sp>
        <p:nvSpPr>
          <p:cNvPr id="5" name="Slide Number Placeholder 4">
            <a:extLst>
              <a:ext uri="{FF2B5EF4-FFF2-40B4-BE49-F238E27FC236}">
                <a16:creationId xmlns:a16="http://schemas.microsoft.com/office/drawing/2014/main" id="{1FCAFAFC-9E0F-40BE-9F59-6A183C502645}"/>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5209992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ew Portfolio 3">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a:off x="529575" y="537264"/>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4"/>
          </p:nvPr>
        </p:nvSpPr>
        <p:spPr>
          <a:xfrm>
            <a:off x="529575" y="2580248"/>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2889304" y="537264"/>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2889304" y="2580248"/>
            <a:ext cx="2362013" cy="203739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9" name="Picture Placeholder 3"/>
          <p:cNvSpPr>
            <a:spLocks noGrp="1"/>
          </p:cNvSpPr>
          <p:nvPr>
            <p:ph type="pic" sz="quarter" idx="17"/>
          </p:nvPr>
        </p:nvSpPr>
        <p:spPr>
          <a:xfrm>
            <a:off x="5249032" y="537264"/>
            <a:ext cx="1984201" cy="408416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163344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ew Portfolio 4">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13" name="Picture Placeholder 3"/>
          <p:cNvSpPr>
            <a:spLocks noGrp="1"/>
          </p:cNvSpPr>
          <p:nvPr>
            <p:ph type="pic" sz="quarter" idx="10"/>
          </p:nvPr>
        </p:nvSpPr>
        <p:spPr>
          <a:xfrm rot="20733342">
            <a:off x="2330097" y="2848244"/>
            <a:ext cx="1159094" cy="136561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5" name="Picture Placeholder 3"/>
          <p:cNvSpPr>
            <a:spLocks noGrp="1"/>
          </p:cNvSpPr>
          <p:nvPr>
            <p:ph type="pic" sz="quarter" idx="14"/>
          </p:nvPr>
        </p:nvSpPr>
        <p:spPr>
          <a:xfrm rot="1224953">
            <a:off x="3320133" y="1725352"/>
            <a:ext cx="1160395" cy="1360494"/>
          </a:xfrm>
          <a:custGeom>
            <a:avLst/>
            <a:gdLst>
              <a:gd name="connsiteX0" fmla="*/ 0 w 1365171"/>
              <a:gd name="connsiteY0" fmla="*/ 0 h 1359755"/>
              <a:gd name="connsiteX1" fmla="*/ 1365171 w 1365171"/>
              <a:gd name="connsiteY1" fmla="*/ 0 h 1359755"/>
              <a:gd name="connsiteX2" fmla="*/ 1365171 w 1365171"/>
              <a:gd name="connsiteY2" fmla="*/ 1359755 h 1359755"/>
              <a:gd name="connsiteX3" fmla="*/ 0 w 1365171"/>
              <a:gd name="connsiteY3" fmla="*/ 1359755 h 1359755"/>
              <a:gd name="connsiteX4" fmla="*/ 0 w 1365171"/>
              <a:gd name="connsiteY4" fmla="*/ 0 h 1359755"/>
              <a:gd name="connsiteX0" fmla="*/ 0 w 1365171"/>
              <a:gd name="connsiteY0" fmla="*/ 0 h 1370217"/>
              <a:gd name="connsiteX1" fmla="*/ 1365171 w 1365171"/>
              <a:gd name="connsiteY1" fmla="*/ 0 h 1370217"/>
              <a:gd name="connsiteX2" fmla="*/ 1365171 w 1365171"/>
              <a:gd name="connsiteY2" fmla="*/ 1359755 h 1370217"/>
              <a:gd name="connsiteX3" fmla="*/ 528825 w 1365171"/>
              <a:gd name="connsiteY3" fmla="*/ 1370139 h 1370217"/>
              <a:gd name="connsiteX4" fmla="*/ 0 w 1365171"/>
              <a:gd name="connsiteY4" fmla="*/ 1359755 h 1370217"/>
              <a:gd name="connsiteX5" fmla="*/ 0 w 1365171"/>
              <a:gd name="connsiteY5" fmla="*/ 0 h 1370217"/>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0 w 1365171"/>
              <a:gd name="connsiteY4" fmla="*/ 1359755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0 w 1365171"/>
              <a:gd name="connsiteY4" fmla="*/ 1359755 h 1365223"/>
              <a:gd name="connsiteX5" fmla="*/ 0 w 1365171"/>
              <a:gd name="connsiteY5" fmla="*/ 0 h 1365223"/>
              <a:gd name="connsiteX0" fmla="*/ 5469 w 1370640"/>
              <a:gd name="connsiteY0" fmla="*/ 0 h 1365223"/>
              <a:gd name="connsiteX1" fmla="*/ 1370640 w 1370640"/>
              <a:gd name="connsiteY1" fmla="*/ 0 h 1365223"/>
              <a:gd name="connsiteX2" fmla="*/ 1370640 w 1370640"/>
              <a:gd name="connsiteY2" fmla="*/ 1359755 h 1365223"/>
              <a:gd name="connsiteX3" fmla="*/ 513457 w 1370640"/>
              <a:gd name="connsiteY3" fmla="*/ 1365223 h 1365223"/>
              <a:gd name="connsiteX4" fmla="*/ 0 w 1370640"/>
              <a:gd name="connsiteY4" fmla="*/ 1038673 h 1365223"/>
              <a:gd name="connsiteX5" fmla="*/ 5469 w 1370640"/>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745 w 1365171"/>
              <a:gd name="connsiteY4" fmla="*/ 1055367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745 w 1365171"/>
              <a:gd name="connsiteY4" fmla="*/ 1055367 h 1365223"/>
              <a:gd name="connsiteX5" fmla="*/ 0 w 1365171"/>
              <a:gd name="connsiteY5"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33067 w 1365171"/>
              <a:gd name="connsiteY4" fmla="*/ 967039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33067 w 1365171"/>
              <a:gd name="connsiteY4" fmla="*/ 967039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745 w 1365171"/>
              <a:gd name="connsiteY5" fmla="*/ 1055367 h 1365223"/>
              <a:gd name="connsiteX6" fmla="*/ 0 w 1365171"/>
              <a:gd name="connsiteY6" fmla="*/ 0 h 1365223"/>
              <a:gd name="connsiteX0" fmla="*/ 0 w 1365171"/>
              <a:gd name="connsiteY0" fmla="*/ 0 h 1365223"/>
              <a:gd name="connsiteX1" fmla="*/ 1365171 w 1365171"/>
              <a:gd name="connsiteY1" fmla="*/ 0 h 1365223"/>
              <a:gd name="connsiteX2" fmla="*/ 1365171 w 1365171"/>
              <a:gd name="connsiteY2" fmla="*/ 1359755 h 1365223"/>
              <a:gd name="connsiteX3" fmla="*/ 507988 w 1365171"/>
              <a:gd name="connsiteY3" fmla="*/ 1365223 h 1365223"/>
              <a:gd name="connsiteX4" fmla="*/ 203356 w 1365171"/>
              <a:gd name="connsiteY4" fmla="*/ 936676 h 1365223"/>
              <a:gd name="connsiteX5" fmla="*/ 274 w 1365171"/>
              <a:gd name="connsiteY5" fmla="*/ 1041736 h 1365223"/>
              <a:gd name="connsiteX6" fmla="*/ 0 w 1365171"/>
              <a:gd name="connsiteY6" fmla="*/ 0 h 1365223"/>
              <a:gd name="connsiteX0" fmla="*/ 0 w 1365171"/>
              <a:gd name="connsiteY0" fmla="*/ 0 h 1362775"/>
              <a:gd name="connsiteX1" fmla="*/ 1365171 w 1365171"/>
              <a:gd name="connsiteY1" fmla="*/ 0 h 1362775"/>
              <a:gd name="connsiteX2" fmla="*/ 1365171 w 1365171"/>
              <a:gd name="connsiteY2" fmla="*/ 1359755 h 1362775"/>
              <a:gd name="connsiteX3" fmla="*/ 539293 w 1365171"/>
              <a:gd name="connsiteY3" fmla="*/ 1362775 h 1362775"/>
              <a:gd name="connsiteX4" fmla="*/ 203356 w 1365171"/>
              <a:gd name="connsiteY4" fmla="*/ 936676 h 1362775"/>
              <a:gd name="connsiteX5" fmla="*/ 274 w 1365171"/>
              <a:gd name="connsiteY5" fmla="*/ 1041736 h 1362775"/>
              <a:gd name="connsiteX6" fmla="*/ 0 w 1365171"/>
              <a:gd name="connsiteY6" fmla="*/ 0 h 1362775"/>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203356 w 1365171"/>
              <a:gd name="connsiteY4" fmla="*/ 936676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203356 w 1365171"/>
              <a:gd name="connsiteY4" fmla="*/ 936676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 name="connsiteX0" fmla="*/ 0 w 1365171"/>
              <a:gd name="connsiteY0" fmla="*/ 0 h 1360494"/>
              <a:gd name="connsiteX1" fmla="*/ 1365171 w 1365171"/>
              <a:gd name="connsiteY1" fmla="*/ 0 h 1360494"/>
              <a:gd name="connsiteX2" fmla="*/ 1365171 w 1365171"/>
              <a:gd name="connsiteY2" fmla="*/ 1359755 h 1360494"/>
              <a:gd name="connsiteX3" fmla="*/ 518117 w 1365171"/>
              <a:gd name="connsiteY3" fmla="*/ 1360494 h 1360494"/>
              <a:gd name="connsiteX4" fmla="*/ 192628 w 1365171"/>
              <a:gd name="connsiteY4" fmla="*/ 916955 h 1360494"/>
              <a:gd name="connsiteX5" fmla="*/ 274 w 1365171"/>
              <a:gd name="connsiteY5" fmla="*/ 1041736 h 1360494"/>
              <a:gd name="connsiteX6" fmla="*/ 0 w 1365171"/>
              <a:gd name="connsiteY6" fmla="*/ 0 h 136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171" h="1360494">
                <a:moveTo>
                  <a:pt x="0" y="0"/>
                </a:moveTo>
                <a:lnTo>
                  <a:pt x="1365171" y="0"/>
                </a:lnTo>
                <a:lnTo>
                  <a:pt x="1365171" y="1359755"/>
                </a:lnTo>
                <a:lnTo>
                  <a:pt x="518117" y="1360494"/>
                </a:lnTo>
                <a:cubicBezTo>
                  <a:pt x="301821" y="1058384"/>
                  <a:pt x="252916" y="977626"/>
                  <a:pt x="192628" y="916955"/>
                </a:cubicBezTo>
                <a:cubicBezTo>
                  <a:pt x="165319" y="918093"/>
                  <a:pt x="93864" y="967877"/>
                  <a:pt x="274" y="1041736"/>
                </a:cubicBezTo>
                <a:cubicBezTo>
                  <a:pt x="26" y="689947"/>
                  <a:pt x="248" y="351789"/>
                  <a:pt x="0" y="0"/>
                </a:cubicBezTo>
                <a:close/>
              </a:path>
            </a:pathLst>
          </a:cu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6" name="Picture Placeholder 3"/>
          <p:cNvSpPr>
            <a:spLocks noGrp="1"/>
          </p:cNvSpPr>
          <p:nvPr>
            <p:ph type="pic" sz="quarter" idx="15"/>
          </p:nvPr>
        </p:nvSpPr>
        <p:spPr>
          <a:xfrm rot="20952885">
            <a:off x="2035766" y="943429"/>
            <a:ext cx="1158984" cy="1366206"/>
          </a:xfrm>
          <a:custGeom>
            <a:avLst/>
            <a:gdLst>
              <a:gd name="connsiteX0" fmla="*/ 0 w 1358514"/>
              <a:gd name="connsiteY0" fmla="*/ 0 h 1363740"/>
              <a:gd name="connsiteX1" fmla="*/ 1358514 w 1358514"/>
              <a:gd name="connsiteY1" fmla="*/ 0 h 1363740"/>
              <a:gd name="connsiteX2" fmla="*/ 1358514 w 1358514"/>
              <a:gd name="connsiteY2" fmla="*/ 1363740 h 1363740"/>
              <a:gd name="connsiteX3" fmla="*/ 0 w 1358514"/>
              <a:gd name="connsiteY3" fmla="*/ 1363740 h 1363740"/>
              <a:gd name="connsiteX4" fmla="*/ 0 w 1358514"/>
              <a:gd name="connsiteY4" fmla="*/ 0 h 1363740"/>
              <a:gd name="connsiteX0" fmla="*/ 0 w 1358514"/>
              <a:gd name="connsiteY0" fmla="*/ 0 h 1363740"/>
              <a:gd name="connsiteX1" fmla="*/ 1358514 w 1358514"/>
              <a:gd name="connsiteY1" fmla="*/ 0 h 1363740"/>
              <a:gd name="connsiteX2" fmla="*/ 1358514 w 1358514"/>
              <a:gd name="connsiteY2" fmla="*/ 1363740 h 1363740"/>
              <a:gd name="connsiteX3" fmla="*/ 1199144 w 1358514"/>
              <a:gd name="connsiteY3" fmla="*/ 1362684 h 1363740"/>
              <a:gd name="connsiteX4" fmla="*/ 0 w 1358514"/>
              <a:gd name="connsiteY4" fmla="*/ 1363740 h 1363740"/>
              <a:gd name="connsiteX5" fmla="*/ 0 w 1358514"/>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1498"/>
              <a:gd name="connsiteY0" fmla="*/ 0 h 1363740"/>
              <a:gd name="connsiteX1" fmla="*/ 1358514 w 1361498"/>
              <a:gd name="connsiteY1" fmla="*/ 0 h 1363740"/>
              <a:gd name="connsiteX2" fmla="*/ 1361498 w 1361498"/>
              <a:gd name="connsiteY2" fmla="*/ 1104967 h 1363740"/>
              <a:gd name="connsiteX3" fmla="*/ 1199144 w 1361498"/>
              <a:gd name="connsiteY3" fmla="*/ 1362684 h 1363740"/>
              <a:gd name="connsiteX4" fmla="*/ 0 w 1361498"/>
              <a:gd name="connsiteY4" fmla="*/ 1363740 h 1363740"/>
              <a:gd name="connsiteX5" fmla="*/ 0 w 1361498"/>
              <a:gd name="connsiteY5" fmla="*/ 0 h 1363740"/>
              <a:gd name="connsiteX0" fmla="*/ 0 w 1363511"/>
              <a:gd name="connsiteY0" fmla="*/ 0 h 1363740"/>
              <a:gd name="connsiteX1" fmla="*/ 1358514 w 1363511"/>
              <a:gd name="connsiteY1" fmla="*/ 0 h 1363740"/>
              <a:gd name="connsiteX2" fmla="*/ 1363511 w 1363511"/>
              <a:gd name="connsiteY2" fmla="*/ 1094400 h 1363740"/>
              <a:gd name="connsiteX3" fmla="*/ 1199144 w 1363511"/>
              <a:gd name="connsiteY3" fmla="*/ 1362684 h 1363740"/>
              <a:gd name="connsiteX4" fmla="*/ 0 w 1363511"/>
              <a:gd name="connsiteY4" fmla="*/ 1363740 h 1363740"/>
              <a:gd name="connsiteX5" fmla="*/ 0 w 1363511"/>
              <a:gd name="connsiteY5" fmla="*/ 0 h 1363740"/>
              <a:gd name="connsiteX0" fmla="*/ 0 w 1363511"/>
              <a:gd name="connsiteY0" fmla="*/ 0 h 1366206"/>
              <a:gd name="connsiteX1" fmla="*/ 1358514 w 1363511"/>
              <a:gd name="connsiteY1" fmla="*/ 0 h 1366206"/>
              <a:gd name="connsiteX2" fmla="*/ 1363511 w 1363511"/>
              <a:gd name="connsiteY2" fmla="*/ 1094400 h 1366206"/>
              <a:gd name="connsiteX3" fmla="*/ 1198473 w 1363511"/>
              <a:gd name="connsiteY3" fmla="*/ 1366206 h 1366206"/>
              <a:gd name="connsiteX4" fmla="*/ 0 w 1363511"/>
              <a:gd name="connsiteY4" fmla="*/ 1363740 h 1366206"/>
              <a:gd name="connsiteX5" fmla="*/ 0 w 1363511"/>
              <a:gd name="connsiteY5" fmla="*/ 0 h 1366206"/>
              <a:gd name="connsiteX0" fmla="*/ 0 w 1363511"/>
              <a:gd name="connsiteY0" fmla="*/ 0 h 1366206"/>
              <a:gd name="connsiteX1" fmla="*/ 1358514 w 1363511"/>
              <a:gd name="connsiteY1" fmla="*/ 0 h 1366206"/>
              <a:gd name="connsiteX2" fmla="*/ 1363511 w 1363511"/>
              <a:gd name="connsiteY2" fmla="*/ 1094400 h 1366206"/>
              <a:gd name="connsiteX3" fmla="*/ 1198473 w 1363511"/>
              <a:gd name="connsiteY3" fmla="*/ 1366206 h 1366206"/>
              <a:gd name="connsiteX4" fmla="*/ 0 w 1363511"/>
              <a:gd name="connsiteY4" fmla="*/ 1363740 h 1366206"/>
              <a:gd name="connsiteX5" fmla="*/ 0 w 1363511"/>
              <a:gd name="connsiteY5" fmla="*/ 0 h 136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511" h="1366206">
                <a:moveTo>
                  <a:pt x="0" y="0"/>
                </a:moveTo>
                <a:lnTo>
                  <a:pt x="1358514" y="0"/>
                </a:lnTo>
                <a:cubicBezTo>
                  <a:pt x="1359509" y="368322"/>
                  <a:pt x="1362516" y="726078"/>
                  <a:pt x="1363511" y="1094400"/>
                </a:cubicBezTo>
                <a:cubicBezTo>
                  <a:pt x="1317230" y="1151086"/>
                  <a:pt x="1276460" y="1238901"/>
                  <a:pt x="1198473" y="1366206"/>
                </a:cubicBezTo>
                <a:lnTo>
                  <a:pt x="0" y="1363740"/>
                </a:lnTo>
                <a:lnTo>
                  <a:pt x="0" y="0"/>
                </a:lnTo>
                <a:close/>
              </a:path>
            </a:pathLst>
          </a:cu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7" name="Picture Placeholder 3"/>
          <p:cNvSpPr>
            <a:spLocks noGrp="1"/>
          </p:cNvSpPr>
          <p:nvPr>
            <p:ph type="pic" sz="quarter" idx="16"/>
          </p:nvPr>
        </p:nvSpPr>
        <p:spPr>
          <a:xfrm rot="641361">
            <a:off x="908661" y="1571948"/>
            <a:ext cx="1151138" cy="1367649"/>
          </a:xfrm>
          <a:custGeom>
            <a:avLst/>
            <a:gdLst>
              <a:gd name="connsiteX0" fmla="*/ 0 w 1354082"/>
              <a:gd name="connsiteY0" fmla="*/ 0 h 1362713"/>
              <a:gd name="connsiteX1" fmla="*/ 1354082 w 1354082"/>
              <a:gd name="connsiteY1" fmla="*/ 0 h 1362713"/>
              <a:gd name="connsiteX2" fmla="*/ 1354082 w 1354082"/>
              <a:gd name="connsiteY2" fmla="*/ 1362713 h 1362713"/>
              <a:gd name="connsiteX3" fmla="*/ 0 w 1354082"/>
              <a:gd name="connsiteY3" fmla="*/ 1362713 h 1362713"/>
              <a:gd name="connsiteX4" fmla="*/ 0 w 1354082"/>
              <a:gd name="connsiteY4" fmla="*/ 0 h 1362713"/>
              <a:gd name="connsiteX0" fmla="*/ 0 w 1354082"/>
              <a:gd name="connsiteY0" fmla="*/ 0 h 1362713"/>
              <a:gd name="connsiteX1" fmla="*/ 971109 w 1354082"/>
              <a:gd name="connsiteY1" fmla="*/ 145 h 1362713"/>
              <a:gd name="connsiteX2" fmla="*/ 1354082 w 1354082"/>
              <a:gd name="connsiteY2" fmla="*/ 0 h 1362713"/>
              <a:gd name="connsiteX3" fmla="*/ 1354082 w 1354082"/>
              <a:gd name="connsiteY3" fmla="*/ 1362713 h 1362713"/>
              <a:gd name="connsiteX4" fmla="*/ 0 w 1354082"/>
              <a:gd name="connsiteY4" fmla="*/ 1362713 h 1362713"/>
              <a:gd name="connsiteX5" fmla="*/ 0 w 1354082"/>
              <a:gd name="connsiteY5" fmla="*/ 0 h 1362713"/>
              <a:gd name="connsiteX0" fmla="*/ 0 w 1356793"/>
              <a:gd name="connsiteY0" fmla="*/ 0 h 1362713"/>
              <a:gd name="connsiteX1" fmla="*/ 971109 w 1356793"/>
              <a:gd name="connsiteY1" fmla="*/ 145 h 1362713"/>
              <a:gd name="connsiteX2" fmla="*/ 1356793 w 1356793"/>
              <a:gd name="connsiteY2" fmla="*/ 921257 h 1362713"/>
              <a:gd name="connsiteX3" fmla="*/ 1354082 w 1356793"/>
              <a:gd name="connsiteY3" fmla="*/ 1362713 h 1362713"/>
              <a:gd name="connsiteX4" fmla="*/ 0 w 1356793"/>
              <a:gd name="connsiteY4" fmla="*/ 1362713 h 1362713"/>
              <a:gd name="connsiteX5" fmla="*/ 0 w 1356793"/>
              <a:gd name="connsiteY5" fmla="*/ 0 h 1362713"/>
              <a:gd name="connsiteX0" fmla="*/ 0 w 1356793"/>
              <a:gd name="connsiteY0" fmla="*/ 4936 h 1367649"/>
              <a:gd name="connsiteX1" fmla="*/ 980228 w 1356793"/>
              <a:gd name="connsiteY1" fmla="*/ 0 h 1367649"/>
              <a:gd name="connsiteX2" fmla="*/ 1356793 w 1356793"/>
              <a:gd name="connsiteY2" fmla="*/ 926193 h 1367649"/>
              <a:gd name="connsiteX3" fmla="*/ 1354082 w 1356793"/>
              <a:gd name="connsiteY3" fmla="*/ 1367649 h 1367649"/>
              <a:gd name="connsiteX4" fmla="*/ 0 w 1356793"/>
              <a:gd name="connsiteY4" fmla="*/ 1367649 h 1367649"/>
              <a:gd name="connsiteX5" fmla="*/ 0 w 1356793"/>
              <a:gd name="connsiteY5" fmla="*/ 4936 h 1367649"/>
              <a:gd name="connsiteX0" fmla="*/ 0 w 1354280"/>
              <a:gd name="connsiteY0" fmla="*/ 4936 h 1367649"/>
              <a:gd name="connsiteX1" fmla="*/ 980228 w 1354280"/>
              <a:gd name="connsiteY1" fmla="*/ 0 h 1367649"/>
              <a:gd name="connsiteX2" fmla="*/ 1353367 w 1354280"/>
              <a:gd name="connsiteY2" fmla="*/ 943636 h 1367649"/>
              <a:gd name="connsiteX3" fmla="*/ 1354082 w 1354280"/>
              <a:gd name="connsiteY3" fmla="*/ 1367649 h 1367649"/>
              <a:gd name="connsiteX4" fmla="*/ 0 w 1354280"/>
              <a:gd name="connsiteY4" fmla="*/ 1367649 h 1367649"/>
              <a:gd name="connsiteX5" fmla="*/ 0 w 1354280"/>
              <a:gd name="connsiteY5" fmla="*/ 4936 h 136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280" h="1367649">
                <a:moveTo>
                  <a:pt x="0" y="4936"/>
                </a:moveTo>
                <a:lnTo>
                  <a:pt x="980228" y="0"/>
                </a:lnTo>
                <a:lnTo>
                  <a:pt x="1353367" y="943636"/>
                </a:lnTo>
                <a:cubicBezTo>
                  <a:pt x="1352463" y="1090788"/>
                  <a:pt x="1354986" y="1220497"/>
                  <a:pt x="1354082" y="1367649"/>
                </a:cubicBezTo>
                <a:lnTo>
                  <a:pt x="0" y="1367649"/>
                </a:lnTo>
                <a:lnTo>
                  <a:pt x="0" y="4936"/>
                </a:lnTo>
                <a:close/>
              </a:path>
            </a:pathLst>
          </a:cu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712633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w Portfolio 5">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0" name="Picture Placeholder 3"/>
          <p:cNvSpPr>
            <a:spLocks noGrp="1"/>
          </p:cNvSpPr>
          <p:nvPr>
            <p:ph type="pic" sz="quarter" idx="10"/>
          </p:nvPr>
        </p:nvSpPr>
        <p:spPr>
          <a:xfrm>
            <a:off x="669892" y="741682"/>
            <a:ext cx="3108005" cy="366542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1" name="Picture Placeholder 3"/>
          <p:cNvSpPr>
            <a:spLocks noGrp="1"/>
          </p:cNvSpPr>
          <p:nvPr>
            <p:ph type="pic" sz="quarter" idx="14"/>
          </p:nvPr>
        </p:nvSpPr>
        <p:spPr>
          <a:xfrm>
            <a:off x="3823448" y="741682"/>
            <a:ext cx="3955323" cy="11545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5"/>
          </p:nvPr>
        </p:nvSpPr>
        <p:spPr>
          <a:xfrm>
            <a:off x="3823448" y="1948390"/>
            <a:ext cx="3955323" cy="1154574"/>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6"/>
          </p:nvPr>
        </p:nvSpPr>
        <p:spPr>
          <a:xfrm>
            <a:off x="3823448" y="3155100"/>
            <a:ext cx="1062971" cy="1252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7"/>
          </p:nvPr>
        </p:nvSpPr>
        <p:spPr>
          <a:xfrm>
            <a:off x="4944712" y="3155100"/>
            <a:ext cx="1062971" cy="1252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6" name="Picture Placeholder 3"/>
          <p:cNvSpPr>
            <a:spLocks noGrp="1"/>
          </p:cNvSpPr>
          <p:nvPr>
            <p:ph type="pic" sz="quarter" idx="18"/>
          </p:nvPr>
        </p:nvSpPr>
        <p:spPr>
          <a:xfrm>
            <a:off x="6059605" y="3155100"/>
            <a:ext cx="1728988" cy="1252009"/>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0593442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w Portfolio 6">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810431" y="764382"/>
            <a:ext cx="1635964" cy="3447855"/>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0" name="Picture Placeholder 3"/>
          <p:cNvSpPr>
            <a:spLocks noGrp="1"/>
          </p:cNvSpPr>
          <p:nvPr>
            <p:ph type="pic" sz="quarter" idx="14"/>
          </p:nvPr>
        </p:nvSpPr>
        <p:spPr>
          <a:xfrm>
            <a:off x="2515536" y="-14990"/>
            <a:ext cx="1402519" cy="29372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1" name="Picture Placeholder 3"/>
          <p:cNvSpPr>
            <a:spLocks noGrp="1"/>
          </p:cNvSpPr>
          <p:nvPr>
            <p:ph type="pic" sz="quarter" idx="15"/>
          </p:nvPr>
        </p:nvSpPr>
        <p:spPr>
          <a:xfrm>
            <a:off x="2515536" y="2998034"/>
            <a:ext cx="4173825" cy="121420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2" name="Picture Placeholder 3"/>
          <p:cNvSpPr>
            <a:spLocks noGrp="1"/>
          </p:cNvSpPr>
          <p:nvPr>
            <p:ph type="pic" sz="quarter" idx="16"/>
          </p:nvPr>
        </p:nvSpPr>
        <p:spPr>
          <a:xfrm>
            <a:off x="3980823" y="1371600"/>
            <a:ext cx="1319699" cy="155064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3" name="Picture Placeholder 3"/>
          <p:cNvSpPr>
            <a:spLocks noGrp="1"/>
          </p:cNvSpPr>
          <p:nvPr>
            <p:ph type="pic" sz="quarter" idx="17"/>
          </p:nvPr>
        </p:nvSpPr>
        <p:spPr>
          <a:xfrm>
            <a:off x="3980823" y="-14990"/>
            <a:ext cx="1319699" cy="131830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44" name="Picture Placeholder 3"/>
          <p:cNvSpPr>
            <a:spLocks noGrp="1"/>
          </p:cNvSpPr>
          <p:nvPr>
            <p:ph type="pic" sz="quarter" idx="18"/>
          </p:nvPr>
        </p:nvSpPr>
        <p:spPr>
          <a:xfrm>
            <a:off x="5363291" y="1371600"/>
            <a:ext cx="1319699" cy="155064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640170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New Portfolio 7">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2591307" y="857846"/>
            <a:ext cx="5193835" cy="34242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465331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New Portfolio 7">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604490" y="592111"/>
            <a:ext cx="3052361" cy="20086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18" name="Picture Placeholder 3"/>
          <p:cNvSpPr>
            <a:spLocks noGrp="1"/>
          </p:cNvSpPr>
          <p:nvPr>
            <p:ph type="pic" sz="quarter" idx="14"/>
          </p:nvPr>
        </p:nvSpPr>
        <p:spPr>
          <a:xfrm>
            <a:off x="3702931" y="592111"/>
            <a:ext cx="1709913" cy="20086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6" name="Picture Placeholder 3"/>
          <p:cNvSpPr>
            <a:spLocks noGrp="1"/>
          </p:cNvSpPr>
          <p:nvPr>
            <p:ph type="pic" sz="quarter" idx="15"/>
          </p:nvPr>
        </p:nvSpPr>
        <p:spPr>
          <a:xfrm>
            <a:off x="5456975" y="592111"/>
            <a:ext cx="1709913" cy="2008682"/>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6"/>
          </p:nvPr>
        </p:nvSpPr>
        <p:spPr>
          <a:xfrm>
            <a:off x="604490" y="2653399"/>
            <a:ext cx="6560448" cy="1911106"/>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6104865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ew Portfolio 9">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9" name="Picture Placeholder 3"/>
          <p:cNvSpPr>
            <a:spLocks noGrp="1"/>
          </p:cNvSpPr>
          <p:nvPr>
            <p:ph type="pic" sz="quarter" idx="10"/>
          </p:nvPr>
        </p:nvSpPr>
        <p:spPr>
          <a:xfrm>
            <a:off x="2255378" y="606392"/>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4"/>
          </p:nvPr>
        </p:nvSpPr>
        <p:spPr>
          <a:xfrm>
            <a:off x="630770" y="2524569"/>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3" name="Picture Placeholder 3"/>
          <p:cNvSpPr>
            <a:spLocks noGrp="1"/>
          </p:cNvSpPr>
          <p:nvPr>
            <p:ph type="pic" sz="quarter" idx="15"/>
          </p:nvPr>
        </p:nvSpPr>
        <p:spPr>
          <a:xfrm>
            <a:off x="5510435" y="606392"/>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6"/>
          </p:nvPr>
        </p:nvSpPr>
        <p:spPr>
          <a:xfrm>
            <a:off x="3885827" y="2524569"/>
            <a:ext cx="1626732" cy="1914638"/>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431955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ew Portfolio 10">
    <p:spTree>
      <p:nvGrpSpPr>
        <p:cNvPr id="1" name=""/>
        <p:cNvGrpSpPr/>
        <p:nvPr/>
      </p:nvGrpSpPr>
      <p:grpSpPr>
        <a:xfrm>
          <a:off x="0" y="0"/>
          <a:ext cx="0" cy="0"/>
          <a:chOff x="0" y="0"/>
          <a:chExt cx="0" cy="0"/>
        </a:xfrm>
      </p:grpSpPr>
      <p:sp>
        <p:nvSpPr>
          <p:cNvPr id="19" name="Rectangle 17"/>
          <p:cNvSpPr>
            <a:spLocks/>
          </p:cNvSpPr>
          <p:nvPr userDrawn="1"/>
        </p:nvSpPr>
        <p:spPr bwMode="auto">
          <a:xfrm rot="10800000" flipH="1">
            <a:off x="1" y="4844526"/>
            <a:ext cx="7775449" cy="297628"/>
          </a:xfrm>
          <a:prstGeom prst="rect">
            <a:avLst/>
          </a:prstGeom>
          <a:solidFill>
            <a:schemeClr val="bg1">
              <a:lumMod val="95000"/>
              <a:alpha val="90000"/>
            </a:schemeClr>
          </a:solidFill>
          <a:ln>
            <a:noFill/>
          </a:ln>
        </p:spPr>
        <p:txBody>
          <a:bodyPr lIns="0" tIns="0" rIns="0" bIns="0"/>
          <a:lstStyle/>
          <a:p>
            <a:endParaRPr lang="en-US" sz="1575" u="sng"/>
          </a:p>
        </p:txBody>
      </p:sp>
      <p:grpSp>
        <p:nvGrpSpPr>
          <p:cNvPr id="20" name="Group 19"/>
          <p:cNvGrpSpPr/>
          <p:nvPr userDrawn="1"/>
        </p:nvGrpSpPr>
        <p:grpSpPr>
          <a:xfrm>
            <a:off x="605173" y="4939155"/>
            <a:ext cx="75299" cy="88468"/>
            <a:chOff x="566572" y="4914901"/>
            <a:chExt cx="123991" cy="123825"/>
          </a:xfrm>
        </p:grpSpPr>
        <p:sp>
          <p:nvSpPr>
            <p:cNvPr id="21" name="Oval 20">
              <a:hlinkClick r:id="" action="ppaction://hlinkshowjump?jump=nextslide"/>
            </p:cNvPr>
            <p:cNvSpPr>
              <a:spLocks/>
            </p:cNvSpPr>
            <p:nvPr/>
          </p:nvSpPr>
          <p:spPr bwMode="auto">
            <a:xfrm>
              <a:off x="566572" y="4914901"/>
              <a:ext cx="123991" cy="123825"/>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2" name="AutoShape 21">
              <a:hlinkClick r:id="" action="ppaction://hlinkshowjump?jump=nextslide"/>
            </p:cNvPr>
            <p:cNvSpPr>
              <a:spLocks/>
            </p:cNvSpPr>
            <p:nvPr/>
          </p:nvSpPr>
          <p:spPr bwMode="auto">
            <a:xfrm rot="5400000">
              <a:off x="600342" y="4955355"/>
              <a:ext cx="63104" cy="40536"/>
            </a:xfrm>
            <a:prstGeom prst="triangle">
              <a:avLst>
                <a:gd name="adj" fmla="val 50000"/>
              </a:avLst>
            </a:prstGeom>
            <a:solidFill>
              <a:schemeClr val="tx1">
                <a:alpha val="30000"/>
              </a:schemeClr>
            </a:solidFill>
            <a:ln>
              <a:noFill/>
            </a:ln>
          </p:spPr>
          <p:txBody>
            <a:bodyPr lIns="0" tIns="0" rIns="0" bIns="0"/>
            <a:lstStyle/>
            <a:p>
              <a:endParaRPr lang="en-US" sz="1575" u="none"/>
            </a:p>
          </p:txBody>
        </p:sp>
      </p:grpSp>
      <p:grpSp>
        <p:nvGrpSpPr>
          <p:cNvPr id="23" name="Group 22"/>
          <p:cNvGrpSpPr/>
          <p:nvPr userDrawn="1"/>
        </p:nvGrpSpPr>
        <p:grpSpPr>
          <a:xfrm>
            <a:off x="213792" y="4938304"/>
            <a:ext cx="75877" cy="89576"/>
            <a:chOff x="247055" y="4914306"/>
            <a:chExt cx="123991" cy="124421"/>
          </a:xfrm>
        </p:grpSpPr>
        <p:sp>
          <p:nvSpPr>
            <p:cNvPr id="24" name="Oval 23">
              <a:hlinkClick r:id="" action="ppaction://hlinkshowjump?jump=previousslide"/>
            </p:cNvPr>
            <p:cNvSpPr>
              <a:spLocks/>
            </p:cNvSpPr>
            <p:nvPr/>
          </p:nvSpPr>
          <p:spPr bwMode="auto">
            <a:xfrm rot="10800000">
              <a:off x="247055" y="4914306"/>
              <a:ext cx="123991" cy="124421"/>
            </a:xfrm>
            <a:prstGeom prst="ellipse">
              <a:avLst/>
            </a:prstGeom>
            <a:noFill/>
            <a:ln w="15875" cap="flat">
              <a:solidFill>
                <a:schemeClr val="tx1">
                  <a:alpha val="3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u="none"/>
            </a:p>
          </p:txBody>
        </p:sp>
        <p:sp>
          <p:nvSpPr>
            <p:cNvPr id="25" name="AutoShape 24">
              <a:hlinkClick r:id="" action="ppaction://hlinkshowjump?jump=previousslide"/>
            </p:cNvPr>
            <p:cNvSpPr>
              <a:spLocks/>
            </p:cNvSpPr>
            <p:nvPr/>
          </p:nvSpPr>
          <p:spPr bwMode="auto">
            <a:xfrm rot="16200000">
              <a:off x="269001" y="4952464"/>
              <a:ext cx="63406" cy="40535"/>
            </a:xfrm>
            <a:prstGeom prst="triangle">
              <a:avLst>
                <a:gd name="adj" fmla="val 50000"/>
              </a:avLst>
            </a:prstGeom>
            <a:solidFill>
              <a:schemeClr val="tx1">
                <a:alpha val="30000"/>
              </a:schemeClr>
            </a:solidFill>
            <a:ln>
              <a:noFill/>
            </a:ln>
          </p:spPr>
          <p:txBody>
            <a:bodyPr lIns="0" tIns="0" rIns="0" bIns="0"/>
            <a:lstStyle/>
            <a:p>
              <a:endParaRPr lang="en-US" sz="1575" u="none"/>
            </a:p>
          </p:txBody>
        </p:sp>
      </p:grpSp>
      <p:sp>
        <p:nvSpPr>
          <p:cNvPr id="3" name="Slide Number Placeholder 2"/>
          <p:cNvSpPr>
            <a:spLocks noGrp="1"/>
          </p:cNvSpPr>
          <p:nvPr>
            <p:ph type="sldNum" sz="quarter" idx="11"/>
          </p:nvPr>
        </p:nvSpPr>
        <p:spPr>
          <a:xfrm>
            <a:off x="269616" y="4860098"/>
            <a:ext cx="355683" cy="193041"/>
          </a:xfrm>
          <a:prstGeom prst="rect">
            <a:avLst/>
          </a:prstGeom>
        </p:spPr>
        <p:txBody>
          <a:bodyPr/>
          <a:lstStyle>
            <a:lvl1pPr>
              <a:defRPr sz="675" b="1" i="0">
                <a:solidFill>
                  <a:schemeClr val="tx1">
                    <a:alpha val="30000"/>
                  </a:schemeClr>
                </a:solidFill>
                <a:latin typeface="Lato" charset="0"/>
                <a:ea typeface="Lato" charset="0"/>
                <a:cs typeface="Lato" charset="0"/>
              </a:defRPr>
            </a:lvl1pPr>
          </a:lstStyle>
          <a:p>
            <a:fld id="{C3929991-3F91-D343-BFF2-32848ABE790B}" type="slidenum">
              <a:rPr lang="en-US" smtClean="0"/>
              <a:pPr/>
              <a:t>‹#›</a:t>
            </a:fld>
            <a:endParaRPr lang="en-US"/>
          </a:p>
        </p:txBody>
      </p:sp>
      <p:sp>
        <p:nvSpPr>
          <p:cNvPr id="6" name="Footer Placeholder 5"/>
          <p:cNvSpPr>
            <a:spLocks noGrp="1"/>
          </p:cNvSpPr>
          <p:nvPr>
            <p:ph type="ftr" sz="quarter" idx="12"/>
          </p:nvPr>
        </p:nvSpPr>
        <p:spPr>
          <a:xfrm>
            <a:off x="2297873" y="4881348"/>
            <a:ext cx="3179704" cy="194274"/>
          </a:xfrm>
        </p:spPr>
        <p:txBody>
          <a:bodyPr/>
          <a:lstStyle/>
          <a:p>
            <a:r>
              <a:rPr lang="en-US"/>
              <a:t>FY21 Operating Budget Forum</a:t>
            </a:r>
          </a:p>
        </p:txBody>
      </p:sp>
      <p:sp>
        <p:nvSpPr>
          <p:cNvPr id="8" name="Picture Placeholder 7"/>
          <p:cNvSpPr>
            <a:spLocks noGrp="1"/>
          </p:cNvSpPr>
          <p:nvPr>
            <p:ph type="pic" sz="quarter" idx="13"/>
          </p:nvPr>
        </p:nvSpPr>
        <p:spPr>
          <a:xfrm>
            <a:off x="6995160" y="4903521"/>
            <a:ext cx="562816" cy="149192"/>
          </a:xfrm>
          <a:prstGeom prst="rect">
            <a:avLst/>
          </a:prstGeom>
        </p:spPr>
        <p:txBody>
          <a:bodyPr/>
          <a:lstStyle>
            <a:lvl1pPr>
              <a:defRPr sz="675" b="0" i="0">
                <a:latin typeface="Lato Light" charset="0"/>
                <a:ea typeface="Lato Light" charset="0"/>
                <a:cs typeface="Lato Light" charset="0"/>
              </a:defRPr>
            </a:lvl1pPr>
          </a:lstStyle>
          <a:p>
            <a:endParaRPr lang="en-US"/>
          </a:p>
        </p:txBody>
      </p:sp>
      <p:sp>
        <p:nvSpPr>
          <p:cNvPr id="32" name="Picture Placeholder 3"/>
          <p:cNvSpPr>
            <a:spLocks noGrp="1"/>
          </p:cNvSpPr>
          <p:nvPr>
            <p:ph type="pic" sz="quarter" idx="14"/>
          </p:nvPr>
        </p:nvSpPr>
        <p:spPr>
          <a:xfrm>
            <a:off x="662994" y="598755"/>
            <a:ext cx="2130395" cy="250883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7" name="Picture Placeholder 3"/>
          <p:cNvSpPr>
            <a:spLocks noGrp="1"/>
          </p:cNvSpPr>
          <p:nvPr>
            <p:ph type="pic" sz="quarter" idx="15"/>
          </p:nvPr>
        </p:nvSpPr>
        <p:spPr>
          <a:xfrm>
            <a:off x="2831086" y="598755"/>
            <a:ext cx="2130395" cy="250883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
        <p:nvSpPr>
          <p:cNvPr id="28" name="Picture Placeholder 3"/>
          <p:cNvSpPr>
            <a:spLocks noGrp="1"/>
          </p:cNvSpPr>
          <p:nvPr>
            <p:ph type="pic" sz="quarter" idx="16"/>
          </p:nvPr>
        </p:nvSpPr>
        <p:spPr>
          <a:xfrm>
            <a:off x="4999176" y="598755"/>
            <a:ext cx="2130395" cy="2508830"/>
          </a:xfrm>
          <a:prstGeom prst="rect">
            <a:avLst/>
          </a:prstGeom>
        </p:spPr>
        <p:txBody>
          <a:bodyPr/>
          <a:lstStyle>
            <a:lvl1pPr>
              <a:defRPr sz="750" b="0" i="0">
                <a:solidFill>
                  <a:schemeClr val="bg2"/>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36989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A36F0-820B-4AE7-9D81-C8036F36E40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54DE5A3-AF8A-4DB8-BB18-039B22D91046}"/>
              </a:ext>
            </a:extLst>
          </p:cNvPr>
          <p:cNvSpPr>
            <a:spLocks noGrp="1"/>
          </p:cNvSpPr>
          <p:nvPr>
            <p:ph type="ftr" sz="quarter" idx="11"/>
          </p:nvPr>
        </p:nvSpPr>
        <p:spPr/>
        <p:txBody>
          <a:bodyPr/>
          <a:lstStyle/>
          <a:p>
            <a:r>
              <a:rPr lang="en-US"/>
              <a:t>FY21 Operating Budget Forum</a:t>
            </a:r>
          </a:p>
        </p:txBody>
      </p:sp>
      <p:sp>
        <p:nvSpPr>
          <p:cNvPr id="4" name="Slide Number Placeholder 3">
            <a:extLst>
              <a:ext uri="{FF2B5EF4-FFF2-40B4-BE49-F238E27FC236}">
                <a16:creationId xmlns:a16="http://schemas.microsoft.com/office/drawing/2014/main" id="{0225607E-3605-4B8B-8D2F-07003DA2A43A}"/>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420386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F409-331F-4DD7-85A8-8C9F06D79F34}"/>
              </a:ext>
            </a:extLst>
          </p:cNvPr>
          <p:cNvSpPr>
            <a:spLocks noGrp="1"/>
          </p:cNvSpPr>
          <p:nvPr>
            <p:ph type="title"/>
          </p:nvPr>
        </p:nvSpPr>
        <p:spPr>
          <a:xfrm>
            <a:off x="535365" y="342900"/>
            <a:ext cx="2506801" cy="120015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65BF7254-21FC-4580-B09B-25E9635B1780}"/>
              </a:ext>
            </a:extLst>
          </p:cNvPr>
          <p:cNvSpPr>
            <a:spLocks noGrp="1"/>
          </p:cNvSpPr>
          <p:nvPr>
            <p:ph idx="1"/>
          </p:nvPr>
        </p:nvSpPr>
        <p:spPr>
          <a:xfrm>
            <a:off x="3304282" y="740569"/>
            <a:ext cx="3934778" cy="3655219"/>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0CC352-8DB4-470C-88A6-2F39C08B51AB}"/>
              </a:ext>
            </a:extLst>
          </p:cNvPr>
          <p:cNvSpPr>
            <a:spLocks noGrp="1"/>
          </p:cNvSpPr>
          <p:nvPr>
            <p:ph type="body" sz="half" idx="2"/>
          </p:nvPr>
        </p:nvSpPr>
        <p:spPr>
          <a:xfrm>
            <a:off x="535365" y="1543050"/>
            <a:ext cx="2506801" cy="2858691"/>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844595F4-746B-43BA-87D1-C9525E584A9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6C92DDB-B98B-4FA7-A7F8-D337AF21ECC7}"/>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31B05A14-814F-45E9-917C-8B305C6A4638}"/>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242886450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E500-08B3-4429-8DE6-C918E231AF6A}"/>
              </a:ext>
            </a:extLst>
          </p:cNvPr>
          <p:cNvSpPr>
            <a:spLocks noGrp="1"/>
          </p:cNvSpPr>
          <p:nvPr>
            <p:ph type="title"/>
          </p:nvPr>
        </p:nvSpPr>
        <p:spPr>
          <a:xfrm>
            <a:off x="535365" y="342900"/>
            <a:ext cx="2506801" cy="120015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982C7D93-A1F1-46A1-92D5-E4CBB7B200C7}"/>
              </a:ext>
            </a:extLst>
          </p:cNvPr>
          <p:cNvSpPr>
            <a:spLocks noGrp="1"/>
          </p:cNvSpPr>
          <p:nvPr>
            <p:ph type="pic" idx="1"/>
          </p:nvPr>
        </p:nvSpPr>
        <p:spPr>
          <a:xfrm>
            <a:off x="3304282" y="740569"/>
            <a:ext cx="3934778" cy="3655219"/>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CDE374AA-AAF4-47AB-BF4D-1AC5C0D04329}"/>
              </a:ext>
            </a:extLst>
          </p:cNvPr>
          <p:cNvSpPr>
            <a:spLocks noGrp="1"/>
          </p:cNvSpPr>
          <p:nvPr>
            <p:ph type="body" sz="half" idx="2"/>
          </p:nvPr>
        </p:nvSpPr>
        <p:spPr>
          <a:xfrm>
            <a:off x="535365" y="1543050"/>
            <a:ext cx="2506801" cy="2858691"/>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a:extLst>
              <a:ext uri="{FF2B5EF4-FFF2-40B4-BE49-F238E27FC236}">
                <a16:creationId xmlns:a16="http://schemas.microsoft.com/office/drawing/2014/main" id="{2CD4D5B9-1E8F-409D-A282-A694C8C24D9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D70071-DC90-4722-9703-BEAF6694787D}"/>
              </a:ext>
            </a:extLst>
          </p:cNvPr>
          <p:cNvSpPr>
            <a:spLocks noGrp="1"/>
          </p:cNvSpPr>
          <p:nvPr>
            <p:ph type="ftr" sz="quarter" idx="11"/>
          </p:nvPr>
        </p:nvSpPr>
        <p:spPr/>
        <p:txBody>
          <a:bodyPr/>
          <a:lstStyle/>
          <a:p>
            <a:r>
              <a:rPr lang="en-US"/>
              <a:t>FY21 Operating Budget Forum</a:t>
            </a:r>
          </a:p>
        </p:txBody>
      </p:sp>
      <p:sp>
        <p:nvSpPr>
          <p:cNvPr id="7" name="Slide Number Placeholder 6">
            <a:extLst>
              <a:ext uri="{FF2B5EF4-FFF2-40B4-BE49-F238E27FC236}">
                <a16:creationId xmlns:a16="http://schemas.microsoft.com/office/drawing/2014/main" id="{1E9D5289-8E60-4C55-A2C4-DE0BA9E3BE12}"/>
              </a:ext>
            </a:extLst>
          </p:cNvPr>
          <p:cNvSpPr>
            <a:spLocks noGrp="1"/>
          </p:cNvSpPr>
          <p:nvPr>
            <p:ph type="sldNum" sz="quarter" idx="12"/>
          </p:nvPr>
        </p:nvSpPr>
        <p:spPr/>
        <p:txBody>
          <a:bodyPr/>
          <a:lstStyle/>
          <a:p>
            <a:fld id="{D54A55BF-8F0A-4A50-B8F4-E25F20C77787}" type="slidenum">
              <a:rPr lang="en-US" smtClean="0"/>
              <a:t>‹#›</a:t>
            </a:fld>
            <a:endParaRPr lang="en-US"/>
          </a:p>
        </p:txBody>
      </p:sp>
    </p:spTree>
    <p:extLst>
      <p:ext uri="{BB962C8B-B14F-4D97-AF65-F5344CB8AC3E}">
        <p14:creationId xmlns:p14="http://schemas.microsoft.com/office/powerpoint/2010/main" val="3557812494"/>
      </p:ext>
    </p:extLst>
  </p:cSld>
  <p:clrMapOvr>
    <a:masterClrMapping/>
  </p:clrMapOvr>
  <p:hf sldNum="0" hd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FCB47A-A839-435F-867D-4D9EC10BA658}"/>
              </a:ext>
            </a:extLst>
          </p:cNvPr>
          <p:cNvSpPr>
            <a:spLocks noGrp="1"/>
          </p:cNvSpPr>
          <p:nvPr>
            <p:ph type="title"/>
          </p:nvPr>
        </p:nvSpPr>
        <p:spPr>
          <a:xfrm>
            <a:off x="534353" y="273844"/>
            <a:ext cx="670369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C7572F-D0BD-41F4-87BF-CD2D57D7A782}"/>
              </a:ext>
            </a:extLst>
          </p:cNvPr>
          <p:cNvSpPr>
            <a:spLocks noGrp="1"/>
          </p:cNvSpPr>
          <p:nvPr>
            <p:ph type="body" idx="1"/>
          </p:nvPr>
        </p:nvSpPr>
        <p:spPr>
          <a:xfrm>
            <a:off x="534353" y="1369219"/>
            <a:ext cx="670369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9011A-CB58-4102-942F-17BBE2C72C4E}"/>
              </a:ext>
            </a:extLst>
          </p:cNvPr>
          <p:cNvSpPr>
            <a:spLocks noGrp="1"/>
          </p:cNvSpPr>
          <p:nvPr>
            <p:ph type="dt" sz="half" idx="2"/>
          </p:nvPr>
        </p:nvSpPr>
        <p:spPr>
          <a:xfrm>
            <a:off x="534353" y="4767263"/>
            <a:ext cx="1748790" cy="273844"/>
          </a:xfrm>
          <a:prstGeom prst="rect">
            <a:avLst/>
          </a:prstGeom>
        </p:spPr>
        <p:txBody>
          <a:bodyPr vert="horz" lIns="91440" tIns="45720" rIns="91440" bIns="45720" rtlCol="0" anchor="ctr"/>
          <a:lstStyle>
            <a:lvl1pPr algn="l">
              <a:defRPr sz="765">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003582-0B67-4198-B68E-0424EC987F40}"/>
              </a:ext>
            </a:extLst>
          </p:cNvPr>
          <p:cNvSpPr>
            <a:spLocks noGrp="1"/>
          </p:cNvSpPr>
          <p:nvPr>
            <p:ph type="ftr" sz="quarter" idx="3"/>
          </p:nvPr>
        </p:nvSpPr>
        <p:spPr>
          <a:xfrm>
            <a:off x="2574608" y="4767263"/>
            <a:ext cx="2623185" cy="273844"/>
          </a:xfrm>
          <a:prstGeom prst="rect">
            <a:avLst/>
          </a:prstGeom>
        </p:spPr>
        <p:txBody>
          <a:bodyPr vert="horz" lIns="91440" tIns="45720" rIns="91440" bIns="45720" rtlCol="0" anchor="ctr"/>
          <a:lstStyle>
            <a:lvl1pPr algn="ctr">
              <a:defRPr sz="765">
                <a:solidFill>
                  <a:schemeClr val="tx1">
                    <a:tint val="75000"/>
                  </a:schemeClr>
                </a:solidFill>
              </a:defRPr>
            </a:lvl1pPr>
          </a:lstStyle>
          <a:p>
            <a:r>
              <a:rPr lang="en-US"/>
              <a:t>FY21 Operating Budget Forum</a:t>
            </a:r>
          </a:p>
        </p:txBody>
      </p:sp>
      <p:sp>
        <p:nvSpPr>
          <p:cNvPr id="6" name="Slide Number Placeholder 5">
            <a:extLst>
              <a:ext uri="{FF2B5EF4-FFF2-40B4-BE49-F238E27FC236}">
                <a16:creationId xmlns:a16="http://schemas.microsoft.com/office/drawing/2014/main" id="{CA75E4F4-9E0E-4F82-859C-C983637897FE}"/>
              </a:ext>
            </a:extLst>
          </p:cNvPr>
          <p:cNvSpPr>
            <a:spLocks noGrp="1"/>
          </p:cNvSpPr>
          <p:nvPr>
            <p:ph type="sldNum" sz="quarter" idx="4"/>
          </p:nvPr>
        </p:nvSpPr>
        <p:spPr>
          <a:xfrm>
            <a:off x="5489258" y="4767263"/>
            <a:ext cx="1748790" cy="273844"/>
          </a:xfrm>
          <a:prstGeom prst="rect">
            <a:avLst/>
          </a:prstGeom>
        </p:spPr>
        <p:txBody>
          <a:bodyPr vert="horz" lIns="91440" tIns="45720" rIns="91440" bIns="45720" rtlCol="0" anchor="ctr"/>
          <a:lstStyle>
            <a:lvl1pPr algn="r">
              <a:defRPr sz="765">
                <a:solidFill>
                  <a:schemeClr val="tx1">
                    <a:tint val="75000"/>
                  </a:schemeClr>
                </a:solidFill>
              </a:defRPr>
            </a:lvl1pPr>
          </a:lstStyle>
          <a:p>
            <a:fld id="{D54A55BF-8F0A-4A50-B8F4-E25F20C77787}" type="slidenum">
              <a:rPr lang="en-US" smtClean="0"/>
              <a:t>‹#›</a:t>
            </a:fld>
            <a:endParaRPr lang="en-US"/>
          </a:p>
        </p:txBody>
      </p:sp>
    </p:spTree>
    <p:extLst>
      <p:ext uri="{BB962C8B-B14F-4D97-AF65-F5344CB8AC3E}">
        <p14:creationId xmlns:p14="http://schemas.microsoft.com/office/powerpoint/2010/main" val="4160152148"/>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3663" r:id="rId14"/>
    <p:sldLayoutId id="2147483665"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10" r:id="rId58"/>
    <p:sldLayoutId id="2147483711" r:id="rId59"/>
    <p:sldLayoutId id="2147483712" r:id="rId60"/>
    <p:sldLayoutId id="2147483713" r:id="rId61"/>
    <p:sldLayoutId id="2147483714" r:id="rId62"/>
    <p:sldLayoutId id="2147483715" r:id="rId63"/>
    <p:sldLayoutId id="2147483716" r:id="rId64"/>
    <p:sldLayoutId id="2147483717" r:id="rId65"/>
    <p:sldLayoutId id="2147483718" r:id="rId66"/>
    <p:sldLayoutId id="2147483719" r:id="rId67"/>
  </p:sldLayoutIdLst>
  <p:hf sldNum="0" hdr="0" dt="0"/>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mcmdgrants.smapply.org/protected/r/FkmBTc_C-GJ6iD28zx8OmMjdxwM6qbz1XFuiwusn6cbBqOWCd76wEv1fYdDoe5yb_jW7hjvdMA-oew7H75QIAQ==/FY24_HEECAP_NOFO_FINAL.pdf"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mcmdgrants.smapply.org/protected/r/FkmBTc_C-GJ6iD28zx8OmMjdxwM6qbz1XFuiwusn6cbBqOWCd76wEv1fYdDoe5yb_jW7hjvdMA-oew7H75QIAQ==/FY24_HEECAP_NOFO_FINAL.pdf"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protected/r/FkmBTc_C-GJ6iD28zx8OmMjdxwM6qbz1XFuiwusn6cbBqOWCd76wEv1fYdDoe5ybJgAj6vo-1zTQVaQ8yvUlCA==/Budget_Template.xls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gov.maryland.gov/businessexpress/entitysearch"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ipcc.n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cmdgrants.smapply.org/prog/HEECAP"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protected/r/FkmBTc_C-GJ6iD28zx8OmMjdxwM6qbz1XFuiwusn6cbBqOWCd76wEv1fYdDoe5ybJgAj6vo-1zTQVaQ8yvUlCA==/Budget_Template.xls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cmdgrants.smapply.org/" TargetMode="External"/><Relationship Id="rId2" Type="http://schemas.openxmlformats.org/officeDocument/2006/relationships/hyperlink" Target="mailto:Ali.Hoy@montgomerycountymd.gov" TargetMode="Externa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mcmdgrants.smapply.or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cmdgrants.smapply.org/prog/HEECA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montgomerycountymd.gov/climate/Resources/Files/climate/climate-action-plan.pdf" TargetMode="External"/><Relationship Id="rId4" Type="http://schemas.openxmlformats.org/officeDocument/2006/relationships/hyperlink" Target="https://www.montgomerycountymd.gov/green/energy/electrify-mc.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C10D4D-3832-4447-BC31-D95AE3A845F0}"/>
              </a:ext>
            </a:extLst>
          </p:cNvPr>
          <p:cNvPicPr>
            <a:picLocks noChangeAspect="1"/>
          </p:cNvPicPr>
          <p:nvPr/>
        </p:nvPicPr>
        <p:blipFill>
          <a:blip r:embed="rId3"/>
          <a:stretch>
            <a:fillRect/>
          </a:stretch>
        </p:blipFill>
        <p:spPr>
          <a:xfrm>
            <a:off x="2231406" y="1194846"/>
            <a:ext cx="3278968" cy="1845559"/>
          </a:xfrm>
          <a:prstGeom prst="rect">
            <a:avLst/>
          </a:prstGeom>
          <a:ln>
            <a:solidFill>
              <a:schemeClr val="tx1"/>
            </a:solidFill>
          </a:ln>
        </p:spPr>
      </p:pic>
      <p:sp>
        <p:nvSpPr>
          <p:cNvPr id="5" name="TextBox 4">
            <a:extLst>
              <a:ext uri="{FF2B5EF4-FFF2-40B4-BE49-F238E27FC236}">
                <a16:creationId xmlns:a16="http://schemas.microsoft.com/office/drawing/2014/main" id="{A778B555-E27B-416F-A85E-CBBD36AD39FC}"/>
              </a:ext>
            </a:extLst>
          </p:cNvPr>
          <p:cNvSpPr txBox="1"/>
          <p:nvPr/>
        </p:nvSpPr>
        <p:spPr>
          <a:xfrm>
            <a:off x="1372499" y="766306"/>
            <a:ext cx="5027402" cy="367024"/>
          </a:xfrm>
          <a:prstGeom prst="rect">
            <a:avLst/>
          </a:prstGeom>
          <a:noFill/>
        </p:spPr>
        <p:txBody>
          <a:bodyPr wrap="none" rtlCol="0">
            <a:spAutoFit/>
          </a:bodyPr>
          <a:lstStyle/>
          <a:p>
            <a:r>
              <a:rPr lang="en-US" sz="1785"/>
              <a:t>How you can view the multi-lingual closed captions  </a:t>
            </a:r>
          </a:p>
        </p:txBody>
      </p:sp>
      <p:sp>
        <p:nvSpPr>
          <p:cNvPr id="8" name="Rectangle 7">
            <a:extLst>
              <a:ext uri="{FF2B5EF4-FFF2-40B4-BE49-F238E27FC236}">
                <a16:creationId xmlns:a16="http://schemas.microsoft.com/office/drawing/2014/main" id="{28965F6C-49B4-4077-A834-CAE9C63B0383}"/>
              </a:ext>
            </a:extLst>
          </p:cNvPr>
          <p:cNvSpPr/>
          <p:nvPr/>
        </p:nvSpPr>
        <p:spPr>
          <a:xfrm>
            <a:off x="4375803" y="2776009"/>
            <a:ext cx="322156" cy="1708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0" name="TextBox 9">
            <a:extLst>
              <a:ext uri="{FF2B5EF4-FFF2-40B4-BE49-F238E27FC236}">
                <a16:creationId xmlns:a16="http://schemas.microsoft.com/office/drawing/2014/main" id="{E98AAB22-BCFB-4F19-B494-463C8768396B}"/>
              </a:ext>
            </a:extLst>
          </p:cNvPr>
          <p:cNvSpPr txBox="1"/>
          <p:nvPr/>
        </p:nvSpPr>
        <p:spPr>
          <a:xfrm>
            <a:off x="1109714" y="4501185"/>
            <a:ext cx="5522352" cy="602473"/>
          </a:xfrm>
          <a:prstGeom prst="rect">
            <a:avLst/>
          </a:prstGeom>
          <a:noFill/>
        </p:spPr>
        <p:txBody>
          <a:bodyPr wrap="square" rtlCol="0">
            <a:spAutoFit/>
          </a:bodyPr>
          <a:lstStyle/>
          <a:p>
            <a:pPr algn="ctr"/>
            <a:r>
              <a:rPr lang="en-US" sz="1020"/>
              <a:t>Disclaimer</a:t>
            </a:r>
            <a:endParaRPr lang="en-US" sz="1148"/>
          </a:p>
          <a:p>
            <a:pPr algn="ctr"/>
            <a:r>
              <a:rPr lang="en-US" sz="765"/>
              <a:t>The translations provided in this application use what is referred to as mechanical translation technology. Although this method of translation is very effective and provides a high rate of accuracy it is NOT 100% word for word accurate. Things that may affect it are the quality of the microphone used and potentially a person speaking that may have an accent.</a:t>
            </a:r>
          </a:p>
        </p:txBody>
      </p:sp>
      <p:sp>
        <p:nvSpPr>
          <p:cNvPr id="6" name="Arrow: Right 5">
            <a:extLst>
              <a:ext uri="{FF2B5EF4-FFF2-40B4-BE49-F238E27FC236}">
                <a16:creationId xmlns:a16="http://schemas.microsoft.com/office/drawing/2014/main" id="{5ABE38E8-B88A-4A81-AFCF-D101E5A3BB34}"/>
              </a:ext>
            </a:extLst>
          </p:cNvPr>
          <p:cNvSpPr/>
          <p:nvPr/>
        </p:nvSpPr>
        <p:spPr>
          <a:xfrm rot="1570667">
            <a:off x="3310366" y="2419911"/>
            <a:ext cx="1263015" cy="325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93"/>
              <a:t>Select this item</a:t>
            </a:r>
          </a:p>
        </p:txBody>
      </p:sp>
      <p:sp>
        <p:nvSpPr>
          <p:cNvPr id="9" name="Oval 8">
            <a:extLst>
              <a:ext uri="{FF2B5EF4-FFF2-40B4-BE49-F238E27FC236}">
                <a16:creationId xmlns:a16="http://schemas.microsoft.com/office/drawing/2014/main" id="{ACC8EB71-A252-4C28-BADE-7D496DD370AB}"/>
              </a:ext>
            </a:extLst>
          </p:cNvPr>
          <p:cNvSpPr/>
          <p:nvPr/>
        </p:nvSpPr>
        <p:spPr>
          <a:xfrm flipH="1">
            <a:off x="4469089" y="2801870"/>
            <a:ext cx="145733" cy="12009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grpSp>
        <p:nvGrpSpPr>
          <p:cNvPr id="13" name="Group 12">
            <a:extLst>
              <a:ext uri="{FF2B5EF4-FFF2-40B4-BE49-F238E27FC236}">
                <a16:creationId xmlns:a16="http://schemas.microsoft.com/office/drawing/2014/main" id="{5FFE6CA4-3894-492E-8AA2-6A11579D7240}"/>
              </a:ext>
            </a:extLst>
          </p:cNvPr>
          <p:cNvGrpSpPr/>
          <p:nvPr/>
        </p:nvGrpSpPr>
        <p:grpSpPr>
          <a:xfrm>
            <a:off x="1600168" y="3131322"/>
            <a:ext cx="4572064" cy="1452189"/>
            <a:chOff x="1010177" y="3614267"/>
            <a:chExt cx="7171864" cy="2277943"/>
          </a:xfrm>
        </p:grpSpPr>
        <p:pic>
          <p:nvPicPr>
            <p:cNvPr id="3" name="Picture 2">
              <a:extLst>
                <a:ext uri="{FF2B5EF4-FFF2-40B4-BE49-F238E27FC236}">
                  <a16:creationId xmlns:a16="http://schemas.microsoft.com/office/drawing/2014/main" id="{1EB1BAFD-C0AC-4E6B-BCA2-5A87CDBEEE77}"/>
                </a:ext>
              </a:extLst>
            </p:cNvPr>
            <p:cNvPicPr>
              <a:picLocks noChangeAspect="1"/>
            </p:cNvPicPr>
            <p:nvPr/>
          </p:nvPicPr>
          <p:blipFill>
            <a:blip r:embed="rId4"/>
            <a:stretch>
              <a:fillRect/>
            </a:stretch>
          </p:blipFill>
          <p:spPr>
            <a:xfrm>
              <a:off x="1275353" y="3797670"/>
              <a:ext cx="1816193" cy="1320868"/>
            </a:xfrm>
            <a:prstGeom prst="rect">
              <a:avLst/>
            </a:prstGeom>
          </p:spPr>
        </p:pic>
        <p:pic>
          <p:nvPicPr>
            <p:cNvPr id="4" name="Picture 3">
              <a:extLst>
                <a:ext uri="{FF2B5EF4-FFF2-40B4-BE49-F238E27FC236}">
                  <a16:creationId xmlns:a16="http://schemas.microsoft.com/office/drawing/2014/main" id="{D7B0E96C-6A32-4937-B0B6-55CF89E95EE1}"/>
                </a:ext>
              </a:extLst>
            </p:cNvPr>
            <p:cNvPicPr>
              <a:picLocks noChangeAspect="1"/>
            </p:cNvPicPr>
            <p:nvPr/>
          </p:nvPicPr>
          <p:blipFill>
            <a:blip r:embed="rId5"/>
            <a:stretch>
              <a:fillRect/>
            </a:stretch>
          </p:blipFill>
          <p:spPr>
            <a:xfrm>
              <a:off x="3962400" y="3614267"/>
              <a:ext cx="926156" cy="1794754"/>
            </a:xfrm>
            <a:prstGeom prst="rect">
              <a:avLst/>
            </a:prstGeom>
          </p:spPr>
        </p:pic>
        <p:pic>
          <p:nvPicPr>
            <p:cNvPr id="7" name="Picture 6">
              <a:extLst>
                <a:ext uri="{FF2B5EF4-FFF2-40B4-BE49-F238E27FC236}">
                  <a16:creationId xmlns:a16="http://schemas.microsoft.com/office/drawing/2014/main" id="{E0468733-A96B-4E69-BC53-D43D88179C83}"/>
                </a:ext>
              </a:extLst>
            </p:cNvPr>
            <p:cNvPicPr>
              <a:picLocks noChangeAspect="1"/>
            </p:cNvPicPr>
            <p:nvPr/>
          </p:nvPicPr>
          <p:blipFill>
            <a:blip r:embed="rId6"/>
            <a:stretch>
              <a:fillRect/>
            </a:stretch>
          </p:blipFill>
          <p:spPr>
            <a:xfrm>
              <a:off x="5695848" y="3873870"/>
              <a:ext cx="2486193" cy="1168468"/>
            </a:xfrm>
            <a:prstGeom prst="rect">
              <a:avLst/>
            </a:prstGeom>
          </p:spPr>
        </p:pic>
        <p:sp>
          <p:nvSpPr>
            <p:cNvPr id="14" name="Arrow: Right 13">
              <a:extLst>
                <a:ext uri="{FF2B5EF4-FFF2-40B4-BE49-F238E27FC236}">
                  <a16:creationId xmlns:a16="http://schemas.microsoft.com/office/drawing/2014/main" id="{F845432E-F197-44C0-80D1-7AEC4D636934}"/>
                </a:ext>
              </a:extLst>
            </p:cNvPr>
            <p:cNvSpPr/>
            <p:nvPr/>
          </p:nvSpPr>
          <p:spPr>
            <a:xfrm>
              <a:off x="5136440" y="4275902"/>
              <a:ext cx="227673" cy="36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9" name="Arrow: Right 18">
              <a:extLst>
                <a:ext uri="{FF2B5EF4-FFF2-40B4-BE49-F238E27FC236}">
                  <a16:creationId xmlns:a16="http://schemas.microsoft.com/office/drawing/2014/main" id="{C077A42E-40B9-48AA-A32C-7260A22613BF}"/>
                </a:ext>
              </a:extLst>
            </p:cNvPr>
            <p:cNvSpPr/>
            <p:nvPr/>
          </p:nvSpPr>
          <p:spPr>
            <a:xfrm>
              <a:off x="3339430" y="4275902"/>
              <a:ext cx="227673" cy="36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1" name="Oval 10">
              <a:extLst>
                <a:ext uri="{FF2B5EF4-FFF2-40B4-BE49-F238E27FC236}">
                  <a16:creationId xmlns:a16="http://schemas.microsoft.com/office/drawing/2014/main" id="{F89345F6-E6D1-4585-BB84-0137A997615C}"/>
                </a:ext>
              </a:extLst>
            </p:cNvPr>
            <p:cNvSpPr/>
            <p:nvPr/>
          </p:nvSpPr>
          <p:spPr>
            <a:xfrm>
              <a:off x="2642534" y="4827717"/>
              <a:ext cx="217111" cy="2286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6" name="Oval 15">
              <a:extLst>
                <a:ext uri="{FF2B5EF4-FFF2-40B4-BE49-F238E27FC236}">
                  <a16:creationId xmlns:a16="http://schemas.microsoft.com/office/drawing/2014/main" id="{9642E470-280D-4E52-95F7-34EBD6A2BA50}"/>
                </a:ext>
              </a:extLst>
            </p:cNvPr>
            <p:cNvSpPr/>
            <p:nvPr/>
          </p:nvSpPr>
          <p:spPr>
            <a:xfrm>
              <a:off x="1282797" y="4103817"/>
              <a:ext cx="1825126" cy="171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7" name="Oval 16">
              <a:extLst>
                <a:ext uri="{FF2B5EF4-FFF2-40B4-BE49-F238E27FC236}">
                  <a16:creationId xmlns:a16="http://schemas.microsoft.com/office/drawing/2014/main" id="{DB315B01-D483-4C93-A748-BADD9BE7C299}"/>
                </a:ext>
              </a:extLst>
            </p:cNvPr>
            <p:cNvSpPr/>
            <p:nvPr/>
          </p:nvSpPr>
          <p:spPr>
            <a:xfrm>
              <a:off x="4012168" y="4000219"/>
              <a:ext cx="559925" cy="1797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8" name="Arrow: Right 17">
              <a:extLst>
                <a:ext uri="{FF2B5EF4-FFF2-40B4-BE49-F238E27FC236}">
                  <a16:creationId xmlns:a16="http://schemas.microsoft.com/office/drawing/2014/main" id="{1BE68F11-A53F-42A3-A9A6-A2F62C4ABDED}"/>
                </a:ext>
              </a:extLst>
            </p:cNvPr>
            <p:cNvSpPr/>
            <p:nvPr/>
          </p:nvSpPr>
          <p:spPr>
            <a:xfrm rot="16200000">
              <a:off x="2498751" y="4407581"/>
              <a:ext cx="514311" cy="217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2" name="TextBox 11">
              <a:extLst>
                <a:ext uri="{FF2B5EF4-FFF2-40B4-BE49-F238E27FC236}">
                  <a16:creationId xmlns:a16="http://schemas.microsoft.com/office/drawing/2014/main" id="{CBE67620-1E84-4487-B0D5-9F5DFFF0EA02}"/>
                </a:ext>
              </a:extLst>
            </p:cNvPr>
            <p:cNvSpPr txBox="1"/>
            <p:nvPr/>
          </p:nvSpPr>
          <p:spPr>
            <a:xfrm>
              <a:off x="1010177" y="5130822"/>
              <a:ext cx="2346544" cy="483189"/>
            </a:xfrm>
            <a:prstGeom prst="rect">
              <a:avLst/>
            </a:prstGeom>
            <a:noFill/>
          </p:spPr>
          <p:txBody>
            <a:bodyPr wrap="none" rtlCol="0">
              <a:spAutoFit/>
            </a:bodyPr>
            <a:lstStyle/>
            <a:p>
              <a:pPr algn="ctr"/>
              <a:r>
                <a:rPr lang="en-US" sz="701"/>
                <a:t>When you select it a menu appears,</a:t>
              </a:r>
            </a:p>
            <a:p>
              <a:pPr algn="ctr"/>
              <a:r>
                <a:rPr lang="en-US" sz="701"/>
                <a:t>choose </a:t>
              </a:r>
              <a:r>
                <a:rPr lang="en-US" sz="701" b="1"/>
                <a:t>captions / subtitles</a:t>
              </a:r>
            </a:p>
          </p:txBody>
        </p:sp>
        <p:sp>
          <p:nvSpPr>
            <p:cNvPr id="21" name="Arrow: Right 20">
              <a:extLst>
                <a:ext uri="{FF2B5EF4-FFF2-40B4-BE49-F238E27FC236}">
                  <a16:creationId xmlns:a16="http://schemas.microsoft.com/office/drawing/2014/main" id="{991D6A3E-8BF4-46E5-92EF-CF088516BB3A}"/>
                </a:ext>
              </a:extLst>
            </p:cNvPr>
            <p:cNvSpPr/>
            <p:nvPr/>
          </p:nvSpPr>
          <p:spPr>
            <a:xfrm rot="20214842">
              <a:off x="2340721" y="5020459"/>
              <a:ext cx="271889" cy="132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22" name="TextBox 21">
              <a:extLst>
                <a:ext uri="{FF2B5EF4-FFF2-40B4-BE49-F238E27FC236}">
                  <a16:creationId xmlns:a16="http://schemas.microsoft.com/office/drawing/2014/main" id="{69C114DA-8E01-4134-BC16-0D182293D5BB}"/>
                </a:ext>
              </a:extLst>
            </p:cNvPr>
            <p:cNvSpPr txBox="1"/>
            <p:nvPr/>
          </p:nvSpPr>
          <p:spPr>
            <a:xfrm>
              <a:off x="3624431" y="5409021"/>
              <a:ext cx="1584648" cy="483189"/>
            </a:xfrm>
            <a:prstGeom prst="rect">
              <a:avLst/>
            </a:prstGeom>
            <a:noFill/>
          </p:spPr>
          <p:txBody>
            <a:bodyPr wrap="none" rtlCol="0">
              <a:spAutoFit/>
            </a:bodyPr>
            <a:lstStyle/>
            <a:p>
              <a:pPr algn="ctr"/>
              <a:r>
                <a:rPr lang="en-US" sz="701"/>
                <a:t>You then select</a:t>
              </a:r>
            </a:p>
            <a:p>
              <a:pPr algn="ctr"/>
              <a:r>
                <a:rPr lang="en-US" sz="701"/>
                <a:t>the language of choice</a:t>
              </a:r>
            </a:p>
          </p:txBody>
        </p:sp>
        <p:sp>
          <p:nvSpPr>
            <p:cNvPr id="23" name="TextBox 22">
              <a:extLst>
                <a:ext uri="{FF2B5EF4-FFF2-40B4-BE49-F238E27FC236}">
                  <a16:creationId xmlns:a16="http://schemas.microsoft.com/office/drawing/2014/main" id="{513B7BAA-96AC-4541-9F81-53DE211889D3}"/>
                </a:ext>
              </a:extLst>
            </p:cNvPr>
            <p:cNvSpPr txBox="1"/>
            <p:nvPr/>
          </p:nvSpPr>
          <p:spPr>
            <a:xfrm>
              <a:off x="5624746" y="5042337"/>
              <a:ext cx="2542677" cy="314012"/>
            </a:xfrm>
            <a:prstGeom prst="rect">
              <a:avLst/>
            </a:prstGeom>
            <a:noFill/>
          </p:spPr>
          <p:txBody>
            <a:bodyPr wrap="none" rtlCol="0">
              <a:spAutoFit/>
            </a:bodyPr>
            <a:lstStyle/>
            <a:p>
              <a:pPr algn="ctr"/>
              <a:r>
                <a:rPr lang="en-US" sz="701"/>
                <a:t>It will then display the language chosen</a:t>
              </a:r>
              <a:endParaRPr lang="en-US" sz="701" b="1"/>
            </a:p>
          </p:txBody>
        </p:sp>
      </p:grpSp>
      <p:sp>
        <p:nvSpPr>
          <p:cNvPr id="24" name="TextBox 23">
            <a:extLst>
              <a:ext uri="{FF2B5EF4-FFF2-40B4-BE49-F238E27FC236}">
                <a16:creationId xmlns:a16="http://schemas.microsoft.com/office/drawing/2014/main" id="{C7A23D42-B850-4EC6-A944-E5961CB01F1E}"/>
              </a:ext>
            </a:extLst>
          </p:cNvPr>
          <p:cNvSpPr txBox="1"/>
          <p:nvPr/>
        </p:nvSpPr>
        <p:spPr>
          <a:xfrm>
            <a:off x="0" y="54852"/>
            <a:ext cx="7772400" cy="707886"/>
          </a:xfrm>
          <a:prstGeom prst="rect">
            <a:avLst/>
          </a:prstGeom>
          <a:noFill/>
        </p:spPr>
        <p:txBody>
          <a:bodyPr wrap="square">
            <a:spAutoFit/>
          </a:bodyPr>
          <a:lstStyle/>
          <a:p>
            <a:pPr algn="ctr"/>
            <a:r>
              <a:rPr lang="en-US" sz="20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Healthy, Efficient, Electrified, Climate-Adapted Pilot (HEECAP) Homes Grants Program Information Session </a:t>
            </a:r>
          </a:p>
        </p:txBody>
      </p:sp>
    </p:spTree>
    <p:extLst>
      <p:ext uri="{BB962C8B-B14F-4D97-AF65-F5344CB8AC3E}">
        <p14:creationId xmlns:p14="http://schemas.microsoft.com/office/powerpoint/2010/main" val="42256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04591-9BAF-6D81-F70A-CBEF61D7057B}"/>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88B95D94-8F19-A0C7-A5FD-3397E631A209}"/>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Illustrative Activities – Training/Capacity Building</a:t>
            </a:r>
          </a:p>
        </p:txBody>
      </p:sp>
      <p:sp>
        <p:nvSpPr>
          <p:cNvPr id="22" name="Line 13">
            <a:extLst>
              <a:ext uri="{FF2B5EF4-FFF2-40B4-BE49-F238E27FC236}">
                <a16:creationId xmlns:a16="http://schemas.microsoft.com/office/drawing/2014/main" id="{3426FF5B-3DE8-362E-5DF0-F9DD15D86AE9}"/>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F8BACD65-0435-E201-8D82-81442BD0EE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graphicFrame>
        <p:nvGraphicFramePr>
          <p:cNvPr id="3" name="Content Placeholder 2">
            <a:extLst>
              <a:ext uri="{FF2B5EF4-FFF2-40B4-BE49-F238E27FC236}">
                <a16:creationId xmlns:a16="http://schemas.microsoft.com/office/drawing/2014/main" id="{905046B6-3161-9357-C5BA-E954D9576C7A}"/>
              </a:ext>
            </a:extLst>
          </p:cNvPr>
          <p:cNvGraphicFramePr>
            <a:graphicFrameLocks noGrp="1"/>
          </p:cNvGraphicFramePr>
          <p:nvPr>
            <p:ph idx="1"/>
            <p:extLst>
              <p:ext uri="{D42A27DB-BD31-4B8C-83A1-F6EECF244321}">
                <p14:modId xmlns:p14="http://schemas.microsoft.com/office/powerpoint/2010/main" val="2515319958"/>
              </p:ext>
            </p:extLst>
          </p:nvPr>
        </p:nvGraphicFramePr>
        <p:xfrm>
          <a:off x="551330" y="1370014"/>
          <a:ext cx="6501652" cy="2855562"/>
        </p:xfrm>
        <a:graphic>
          <a:graphicData uri="http://schemas.openxmlformats.org/drawingml/2006/table">
            <a:tbl>
              <a:tblPr/>
              <a:tblGrid>
                <a:gridCol w="3245398">
                  <a:extLst>
                    <a:ext uri="{9D8B030D-6E8A-4147-A177-3AD203B41FA5}">
                      <a16:colId xmlns:a16="http://schemas.microsoft.com/office/drawing/2014/main" val="2523916245"/>
                    </a:ext>
                  </a:extLst>
                </a:gridCol>
                <a:gridCol w="1042001">
                  <a:extLst>
                    <a:ext uri="{9D8B030D-6E8A-4147-A177-3AD203B41FA5}">
                      <a16:colId xmlns:a16="http://schemas.microsoft.com/office/drawing/2014/main" val="1108211737"/>
                    </a:ext>
                  </a:extLst>
                </a:gridCol>
                <a:gridCol w="2214253">
                  <a:extLst>
                    <a:ext uri="{9D8B030D-6E8A-4147-A177-3AD203B41FA5}">
                      <a16:colId xmlns:a16="http://schemas.microsoft.com/office/drawing/2014/main" val="3534542998"/>
                    </a:ext>
                  </a:extLst>
                </a:gridCol>
              </a:tblGrid>
              <a:tr h="330224">
                <a:tc>
                  <a:txBody>
                    <a:bodyPr/>
                    <a:lstStyle/>
                    <a:p>
                      <a:pPr fontAlgn="t"/>
                      <a:endParaRPr lang="en-US" sz="900">
                        <a:effectLst/>
                        <a:latin typeface="Calisto MT" panose="02040603050505030304" pitchFamily="18" charset="0"/>
                      </a:endParaRPr>
                    </a:p>
                    <a:p>
                      <a:pPr algn="l" rtl="0" fontAlgn="base"/>
                      <a:r>
                        <a:rPr lang="en-US" sz="900" b="1" i="0">
                          <a:solidFill>
                            <a:srgbClr val="FFFFFF"/>
                          </a:solidFill>
                          <a:effectLst/>
                          <a:latin typeface="Calisto MT" panose="02040603050505030304" pitchFamily="18" charset="0"/>
                        </a:rPr>
                        <a:t>Description </a:t>
                      </a:r>
                    </a:p>
                  </a:txBody>
                  <a:tcPr marL="75611" marR="75611" marT="37806" marB="37806">
                    <a:lnL w="9525" cap="flat" cmpd="sng" algn="ctr">
                      <a:solidFill>
                        <a:srgbClr val="4F81BD"/>
                      </a:solidFill>
                      <a:prstDash val="solid"/>
                      <a:round/>
                      <a:headEnd type="none" w="med" len="med"/>
                      <a:tailEnd type="none" w="med" len="med"/>
                    </a:lnL>
                    <a:lnR>
                      <a:noFill/>
                    </a:lnR>
                    <a:lnT w="9525" cap="flat" cmpd="sng" algn="ctr">
                      <a:solidFill>
                        <a:srgbClr val="4F81BD"/>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4F81BD"/>
                    </a:solidFill>
                  </a:tcPr>
                </a:tc>
                <a:tc>
                  <a:txBody>
                    <a:bodyPr/>
                    <a:lstStyle/>
                    <a:p>
                      <a:pPr algn="ctr" fontAlgn="t"/>
                      <a:endParaRPr lang="en-US" sz="900">
                        <a:effectLst/>
                        <a:latin typeface="Calisto MT" panose="02040603050505030304" pitchFamily="18" charset="0"/>
                      </a:endParaRPr>
                    </a:p>
                    <a:p>
                      <a:pPr algn="l" rtl="0" fontAlgn="base"/>
                      <a:r>
                        <a:rPr lang="en-US" sz="900" b="1" i="0">
                          <a:solidFill>
                            <a:srgbClr val="FFFFFF"/>
                          </a:solidFill>
                          <a:effectLst/>
                          <a:latin typeface="Calisto MT" panose="02040603050505030304" pitchFamily="18" charset="0"/>
                        </a:rPr>
                        <a:t>Cost per Participant* </a:t>
                      </a:r>
                    </a:p>
                  </a:txBody>
                  <a:tcPr marL="75611" marR="75611" marT="37806" marB="37806">
                    <a:lnL>
                      <a:noFill/>
                    </a:lnL>
                    <a:lnR>
                      <a:noFill/>
                    </a:lnR>
                    <a:lnT w="9525" cap="flat" cmpd="sng" algn="ctr">
                      <a:solidFill>
                        <a:srgbClr val="4F81BD"/>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4F81BD"/>
                    </a:solidFill>
                  </a:tcPr>
                </a:tc>
                <a:tc>
                  <a:txBody>
                    <a:bodyPr/>
                    <a:lstStyle/>
                    <a:p>
                      <a:pPr algn="ctr" fontAlgn="t"/>
                      <a:endParaRPr lang="en-US" sz="900">
                        <a:effectLst/>
                        <a:latin typeface="Calisto MT" panose="02040603050505030304" pitchFamily="18" charset="0"/>
                      </a:endParaRPr>
                    </a:p>
                    <a:p>
                      <a:pPr algn="l" rtl="0" fontAlgn="base"/>
                      <a:r>
                        <a:rPr lang="en-US" sz="900" b="1" i="0">
                          <a:solidFill>
                            <a:srgbClr val="FFFFFF"/>
                          </a:solidFill>
                          <a:effectLst/>
                          <a:latin typeface="Calisto MT" panose="02040603050505030304" pitchFamily="18" charset="0"/>
                        </a:rPr>
                        <a:t>Number of Participants </a:t>
                      </a:r>
                    </a:p>
                  </a:txBody>
                  <a:tcPr marL="75611" marR="75611" marT="37806" marB="37806">
                    <a:lnL>
                      <a:noFill/>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4F81BD"/>
                    </a:solidFill>
                  </a:tcPr>
                </a:tc>
                <a:extLst>
                  <a:ext uri="{0D108BD9-81ED-4DB2-BD59-A6C34878D82A}">
                    <a16:rowId xmlns:a16="http://schemas.microsoft.com/office/drawing/2014/main" val="787413168"/>
                  </a:ext>
                </a:extLst>
              </a:tr>
              <a:tr h="311786">
                <a:tc gridSpan="3">
                  <a:txBody>
                    <a:bodyPr/>
                    <a:lstStyle/>
                    <a:p>
                      <a:pPr fontAlgn="t"/>
                      <a:endParaRPr lang="en-US" sz="900">
                        <a:effectLst/>
                        <a:latin typeface="Calisto MT" panose="02040603050505030304" pitchFamily="18" charset="0"/>
                      </a:endParaRPr>
                    </a:p>
                    <a:p>
                      <a:pPr algn="l" rtl="0" fontAlgn="base"/>
                      <a:r>
                        <a:rPr lang="en-US" sz="900" b="1" i="1">
                          <a:effectLst/>
                          <a:latin typeface="Calisto MT" panose="02040603050505030304" pitchFamily="18" charset="0"/>
                        </a:rPr>
                        <a:t>Electrification/HVAC</a:t>
                      </a:r>
                      <a:r>
                        <a:rPr lang="en-US" sz="900" b="1" i="0">
                          <a:effectLst/>
                          <a:latin typeface="Calisto MT" panose="02040603050505030304" pitchFamily="18" charset="0"/>
                        </a:rPr>
                        <a:t> </a:t>
                      </a:r>
                    </a:p>
                  </a:txBody>
                  <a:tcPr marL="75611" marR="75611" marT="37806" marB="37806">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52979"/>
                  </a:ext>
                </a:extLst>
              </a:tr>
              <a:tr h="556202">
                <a:tc>
                  <a:txBody>
                    <a:bodyPr/>
                    <a:lstStyle/>
                    <a:p>
                      <a:pPr fontAlgn="t"/>
                      <a:endParaRPr lang="en-US" sz="900">
                        <a:solidFill>
                          <a:schemeClr val="tx1"/>
                        </a:solidFill>
                        <a:effectLst/>
                        <a:latin typeface="Calisto MT" panose="02040603050505030304" pitchFamily="18" charset="0"/>
                      </a:endParaRPr>
                    </a:p>
                    <a:p>
                      <a:pPr algn="l" rtl="0" fontAlgn="base"/>
                      <a:r>
                        <a:rPr lang="en-US" sz="900" b="0" i="0">
                          <a:solidFill>
                            <a:schemeClr val="tx1"/>
                          </a:solidFill>
                          <a:effectLst/>
                          <a:latin typeface="Calisto MT" panose="02040603050505030304" pitchFamily="18" charset="0"/>
                        </a:rPr>
                        <a:t>Use of Manual J software approved by the Air Conditioning Contractors of America to develop HVAC load calculations</a:t>
                      </a:r>
                      <a:r>
                        <a:rPr lang="en-US" sz="900" b="1" i="0">
                          <a:solidFill>
                            <a:schemeClr val="tx1"/>
                          </a:solidFill>
                          <a:effectLst/>
                          <a:latin typeface="Calisto MT" panose="02040603050505030304" pitchFamily="18" charset="0"/>
                        </a:rPr>
                        <a:t> </a:t>
                      </a:r>
                    </a:p>
                  </a:txBody>
                  <a:tcPr marL="75611" marR="75611" marT="37806" marB="37806">
                    <a:lnL w="9525" cap="flat" cmpd="sng" algn="ctr">
                      <a:solidFill>
                        <a:srgbClr val="95B3D7"/>
                      </a:solidFill>
                      <a:prstDash val="solid"/>
                      <a:round/>
                      <a:headEnd type="none" w="med" len="med"/>
                      <a:tailEnd type="none" w="med" len="med"/>
                    </a:lnL>
                    <a:lnR>
                      <a:noFill/>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tc>
                  <a:txBody>
                    <a:bodyPr/>
                    <a:lstStyle/>
                    <a:p>
                      <a:pPr fontAlgn="t"/>
                      <a:endParaRPr lang="en-US" sz="900">
                        <a:effectLst/>
                        <a:latin typeface="Calisto MT" panose="02040603050505030304" pitchFamily="18" charset="0"/>
                      </a:endParaRPr>
                    </a:p>
                    <a:p>
                      <a:pPr algn="l" rtl="0" fontAlgn="base"/>
                      <a:r>
                        <a:rPr lang="en-US" sz="900" b="0" i="0">
                          <a:effectLst/>
                          <a:latin typeface="Calisto MT" panose="02040603050505030304" pitchFamily="18" charset="0"/>
                        </a:rPr>
                        <a:t>Up to $500  </a:t>
                      </a:r>
                    </a:p>
                  </a:txBody>
                  <a:tcPr marL="75611" marR="75611" marT="37806" marB="37806">
                    <a:lnL>
                      <a:noFill/>
                    </a:lnL>
                    <a:lnR>
                      <a:noFill/>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tc>
                  <a:txBody>
                    <a:bodyPr/>
                    <a:lstStyle/>
                    <a:p>
                      <a:pPr fontAlgn="t"/>
                      <a:endParaRPr lang="en-US" sz="900">
                        <a:effectLst/>
                        <a:latin typeface="Calisto MT" panose="02040603050505030304" pitchFamily="18" charset="0"/>
                      </a:endParaRPr>
                    </a:p>
                    <a:p>
                      <a:pPr algn="l" rtl="0" fontAlgn="base"/>
                      <a:r>
                        <a:rPr lang="en-US" sz="900" b="0" i="0">
                          <a:effectLst/>
                          <a:latin typeface="Calisto MT" panose="02040603050505030304" pitchFamily="18" charset="0"/>
                        </a:rPr>
                        <a:t>3 employees/subcontractors </a:t>
                      </a:r>
                    </a:p>
                  </a:txBody>
                  <a:tcPr marL="75611" marR="75611" marT="37806" marB="37806">
                    <a:lnL>
                      <a:noFill/>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2711250738"/>
                  </a:ext>
                </a:extLst>
              </a:tr>
              <a:tr h="556202">
                <a:tc>
                  <a:txBody>
                    <a:bodyPr/>
                    <a:lstStyle/>
                    <a:p>
                      <a:pPr fontAlgn="t"/>
                      <a:endParaRPr lang="en-US" sz="900">
                        <a:effectLst/>
                        <a:latin typeface="Calisto MT" panose="02040603050505030304" pitchFamily="18" charset="0"/>
                      </a:endParaRPr>
                    </a:p>
                    <a:p>
                      <a:pPr algn="l" rtl="0" fontAlgn="base"/>
                      <a:r>
                        <a:rPr lang="en-US" sz="900" b="0" i="0">
                          <a:effectLst/>
                          <a:latin typeface="Calisto MT" panose="02040603050505030304" pitchFamily="18" charset="0"/>
                        </a:rPr>
                        <a:t>Electrification-specific energy auditor training using the Building Performance Institute curriculum</a:t>
                      </a:r>
                      <a:r>
                        <a:rPr lang="en-US" sz="900" b="1" i="0">
                          <a:effectLst/>
                          <a:latin typeface="Calisto MT" panose="02040603050505030304" pitchFamily="18" charset="0"/>
                        </a:rPr>
                        <a:t> </a:t>
                      </a:r>
                    </a:p>
                  </a:txBody>
                  <a:tcPr marL="75611" marR="75611" marT="37806" marB="37806">
                    <a:lnL w="9525" cap="flat" cmpd="sng" algn="ctr">
                      <a:solidFill>
                        <a:srgbClr val="95B3D7"/>
                      </a:solidFill>
                      <a:prstDash val="solid"/>
                      <a:round/>
                      <a:headEnd type="none" w="med" len="med"/>
                      <a:tailEnd type="none" w="med" len="med"/>
                    </a:lnL>
                    <a:lnR>
                      <a:noFill/>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tc>
                  <a:txBody>
                    <a:bodyPr/>
                    <a:lstStyle/>
                    <a:p>
                      <a:pPr fontAlgn="t"/>
                      <a:endParaRPr lang="en-US" sz="900">
                        <a:effectLst/>
                        <a:latin typeface="Calisto MT" panose="02040603050505030304" pitchFamily="18" charset="0"/>
                      </a:endParaRPr>
                    </a:p>
                    <a:p>
                      <a:pPr algn="l" rtl="0" fontAlgn="base"/>
                      <a:r>
                        <a:rPr lang="en-US" sz="900" b="0" i="0">
                          <a:effectLst/>
                          <a:latin typeface="Calisto MT" panose="02040603050505030304" pitchFamily="18" charset="0"/>
                        </a:rPr>
                        <a:t>Up to $750 </a:t>
                      </a:r>
                    </a:p>
                  </a:txBody>
                  <a:tcPr marL="75611" marR="75611" marT="37806" marB="37806">
                    <a:lnL>
                      <a:noFill/>
                    </a:lnL>
                    <a:lnR>
                      <a:noFill/>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tc>
                  <a:txBody>
                    <a:bodyPr/>
                    <a:lstStyle/>
                    <a:p>
                      <a:pPr fontAlgn="t"/>
                      <a:endParaRPr lang="en-US" sz="900">
                        <a:effectLst/>
                        <a:latin typeface="Calisto MT" panose="02040603050505030304" pitchFamily="18" charset="0"/>
                      </a:endParaRPr>
                    </a:p>
                    <a:p>
                      <a:pPr algn="l" rtl="0" fontAlgn="base"/>
                      <a:r>
                        <a:rPr lang="en-US" sz="900" b="0" i="0">
                          <a:effectLst/>
                          <a:latin typeface="Calisto MT" panose="02040603050505030304" pitchFamily="18" charset="0"/>
                        </a:rPr>
                        <a:t>3 employees/subcontractors </a:t>
                      </a:r>
                    </a:p>
                  </a:txBody>
                  <a:tcPr marL="75611" marR="75611" marT="37806" marB="37806">
                    <a:lnL>
                      <a:noFill/>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458266608"/>
                  </a:ext>
                </a:extLst>
              </a:tr>
              <a:tr h="311786">
                <a:tc gridSpan="3">
                  <a:txBody>
                    <a:bodyPr/>
                    <a:lstStyle/>
                    <a:p>
                      <a:pPr fontAlgn="t"/>
                      <a:endParaRPr lang="en-US" sz="900">
                        <a:effectLst/>
                        <a:latin typeface="Calisto MT" panose="02040603050505030304" pitchFamily="18" charset="0"/>
                      </a:endParaRPr>
                    </a:p>
                    <a:p>
                      <a:pPr algn="l" rtl="0" fontAlgn="base"/>
                      <a:r>
                        <a:rPr lang="en-US" sz="900" b="1" i="1">
                          <a:effectLst/>
                          <a:latin typeface="Calisto MT" panose="02040603050505030304" pitchFamily="18" charset="0"/>
                        </a:rPr>
                        <a:t>Remediation</a:t>
                      </a:r>
                      <a:r>
                        <a:rPr lang="en-US" sz="900" b="1" i="0">
                          <a:effectLst/>
                          <a:latin typeface="Calisto MT" panose="02040603050505030304" pitchFamily="18" charset="0"/>
                        </a:rPr>
                        <a:t> </a:t>
                      </a:r>
                    </a:p>
                  </a:txBody>
                  <a:tcPr marL="75611" marR="75611" marT="37806" marB="37806">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3141088"/>
                  </a:ext>
                </a:extLst>
              </a:tr>
              <a:tr h="556202">
                <a:tc>
                  <a:txBody>
                    <a:bodyPr/>
                    <a:lstStyle/>
                    <a:p>
                      <a:pPr fontAlgn="t"/>
                      <a:endParaRPr lang="en-US" sz="900">
                        <a:effectLst/>
                        <a:latin typeface="Calisto MT" panose="02040603050505030304" pitchFamily="18" charset="0"/>
                      </a:endParaRPr>
                    </a:p>
                    <a:p>
                      <a:pPr algn="l" rtl="0" fontAlgn="base"/>
                      <a:r>
                        <a:rPr lang="en-US" sz="900" b="0" i="0">
                          <a:effectLst/>
                          <a:latin typeface="Calisto MT" panose="02040603050505030304" pitchFamily="18" charset="0"/>
                        </a:rPr>
                        <a:t>IICRC Mold Remediation Specialist certification for mold remediation and restoration services</a:t>
                      </a:r>
                      <a:r>
                        <a:rPr lang="en-US" sz="900" b="1" i="0">
                          <a:effectLst/>
                          <a:latin typeface="Calisto MT" panose="02040603050505030304" pitchFamily="18" charset="0"/>
                        </a:rPr>
                        <a:t> </a:t>
                      </a:r>
                    </a:p>
                  </a:txBody>
                  <a:tcPr marL="75611" marR="75611" marT="37806" marB="37806">
                    <a:lnL w="9525" cap="flat" cmpd="sng" algn="ctr">
                      <a:solidFill>
                        <a:srgbClr val="95B3D7"/>
                      </a:solidFill>
                      <a:prstDash val="solid"/>
                      <a:round/>
                      <a:headEnd type="none" w="med" len="med"/>
                      <a:tailEnd type="none" w="med" len="med"/>
                    </a:lnL>
                    <a:lnR>
                      <a:noFill/>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tc>
                  <a:txBody>
                    <a:bodyPr/>
                    <a:lstStyle/>
                    <a:p>
                      <a:pPr fontAlgn="t"/>
                      <a:endParaRPr lang="en-US" sz="900">
                        <a:effectLst/>
                        <a:latin typeface="Calisto MT" panose="02040603050505030304" pitchFamily="18" charset="0"/>
                      </a:endParaRPr>
                    </a:p>
                    <a:p>
                      <a:pPr algn="l" rtl="0" fontAlgn="base"/>
                      <a:r>
                        <a:rPr lang="en-US" sz="900" b="0" i="0">
                          <a:effectLst/>
                          <a:latin typeface="Calisto MT" panose="02040603050505030304" pitchFamily="18" charset="0"/>
                        </a:rPr>
                        <a:t>Up to $450 </a:t>
                      </a:r>
                    </a:p>
                  </a:txBody>
                  <a:tcPr marL="75611" marR="75611" marT="37806" marB="37806">
                    <a:lnL>
                      <a:noFill/>
                    </a:lnL>
                    <a:lnR>
                      <a:noFill/>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tc>
                  <a:txBody>
                    <a:bodyPr/>
                    <a:lstStyle/>
                    <a:p>
                      <a:pPr fontAlgn="t"/>
                      <a:endParaRPr lang="en-US" sz="900">
                        <a:effectLst/>
                        <a:latin typeface="Calisto MT" panose="02040603050505030304" pitchFamily="18" charset="0"/>
                      </a:endParaRPr>
                    </a:p>
                    <a:p>
                      <a:pPr algn="l" rtl="0" fontAlgn="base"/>
                      <a:r>
                        <a:rPr lang="en-US" sz="900" b="0" i="0">
                          <a:effectLst/>
                          <a:latin typeface="Calisto MT" panose="02040603050505030304" pitchFamily="18" charset="0"/>
                        </a:rPr>
                        <a:t>3 employees/subcontractors </a:t>
                      </a:r>
                    </a:p>
                  </a:txBody>
                  <a:tcPr marL="75611" marR="75611" marT="37806" marB="37806">
                    <a:lnL>
                      <a:noFill/>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2882790575"/>
                  </a:ext>
                </a:extLst>
              </a:tr>
            </a:tbl>
          </a:graphicData>
        </a:graphic>
      </p:graphicFrame>
      <p:cxnSp>
        <p:nvCxnSpPr>
          <p:cNvPr id="2" name="Straight Connector 1">
            <a:extLst>
              <a:ext uri="{FF2B5EF4-FFF2-40B4-BE49-F238E27FC236}">
                <a16:creationId xmlns:a16="http://schemas.microsoft.com/office/drawing/2014/main" id="{A4EA0A07-08DE-2DAD-77B5-C1D725006F5D}"/>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C7F0C15-E72D-4EB5-F330-3FA5A88782DE}"/>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59102C60-1A5A-9167-5824-F96F7855B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12021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E74A1-217C-275B-4366-1C34B7C0554F}"/>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5A84C9CD-2F15-E91F-7021-80A73E61EDA9}"/>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Illustrative Activities – Procurement and Installation</a:t>
            </a:r>
          </a:p>
        </p:txBody>
      </p:sp>
      <p:sp>
        <p:nvSpPr>
          <p:cNvPr id="22" name="Line 13">
            <a:extLst>
              <a:ext uri="{FF2B5EF4-FFF2-40B4-BE49-F238E27FC236}">
                <a16:creationId xmlns:a16="http://schemas.microsoft.com/office/drawing/2014/main" id="{97A3BDB4-EE6C-49E4-EA2A-2E8BD664992F}"/>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BA3400F3-8B38-55E2-CBC5-18EA471248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cxnSp>
        <p:nvCxnSpPr>
          <p:cNvPr id="2" name="Straight Connector 1">
            <a:extLst>
              <a:ext uri="{FF2B5EF4-FFF2-40B4-BE49-F238E27FC236}">
                <a16:creationId xmlns:a16="http://schemas.microsoft.com/office/drawing/2014/main" id="{A9F3E5B5-E560-8A49-678D-955E3E61C354}"/>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7772CE0-ED5D-5A09-B305-DC054105C12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43FA2AEC-9F16-3818-2ED7-CC2DB893D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graphicFrame>
        <p:nvGraphicFramePr>
          <p:cNvPr id="9" name="Content Placeholder 8">
            <a:extLst>
              <a:ext uri="{FF2B5EF4-FFF2-40B4-BE49-F238E27FC236}">
                <a16:creationId xmlns:a16="http://schemas.microsoft.com/office/drawing/2014/main" id="{368468D4-1592-01FA-04FD-2A8E7876ED1A}"/>
              </a:ext>
            </a:extLst>
          </p:cNvPr>
          <p:cNvGraphicFramePr>
            <a:graphicFrameLocks noGrp="1"/>
          </p:cNvGraphicFramePr>
          <p:nvPr>
            <p:ph idx="1"/>
            <p:extLst>
              <p:ext uri="{D42A27DB-BD31-4B8C-83A1-F6EECF244321}">
                <p14:modId xmlns:p14="http://schemas.microsoft.com/office/powerpoint/2010/main" val="3832331630"/>
              </p:ext>
            </p:extLst>
          </p:nvPr>
        </p:nvGraphicFramePr>
        <p:xfrm>
          <a:off x="205401" y="1415169"/>
          <a:ext cx="6847581" cy="2769092"/>
        </p:xfrm>
        <a:graphic>
          <a:graphicData uri="http://schemas.openxmlformats.org/drawingml/2006/table">
            <a:tbl>
              <a:tblPr/>
              <a:tblGrid>
                <a:gridCol w="2040258">
                  <a:extLst>
                    <a:ext uri="{9D8B030D-6E8A-4147-A177-3AD203B41FA5}">
                      <a16:colId xmlns:a16="http://schemas.microsoft.com/office/drawing/2014/main" val="3002539168"/>
                    </a:ext>
                  </a:extLst>
                </a:gridCol>
                <a:gridCol w="4807323">
                  <a:extLst>
                    <a:ext uri="{9D8B030D-6E8A-4147-A177-3AD203B41FA5}">
                      <a16:colId xmlns:a16="http://schemas.microsoft.com/office/drawing/2014/main" val="3552573345"/>
                    </a:ext>
                  </a:extLst>
                </a:gridCol>
              </a:tblGrid>
              <a:tr h="219475">
                <a:tc>
                  <a:txBody>
                    <a:bodyPr/>
                    <a:lstStyle/>
                    <a:p>
                      <a:pPr algn="l" rtl="0" fontAlgn="base"/>
                      <a:r>
                        <a:rPr lang="en-US" sz="1000" b="1" i="0">
                          <a:solidFill>
                            <a:srgbClr val="FFFFFF"/>
                          </a:solidFill>
                          <a:effectLst/>
                          <a:latin typeface="Calisto MT" panose="02040603050505030304" pitchFamily="18" charset="0"/>
                        </a:rPr>
                        <a:t>Type</a:t>
                      </a:r>
                      <a:r>
                        <a:rPr lang="en-US" sz="900" b="1" i="0">
                          <a:solidFill>
                            <a:srgbClr val="FFFFFF"/>
                          </a:solidFill>
                          <a:effectLst/>
                          <a:latin typeface="Calisto MT" panose="02040603050505030304" pitchFamily="18" charset="0"/>
                        </a:rPr>
                        <a:t> </a:t>
                      </a:r>
                    </a:p>
                  </a:txBody>
                  <a:tcPr marL="71334" marR="71334" marT="35667" marB="35667">
                    <a:lnL w="9525" cap="flat" cmpd="sng" algn="ctr">
                      <a:solidFill>
                        <a:srgbClr val="4F81BD"/>
                      </a:solidFill>
                      <a:prstDash val="solid"/>
                      <a:round/>
                      <a:headEnd type="none" w="med" len="med"/>
                      <a:tailEnd type="none" w="med" len="med"/>
                    </a:lnL>
                    <a:lnR>
                      <a:noFill/>
                    </a:lnR>
                    <a:lnT w="9525" cap="flat" cmpd="sng" algn="ctr">
                      <a:solidFill>
                        <a:srgbClr val="4F81BD"/>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4F81BD"/>
                    </a:solidFill>
                  </a:tcPr>
                </a:tc>
                <a:tc>
                  <a:txBody>
                    <a:bodyPr/>
                    <a:lstStyle/>
                    <a:p>
                      <a:pPr algn="l" rtl="0" fontAlgn="base"/>
                      <a:r>
                        <a:rPr lang="en-US" sz="1000" b="1" i="0">
                          <a:solidFill>
                            <a:srgbClr val="FFFFFF"/>
                          </a:solidFill>
                          <a:effectLst/>
                          <a:latin typeface="Calisto MT" panose="02040603050505030304" pitchFamily="18" charset="0"/>
                        </a:rPr>
                        <a:t>Description and Requirements </a:t>
                      </a:r>
                    </a:p>
                  </a:txBody>
                  <a:tcPr marL="71334" marR="71334" marT="35667" marB="35667">
                    <a:lnL>
                      <a:noFill/>
                    </a:lnL>
                    <a:lnR w="9525" cap="flat" cmpd="sng" algn="ctr">
                      <a:solidFill>
                        <a:srgbClr val="4F81BD"/>
                      </a:solidFill>
                      <a:prstDash val="solid"/>
                      <a:round/>
                      <a:headEnd type="none" w="med" len="med"/>
                      <a:tailEnd type="none" w="med" len="med"/>
                    </a:lnR>
                    <a:lnT w="9525" cap="flat" cmpd="sng" algn="ctr">
                      <a:solidFill>
                        <a:srgbClr val="4F81BD"/>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4F81BD"/>
                    </a:solidFill>
                  </a:tcPr>
                </a:tc>
                <a:extLst>
                  <a:ext uri="{0D108BD9-81ED-4DB2-BD59-A6C34878D82A}">
                    <a16:rowId xmlns:a16="http://schemas.microsoft.com/office/drawing/2014/main" val="3616111992"/>
                  </a:ext>
                </a:extLst>
              </a:tr>
              <a:tr h="499274">
                <a:tc>
                  <a:txBody>
                    <a:bodyPr/>
                    <a:lstStyle/>
                    <a:p>
                      <a:pPr algn="l" rtl="0" fontAlgn="base"/>
                      <a:r>
                        <a:rPr lang="en-US" sz="1000" b="1" i="0">
                          <a:effectLst/>
                          <a:latin typeface="Calisto MT" panose="02040603050505030304" pitchFamily="18" charset="0"/>
                        </a:rPr>
                        <a:t>Electrification of heating/cooling systems and domestic water heating </a:t>
                      </a:r>
                    </a:p>
                  </a:txBody>
                  <a:tcPr marL="71334" marR="71334" marT="35667" marB="35667">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tc>
                  <a:txBody>
                    <a:bodyPr/>
                    <a:lstStyle/>
                    <a:p>
                      <a:pPr algn="l" rtl="0" fontAlgn="base"/>
                      <a:r>
                        <a:rPr lang="en-US" sz="1000" b="0" i="0">
                          <a:effectLst/>
                          <a:latin typeface="Calisto MT" panose="02040603050505030304" pitchFamily="18" charset="0"/>
                        </a:rPr>
                        <a:t>Replacement of fossil fuel heating system(s) with heat pump(s) that carry the entire heating/cooling load of the dwelling. </a:t>
                      </a:r>
                      <a:r>
                        <a:rPr lang="en-US" sz="1000" b="0" i="1">
                          <a:effectLst/>
                          <a:latin typeface="Calisto MT" panose="02040603050505030304" pitchFamily="18" charset="0"/>
                          <a:hlinkClick r:id="rId5"/>
                        </a:rPr>
                        <a:t>See further specifications in the NOFO</a:t>
                      </a:r>
                      <a:r>
                        <a:rPr lang="en-US" sz="1000" b="0" i="0">
                          <a:effectLst/>
                          <a:latin typeface="Calisto MT" panose="02040603050505030304" pitchFamily="18" charset="0"/>
                        </a:rPr>
                        <a:t>.</a:t>
                      </a:r>
                    </a:p>
                  </a:txBody>
                  <a:tcPr marL="71334" marR="71334" marT="35667" marB="35667">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2964924017"/>
                  </a:ext>
                </a:extLst>
              </a:tr>
              <a:tr h="536110">
                <a:tc>
                  <a:txBody>
                    <a:bodyPr/>
                    <a:lstStyle/>
                    <a:p>
                      <a:pPr algn="l" rtl="0" fontAlgn="base"/>
                      <a:r>
                        <a:rPr lang="en-US" sz="1000" b="1" i="0">
                          <a:effectLst/>
                          <a:latin typeface="Calisto MT" panose="02040603050505030304" pitchFamily="18" charset="0"/>
                        </a:rPr>
                        <a:t>Asbestos testing and removal</a:t>
                      </a:r>
                      <a:r>
                        <a:rPr lang="en-US" sz="1000" b="1" i="0">
                          <a:solidFill>
                            <a:srgbClr val="C00000"/>
                          </a:solidFill>
                          <a:effectLst/>
                          <a:latin typeface="Calisto MT" panose="02040603050505030304" pitchFamily="18" charset="0"/>
                        </a:rPr>
                        <a:t>*</a:t>
                      </a:r>
                      <a:r>
                        <a:rPr lang="en-US" sz="1000" b="1" i="0">
                          <a:effectLst/>
                          <a:latin typeface="Calisto MT" panose="02040603050505030304" pitchFamily="18" charset="0"/>
                        </a:rPr>
                        <a:t> </a:t>
                      </a:r>
                    </a:p>
                  </a:txBody>
                  <a:tcPr marL="71334" marR="71334" marT="35667" marB="35667">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tc>
                  <a:txBody>
                    <a:bodyPr/>
                    <a:lstStyle/>
                    <a:p>
                      <a:pPr algn="l" rtl="0" fontAlgn="base"/>
                      <a:r>
                        <a:rPr lang="en-US" sz="1000" b="0" i="0">
                          <a:effectLst/>
                          <a:latin typeface="Calisto MT" panose="02040603050505030304" pitchFamily="18" charset="0"/>
                        </a:rPr>
                        <a:t>Testing and removal of Suspected Asbestos Containing Materials (SACM) if testing confirms that it contains asbestos. </a:t>
                      </a:r>
                      <a:r>
                        <a:rPr lang="en-US" sz="1000" b="0" i="1">
                          <a:effectLst/>
                          <a:latin typeface="Calisto MT" panose="02040603050505030304" pitchFamily="18" charset="0"/>
                          <a:hlinkClick r:id="rId5"/>
                        </a:rPr>
                        <a:t>See further specification in the NOFO</a:t>
                      </a:r>
                      <a:r>
                        <a:rPr lang="en-US" sz="1000" b="0" i="0">
                          <a:effectLst/>
                          <a:latin typeface="Calisto MT" panose="02040603050505030304" pitchFamily="18" charset="0"/>
                        </a:rPr>
                        <a:t>. </a:t>
                      </a:r>
                      <a:r>
                        <a:rPr lang="en-US" sz="1000" b="0" i="0">
                          <a:solidFill>
                            <a:srgbClr val="C00000"/>
                          </a:solidFill>
                          <a:effectLst/>
                          <a:latin typeface="Calisto MT" panose="02040603050505030304" pitchFamily="18" charset="0"/>
                        </a:rPr>
                        <a:t>Removal of flooring that contains asbestos will require County approval.  </a:t>
                      </a:r>
                    </a:p>
                  </a:txBody>
                  <a:tcPr marL="71334" marR="71334" marT="35667" marB="35667">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3008987415"/>
                  </a:ext>
                </a:extLst>
              </a:tr>
              <a:tr h="355311">
                <a:tc>
                  <a:txBody>
                    <a:bodyPr/>
                    <a:lstStyle/>
                    <a:p>
                      <a:pPr algn="l" rtl="0" fontAlgn="base"/>
                      <a:r>
                        <a:rPr lang="en-US" sz="1000" b="1" i="0">
                          <a:effectLst/>
                          <a:latin typeface="Calisto MT" panose="02040603050505030304" pitchFamily="18" charset="0"/>
                        </a:rPr>
                        <a:t>Window repair, replacement or installation</a:t>
                      </a:r>
                      <a:r>
                        <a:rPr lang="en-US" sz="1000" b="1" i="0">
                          <a:solidFill>
                            <a:srgbClr val="C00000"/>
                          </a:solidFill>
                          <a:effectLst/>
                          <a:latin typeface="Calisto MT" panose="02040603050505030304" pitchFamily="18" charset="0"/>
                        </a:rPr>
                        <a:t>*</a:t>
                      </a:r>
                      <a:r>
                        <a:rPr lang="en-US" sz="1000" b="1" i="0">
                          <a:effectLst/>
                          <a:latin typeface="Calisto MT" panose="02040603050505030304" pitchFamily="18" charset="0"/>
                        </a:rPr>
                        <a:t> </a:t>
                      </a:r>
                    </a:p>
                  </a:txBody>
                  <a:tcPr marL="71334" marR="71334" marT="35667" marB="35667">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tc>
                  <a:txBody>
                    <a:bodyPr/>
                    <a:lstStyle/>
                    <a:p>
                      <a:pPr algn="l" rtl="0" fontAlgn="base"/>
                      <a:r>
                        <a:rPr lang="en-US" sz="1000" b="0" i="0">
                          <a:effectLst/>
                          <a:latin typeface="Calisto MT" panose="02040603050505030304" pitchFamily="18" charset="0"/>
                        </a:rPr>
                        <a:t>This includes any required lead testing. </a:t>
                      </a:r>
                      <a:r>
                        <a:rPr lang="en-US" sz="1000" b="0" i="0">
                          <a:solidFill>
                            <a:srgbClr val="C00000"/>
                          </a:solidFill>
                          <a:effectLst/>
                          <a:latin typeface="Calisto MT" panose="02040603050505030304" pitchFamily="18" charset="0"/>
                        </a:rPr>
                        <a:t>County approval will be required for window replacements funded by this grant.  </a:t>
                      </a:r>
                    </a:p>
                  </a:txBody>
                  <a:tcPr marL="71334" marR="71334" marT="35667" marB="35667">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568491206"/>
                  </a:ext>
                </a:extLst>
              </a:tr>
              <a:tr h="312100">
                <a:tc>
                  <a:txBody>
                    <a:bodyPr/>
                    <a:lstStyle/>
                    <a:p>
                      <a:pPr algn="l" rtl="0" fontAlgn="base"/>
                      <a:r>
                        <a:rPr lang="en-US" sz="1000" b="1" i="0">
                          <a:effectLst/>
                          <a:latin typeface="Calisto MT" panose="02040603050505030304" pitchFamily="18" charset="0"/>
                        </a:rPr>
                        <a:t>Roof repair/replacement </a:t>
                      </a:r>
                    </a:p>
                  </a:txBody>
                  <a:tcPr marL="71334" marR="71334" marT="35667" marB="35667">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tc>
                  <a:txBody>
                    <a:bodyPr/>
                    <a:lstStyle/>
                    <a:p>
                      <a:pPr algn="l" rtl="0" fontAlgn="base"/>
                      <a:r>
                        <a:rPr lang="en-US" sz="1000" b="0" i="0">
                          <a:effectLst/>
                          <a:latin typeface="Calisto MT" panose="02040603050505030304" pitchFamily="18" charset="0"/>
                        </a:rPr>
                        <a:t>When there is documented need.  </a:t>
                      </a:r>
                    </a:p>
                  </a:txBody>
                  <a:tcPr marL="71334" marR="71334" marT="35667" marB="35667">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4038857448"/>
                  </a:ext>
                </a:extLst>
              </a:tr>
              <a:tr h="312100">
                <a:tc>
                  <a:txBody>
                    <a:bodyPr/>
                    <a:lstStyle/>
                    <a:p>
                      <a:pPr algn="l" rtl="0" fontAlgn="base"/>
                      <a:r>
                        <a:rPr lang="en-US" sz="1000" b="1" i="0">
                          <a:effectLst/>
                          <a:latin typeface="Calisto MT" panose="02040603050505030304" pitchFamily="18" charset="0"/>
                        </a:rPr>
                        <a:t>Electrical panel upgrades </a:t>
                      </a:r>
                    </a:p>
                  </a:txBody>
                  <a:tcPr>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tc>
                  <a:txBody>
                    <a:bodyPr/>
                    <a:lstStyle/>
                    <a:p>
                      <a:pPr algn="l" rtl="0" fontAlgn="base"/>
                      <a:r>
                        <a:rPr lang="en-US" sz="1000" b="0" i="0">
                          <a:effectLst/>
                          <a:latin typeface="Calisto MT" panose="02040603050505030304" pitchFamily="18" charset="0"/>
                        </a:rPr>
                        <a:t>Electrical panel “heavy up” to enable electrification of space heating, water heating, cooking, EV charging, installation of solar panels, and battery storage. </a:t>
                      </a:r>
                    </a:p>
                  </a:txBody>
                  <a:tcPr>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3832237733"/>
                  </a:ext>
                </a:extLst>
              </a:tr>
              <a:tr h="312100">
                <a:tc>
                  <a:txBody>
                    <a:bodyPr/>
                    <a:lstStyle/>
                    <a:p>
                      <a:pPr algn="l" rtl="0" fontAlgn="base"/>
                      <a:r>
                        <a:rPr lang="en-US" sz="1000" b="1" i="0">
                          <a:effectLst/>
                          <a:latin typeface="Calisto MT" panose="02040603050505030304" pitchFamily="18" charset="0"/>
                        </a:rPr>
                        <a:t>Electrical modernization  </a:t>
                      </a:r>
                    </a:p>
                  </a:txBody>
                  <a:tcPr>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chemeClr val="accent1">
                        <a:lumMod val="20000"/>
                        <a:lumOff val="80000"/>
                      </a:schemeClr>
                    </a:solidFill>
                  </a:tcPr>
                </a:tc>
                <a:tc>
                  <a:txBody>
                    <a:bodyPr/>
                    <a:lstStyle/>
                    <a:p>
                      <a:pPr algn="l" rtl="0" fontAlgn="base"/>
                      <a:r>
                        <a:rPr lang="en-US" sz="1000" b="0" i="0">
                          <a:effectLst/>
                          <a:latin typeface="Calisto MT" panose="02040603050505030304" pitchFamily="18" charset="0"/>
                        </a:rPr>
                        <a:t>Replacement of knob and tube electrical wiring or branch circuit aluminum wiring to enable weatherization and electrification. </a:t>
                      </a:r>
                    </a:p>
                  </a:txBody>
                  <a:tcPr>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3664571"/>
                  </a:ext>
                </a:extLst>
              </a:tr>
            </a:tbl>
          </a:graphicData>
        </a:graphic>
      </p:graphicFrame>
    </p:spTree>
    <p:extLst>
      <p:ext uri="{BB962C8B-B14F-4D97-AF65-F5344CB8AC3E}">
        <p14:creationId xmlns:p14="http://schemas.microsoft.com/office/powerpoint/2010/main" val="428781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CAEAB-4573-7987-12D6-7280B627DAB9}"/>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4017A8D2-184D-DD4F-3D37-2494A4169699}"/>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Illustrative Activities – Procurement and Installation</a:t>
            </a:r>
          </a:p>
        </p:txBody>
      </p:sp>
      <p:sp>
        <p:nvSpPr>
          <p:cNvPr id="22" name="Line 13">
            <a:extLst>
              <a:ext uri="{FF2B5EF4-FFF2-40B4-BE49-F238E27FC236}">
                <a16:creationId xmlns:a16="http://schemas.microsoft.com/office/drawing/2014/main" id="{775AAE31-23DE-85B4-1FEC-CAC26D9F0786}"/>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CD4E7C73-A09C-4E0A-736C-00E87F558D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cxnSp>
        <p:nvCxnSpPr>
          <p:cNvPr id="2" name="Straight Connector 1">
            <a:extLst>
              <a:ext uri="{FF2B5EF4-FFF2-40B4-BE49-F238E27FC236}">
                <a16:creationId xmlns:a16="http://schemas.microsoft.com/office/drawing/2014/main" id="{4AC009D7-9BD1-A739-10AB-5C6EA9353F57}"/>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4A83F45-A2D9-FBC5-091A-CD24E9C0290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92730F7E-382C-1548-3FC6-F15C0BA35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graphicFrame>
        <p:nvGraphicFramePr>
          <p:cNvPr id="19" name="Table 18">
            <a:extLst>
              <a:ext uri="{FF2B5EF4-FFF2-40B4-BE49-F238E27FC236}">
                <a16:creationId xmlns:a16="http://schemas.microsoft.com/office/drawing/2014/main" id="{B698388C-253F-A1E8-7BBA-DD8C2A166482}"/>
              </a:ext>
            </a:extLst>
          </p:cNvPr>
          <p:cNvGraphicFramePr>
            <a:graphicFrameLocks noGrp="1"/>
          </p:cNvGraphicFramePr>
          <p:nvPr>
            <p:extLst>
              <p:ext uri="{D42A27DB-BD31-4B8C-83A1-F6EECF244321}">
                <p14:modId xmlns:p14="http://schemas.microsoft.com/office/powerpoint/2010/main" val="649477428"/>
              </p:ext>
            </p:extLst>
          </p:nvPr>
        </p:nvGraphicFramePr>
        <p:xfrm>
          <a:off x="194371" y="1494606"/>
          <a:ext cx="7052981" cy="2492899"/>
        </p:xfrm>
        <a:graphic>
          <a:graphicData uri="http://schemas.openxmlformats.org/drawingml/2006/table">
            <a:tbl>
              <a:tblPr/>
              <a:tblGrid>
                <a:gridCol w="1586920">
                  <a:extLst>
                    <a:ext uri="{9D8B030D-6E8A-4147-A177-3AD203B41FA5}">
                      <a16:colId xmlns:a16="http://schemas.microsoft.com/office/drawing/2014/main" val="1828878860"/>
                    </a:ext>
                  </a:extLst>
                </a:gridCol>
                <a:gridCol w="5466061">
                  <a:extLst>
                    <a:ext uri="{9D8B030D-6E8A-4147-A177-3AD203B41FA5}">
                      <a16:colId xmlns:a16="http://schemas.microsoft.com/office/drawing/2014/main" val="2458201587"/>
                    </a:ext>
                  </a:extLst>
                </a:gridCol>
              </a:tblGrid>
              <a:tr h="203178">
                <a:tc>
                  <a:txBody>
                    <a:bodyPr/>
                    <a:lstStyle/>
                    <a:p>
                      <a:pPr marL="0" marR="0" lvl="0" indent="0" algn="l" defTabSz="582930" rtl="0" eaLnBrk="1" fontAlgn="base" latinLnBrk="0" hangingPunct="1">
                        <a:lnSpc>
                          <a:spcPct val="100000"/>
                        </a:lnSpc>
                        <a:spcBef>
                          <a:spcPts val="0"/>
                        </a:spcBef>
                        <a:spcAft>
                          <a:spcPts val="0"/>
                        </a:spcAft>
                        <a:buClrTx/>
                        <a:buSzTx/>
                        <a:buFontTx/>
                        <a:buNone/>
                        <a:tabLst/>
                        <a:defRPr/>
                      </a:pPr>
                      <a:r>
                        <a:rPr lang="en-US" sz="1000" b="1" i="0">
                          <a:solidFill>
                            <a:srgbClr val="FFFFFF"/>
                          </a:solidFill>
                          <a:effectLst/>
                          <a:latin typeface="Calisto MT" panose="02040603050505030304" pitchFamily="18" charset="0"/>
                        </a:rPr>
                        <a:t>Type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chemeClr val="accent1"/>
                    </a:solidFill>
                  </a:tcPr>
                </a:tc>
                <a:tc>
                  <a:txBody>
                    <a:bodyPr/>
                    <a:lstStyle/>
                    <a:p>
                      <a:pPr marL="0" marR="0" lvl="0" indent="0" algn="l" defTabSz="582930" rtl="0" eaLnBrk="1" fontAlgn="base" latinLnBrk="0" hangingPunct="1">
                        <a:lnSpc>
                          <a:spcPct val="100000"/>
                        </a:lnSpc>
                        <a:spcBef>
                          <a:spcPts val="0"/>
                        </a:spcBef>
                        <a:spcAft>
                          <a:spcPts val="0"/>
                        </a:spcAft>
                        <a:buClrTx/>
                        <a:buSzTx/>
                        <a:buFontTx/>
                        <a:buNone/>
                        <a:tabLst/>
                        <a:defRPr/>
                      </a:pPr>
                      <a:r>
                        <a:rPr lang="en-US" sz="1000" b="1" i="0">
                          <a:solidFill>
                            <a:srgbClr val="FFFFFF"/>
                          </a:solidFill>
                          <a:effectLst/>
                          <a:latin typeface="Calisto MT" panose="02040603050505030304" pitchFamily="18" charset="0"/>
                        </a:rPr>
                        <a:t>Description and Requirements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chemeClr val="accent1"/>
                    </a:solidFill>
                  </a:tcPr>
                </a:tc>
                <a:extLst>
                  <a:ext uri="{0D108BD9-81ED-4DB2-BD59-A6C34878D82A}">
                    <a16:rowId xmlns:a16="http://schemas.microsoft.com/office/drawing/2014/main" val="1029132371"/>
                  </a:ext>
                </a:extLst>
              </a:tr>
              <a:tr h="191309">
                <a:tc>
                  <a:txBody>
                    <a:bodyPr/>
                    <a:lstStyle/>
                    <a:p>
                      <a:pPr algn="l" rtl="0" fontAlgn="base"/>
                      <a:r>
                        <a:rPr lang="en-US" sz="1000" b="1" i="0">
                          <a:effectLst/>
                          <a:latin typeface="Calisto MT" panose="02040603050505030304" pitchFamily="18" charset="0"/>
                        </a:rPr>
                        <a:t>Solar battery storage systems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tc>
                  <a:txBody>
                    <a:bodyPr/>
                    <a:lstStyle/>
                    <a:p>
                      <a:pPr algn="l" rtl="0" fontAlgn="base"/>
                      <a:r>
                        <a:rPr lang="en-US" sz="1000" b="0" i="0">
                          <a:effectLst/>
                          <a:latin typeface="Calisto MT" panose="02040603050505030304" pitchFamily="18" charset="0"/>
                        </a:rPr>
                        <a:t>For resilience/standby power, complementing existing on-site PV solar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4121454091"/>
                  </a:ext>
                </a:extLst>
              </a:tr>
              <a:tr h="175293">
                <a:tc>
                  <a:txBody>
                    <a:bodyPr/>
                    <a:lstStyle/>
                    <a:p>
                      <a:pPr algn="l" rtl="0" fontAlgn="base"/>
                      <a:r>
                        <a:rPr lang="en-US" sz="1000" b="1" i="0">
                          <a:effectLst/>
                          <a:latin typeface="Calisto MT" panose="02040603050505030304" pitchFamily="18" charset="0"/>
                        </a:rPr>
                        <a:t>Chimney repair/removal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tc>
                  <a:txBody>
                    <a:bodyPr/>
                    <a:lstStyle/>
                    <a:p>
                      <a:pPr algn="l" rtl="0" fontAlgn="base"/>
                      <a:r>
                        <a:rPr lang="en-US" sz="1000" b="0" i="0">
                          <a:effectLst/>
                          <a:latin typeface="Calisto MT" panose="02040603050505030304" pitchFamily="18" charset="0"/>
                        </a:rPr>
                        <a:t>As needed for health and safety.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3166779011"/>
                  </a:ext>
                </a:extLst>
              </a:tr>
              <a:tr h="398371">
                <a:tc>
                  <a:txBody>
                    <a:bodyPr/>
                    <a:lstStyle/>
                    <a:p>
                      <a:pPr algn="l" rtl="0" fontAlgn="base"/>
                      <a:r>
                        <a:rPr lang="en-US" sz="1000" b="1" i="0">
                          <a:effectLst/>
                          <a:latin typeface="Calisto MT" panose="02040603050505030304" pitchFamily="18" charset="0"/>
                        </a:rPr>
                        <a:t>Interior repairs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tc>
                  <a:txBody>
                    <a:bodyPr/>
                    <a:lstStyle/>
                    <a:p>
                      <a:pPr algn="l" rtl="0" fontAlgn="base"/>
                      <a:r>
                        <a:rPr lang="en-US" sz="1000" b="0" i="0">
                          <a:effectLst/>
                          <a:latin typeface="Calisto MT" panose="02040603050505030304" pitchFamily="18" charset="0"/>
                        </a:rPr>
                        <a:t>Interior finish repair or replacement (walls, ceilings, floor coverings) up to 50% of total wall area to remediate water or mold damage. </a:t>
                      </a:r>
                      <a:r>
                        <a:rPr lang="en-US" sz="1000" b="0" i="1">
                          <a:effectLst/>
                          <a:latin typeface="Calisto MT" panose="02040603050505030304" pitchFamily="18" charset="0"/>
                          <a:hlinkClick r:id="rId5"/>
                        </a:rPr>
                        <a:t>See further specification in the NOFO</a:t>
                      </a:r>
                      <a:endParaRPr lang="en-US" sz="1000" b="0" i="0">
                        <a:effectLst/>
                        <a:latin typeface="Calisto MT" panose="02040603050505030304" pitchFamily="18" charset="0"/>
                      </a:endParaRP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206119869"/>
                  </a:ext>
                </a:extLst>
              </a:tr>
              <a:tr h="286832">
                <a:tc>
                  <a:txBody>
                    <a:bodyPr/>
                    <a:lstStyle/>
                    <a:p>
                      <a:pPr algn="l" rtl="0" fontAlgn="base"/>
                      <a:r>
                        <a:rPr lang="en-US" sz="1000" b="1" i="0">
                          <a:effectLst/>
                          <a:latin typeface="Calisto MT" panose="02040603050505030304" pitchFamily="18" charset="0"/>
                        </a:rPr>
                        <a:t>Dehumidifiers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tc>
                  <a:txBody>
                    <a:bodyPr/>
                    <a:lstStyle/>
                    <a:p>
                      <a:pPr algn="l" rtl="0" fontAlgn="base"/>
                      <a:r>
                        <a:rPr lang="en-US" sz="1000" b="0" i="0">
                          <a:effectLst/>
                          <a:latin typeface="Calisto MT" panose="02040603050505030304" pitchFamily="18" charset="0"/>
                        </a:rPr>
                        <a:t>Room or permanently installed units, plus related controls to maintain the relative humidity below 60% in basements, crawl spaces and other areas that cannot be adequately dehumidified by the central HVAC system(s).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2056892329"/>
                  </a:ext>
                </a:extLst>
              </a:tr>
              <a:tr h="286832">
                <a:tc>
                  <a:txBody>
                    <a:bodyPr/>
                    <a:lstStyle/>
                    <a:p>
                      <a:pPr algn="l" rtl="0" fontAlgn="base"/>
                      <a:r>
                        <a:rPr lang="en-US" sz="1000" b="1" i="0">
                          <a:effectLst/>
                          <a:latin typeface="Calisto MT" panose="02040603050505030304" pitchFamily="18" charset="0"/>
                        </a:rPr>
                        <a:t>Radon mitigation systems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tc>
                  <a:txBody>
                    <a:bodyPr/>
                    <a:lstStyle/>
                    <a:p>
                      <a:pPr algn="l" rtl="0" fontAlgn="base"/>
                      <a:r>
                        <a:rPr lang="en-US" sz="1000" b="0" i="0">
                          <a:effectLst/>
                          <a:latin typeface="Calisto MT" panose="02040603050505030304" pitchFamily="18" charset="0"/>
                        </a:rPr>
                        <a:t>If measured radon levels are at or above the EPA's 4.0 pico-Curies per liter (</a:t>
                      </a:r>
                      <a:r>
                        <a:rPr lang="en-US" sz="1000" b="0" i="0" err="1">
                          <a:effectLst/>
                          <a:latin typeface="Calisto MT" panose="02040603050505030304" pitchFamily="18" charset="0"/>
                        </a:rPr>
                        <a:t>pCi</a:t>
                      </a:r>
                      <a:r>
                        <a:rPr lang="en-US" sz="1000" b="0" i="0">
                          <a:effectLst/>
                          <a:latin typeface="Calisto MT" panose="02040603050505030304" pitchFamily="18" charset="0"/>
                        </a:rPr>
                        <a:t>/L) action level measured with a short- or long-term test.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70556809"/>
                  </a:ext>
                </a:extLst>
              </a:tr>
              <a:tr h="322187">
                <a:tc>
                  <a:txBody>
                    <a:bodyPr/>
                    <a:lstStyle/>
                    <a:p>
                      <a:pPr algn="l" rtl="0" fontAlgn="base"/>
                      <a:r>
                        <a:rPr lang="en-US" sz="1000" b="1" i="0">
                          <a:effectLst/>
                          <a:latin typeface="Calisto MT" panose="02040603050505030304" pitchFamily="18" charset="0"/>
                        </a:rPr>
                        <a:t>Flood insurance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tc>
                  <a:txBody>
                    <a:bodyPr/>
                    <a:lstStyle/>
                    <a:p>
                      <a:pPr algn="l" rtl="0" fontAlgn="base"/>
                      <a:r>
                        <a:rPr lang="en-US" sz="1000" b="0" i="0">
                          <a:effectLst/>
                          <a:latin typeface="Calisto MT" panose="02040603050505030304" pitchFamily="18" charset="0"/>
                        </a:rPr>
                        <a:t>Procurement of multi-year flood insurance coverage on residents’ behalf that aligns with the grant period of performance </a:t>
                      </a:r>
                    </a:p>
                  </a:txBody>
                  <a:tcPr marL="69689" marR="69689" marT="34844" marB="34844">
                    <a:lnL w="9525" cap="flat" cmpd="sng" algn="ctr">
                      <a:solidFill>
                        <a:srgbClr val="95B3D7"/>
                      </a:solidFill>
                      <a:prstDash val="solid"/>
                      <a:round/>
                      <a:headEnd type="none" w="med" len="med"/>
                      <a:tailEnd type="none" w="med" len="med"/>
                    </a:lnL>
                    <a:lnR w="9525" cap="flat" cmpd="sng" algn="ctr">
                      <a:solidFill>
                        <a:srgbClr val="95B3D7"/>
                      </a:solidFill>
                      <a:prstDash val="solid"/>
                      <a:round/>
                      <a:headEnd type="none" w="med" len="med"/>
                      <a:tailEnd type="none" w="med" len="med"/>
                    </a:lnR>
                    <a:lnT w="9525" cap="flat" cmpd="sng" algn="ctr">
                      <a:solidFill>
                        <a:srgbClr val="95B3D7"/>
                      </a:solidFill>
                      <a:prstDash val="solid"/>
                      <a:round/>
                      <a:headEnd type="none" w="med" len="med"/>
                      <a:tailEnd type="none" w="med" len="med"/>
                    </a:lnT>
                    <a:lnB w="9525"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2329293516"/>
                  </a:ext>
                </a:extLst>
              </a:tr>
            </a:tbl>
          </a:graphicData>
        </a:graphic>
      </p:graphicFrame>
    </p:spTree>
    <p:extLst>
      <p:ext uri="{BB962C8B-B14F-4D97-AF65-F5344CB8AC3E}">
        <p14:creationId xmlns:p14="http://schemas.microsoft.com/office/powerpoint/2010/main" val="191021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08DA2-BF9F-C78F-D734-339C9E913937}"/>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A2F90FEA-CB7D-9BF5-5D87-46B53B9900B8}"/>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Additional Considerations</a:t>
            </a:r>
          </a:p>
        </p:txBody>
      </p:sp>
      <p:sp>
        <p:nvSpPr>
          <p:cNvPr id="22" name="Line 13">
            <a:extLst>
              <a:ext uri="{FF2B5EF4-FFF2-40B4-BE49-F238E27FC236}">
                <a16:creationId xmlns:a16="http://schemas.microsoft.com/office/drawing/2014/main" id="{4A2D640A-0476-326E-A236-0EC2C8C76AA1}"/>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93790CB5-60AE-6A3D-5D88-D2EA2256C0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3D7B1B26-A9A1-CFA1-BF45-AB4818B53315}"/>
              </a:ext>
            </a:extLst>
          </p:cNvPr>
          <p:cNvSpPr>
            <a:spLocks noGrp="1"/>
          </p:cNvSpPr>
          <p:nvPr>
            <p:ph idx="1"/>
          </p:nvPr>
        </p:nvSpPr>
        <p:spPr>
          <a:xfrm>
            <a:off x="185068" y="1369219"/>
            <a:ext cx="6867914" cy="3263504"/>
          </a:xfrm>
        </p:spPr>
        <p:txBody>
          <a:bodyPr>
            <a:normAutofit fontScale="55000" lnSpcReduction="2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500" kern="100">
                <a:effectLst/>
                <a:latin typeface="Calisto MT" panose="02040603050505030304" pitchFamily="18" charset="0"/>
                <a:ea typeface="Aptos" panose="020B0004020202020204" pitchFamily="34" charset="0"/>
                <a:cs typeface="Times New Roman" panose="02020603050405020304" pitchFamily="18" charset="0"/>
              </a:rPr>
              <a:t>Both single-family and multi-family properties are eligible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500" kern="100">
                <a:effectLst/>
                <a:latin typeface="Calisto MT" panose="02040603050505030304" pitchFamily="18" charset="0"/>
                <a:ea typeface="Aptos" panose="020B0004020202020204" pitchFamily="34" charset="0"/>
                <a:cs typeface="Times New Roman" panose="02020603050405020304" pitchFamily="18" charset="0"/>
              </a:rPr>
              <a:t>The grantee will be required to verify that any work undertaken and paid for through this program is not covered by homeowners’ or flood insurance.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500" kern="100">
                <a:latin typeface="Calisto MT" panose="02040603050505030304" pitchFamily="18" charset="0"/>
                <a:ea typeface="Aptos" panose="020B0004020202020204" pitchFamily="34" charset="0"/>
                <a:cs typeface="Times New Roman" panose="02020603050405020304" pitchFamily="18" charset="0"/>
              </a:rPr>
              <a:t>The grantee will need to provide as part of their application a plan for how they will verify the eligibility of target populations</a:t>
            </a:r>
            <a:endParaRPr lang="en-US" sz="2500" kern="100">
              <a:effectLst/>
              <a:latin typeface="Calisto MT" panose="0204060305050503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500" kern="100">
                <a:effectLst/>
                <a:latin typeface="Calisto MT" panose="02040603050505030304" pitchFamily="18" charset="0"/>
                <a:ea typeface="Aptos" panose="020B0004020202020204" pitchFamily="34" charset="0"/>
                <a:cs typeface="Times New Roman" panose="02020603050405020304" pitchFamily="18" charset="0"/>
              </a:rPr>
              <a:t>The grantee will be required to obtain all applicable permits from the relevant permitting authorities, such as the Montgomery County Department of Permitting Services, the Washington Suburban Sanitary Commission, or any other applicable permitting authority prior to commencing work.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500" kern="100">
                <a:effectLst/>
                <a:latin typeface="Calisto MT" panose="02040603050505030304" pitchFamily="18" charset="0"/>
                <a:ea typeface="Aptos" panose="020B0004020202020204" pitchFamily="34" charset="0"/>
                <a:cs typeface="Times New Roman" panose="02020603050405020304" pitchFamily="18" charset="0"/>
              </a:rPr>
              <a:t>Any rehabilitation or construction work will have to be preceded by site assessments that are adequately documented by narrative and photos to justify the work plan. </a:t>
            </a:r>
            <a:endParaRPr lang="en-US" sz="2400">
              <a:latin typeface="Calisto MT" panose="02040603050505030304" pitchFamily="18" charset="0"/>
            </a:endParaRPr>
          </a:p>
        </p:txBody>
      </p:sp>
      <p:cxnSp>
        <p:nvCxnSpPr>
          <p:cNvPr id="2" name="Straight Connector 1">
            <a:extLst>
              <a:ext uri="{FF2B5EF4-FFF2-40B4-BE49-F238E27FC236}">
                <a16:creationId xmlns:a16="http://schemas.microsoft.com/office/drawing/2014/main" id="{02B038BE-618D-554C-0F4F-10412D912F8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31E9A17-96D1-7869-2D0D-E723740CFCE1}"/>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070D6A5E-7884-9D14-2B44-1AFFA461C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12682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31140-5D53-5308-9521-BF7FCBC3791E}"/>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7AEE381C-B50D-4FD3-EB21-DB765D8E548D}"/>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Eligible Expenses</a:t>
            </a:r>
          </a:p>
        </p:txBody>
      </p:sp>
      <p:sp>
        <p:nvSpPr>
          <p:cNvPr id="22" name="Line 13">
            <a:extLst>
              <a:ext uri="{FF2B5EF4-FFF2-40B4-BE49-F238E27FC236}">
                <a16:creationId xmlns:a16="http://schemas.microsoft.com/office/drawing/2014/main" id="{3BC4DE68-AC8D-FEDD-9A3B-36B1FB9B15DB}"/>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4CA00E5D-28E4-B03D-34EF-EA1CADF3A0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graphicFrame>
        <p:nvGraphicFramePr>
          <p:cNvPr id="24" name="Content Placeholder 10">
            <a:extLst>
              <a:ext uri="{FF2B5EF4-FFF2-40B4-BE49-F238E27FC236}">
                <a16:creationId xmlns:a16="http://schemas.microsoft.com/office/drawing/2014/main" id="{CCAFF177-03FC-F954-2B4F-A24799F08B0A}"/>
              </a:ext>
            </a:extLst>
          </p:cNvPr>
          <p:cNvGraphicFramePr>
            <a:graphicFrameLocks noGrp="1"/>
          </p:cNvGraphicFramePr>
          <p:nvPr>
            <p:ph idx="1"/>
            <p:extLst>
              <p:ext uri="{D42A27DB-BD31-4B8C-83A1-F6EECF244321}">
                <p14:modId xmlns:p14="http://schemas.microsoft.com/office/powerpoint/2010/main" val="229092732"/>
              </p:ext>
            </p:extLst>
          </p:nvPr>
        </p:nvGraphicFramePr>
        <p:xfrm>
          <a:off x="185068" y="1369219"/>
          <a:ext cx="6867914" cy="2953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 name="Straight Connector 1">
            <a:extLst>
              <a:ext uri="{FF2B5EF4-FFF2-40B4-BE49-F238E27FC236}">
                <a16:creationId xmlns:a16="http://schemas.microsoft.com/office/drawing/2014/main" id="{AE2B1B58-8682-25B1-FFED-33AB47985C78}"/>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BF4FC15-9F5D-2452-97A6-182419638AC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3F5B83F9-DD3F-C70D-4C90-F6CAB375C4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21997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29B4F-CC90-4422-BA4A-B83BDE8DE191}"/>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0A20EA4A-7E40-DD8B-919A-088725902464}"/>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Ineligible Expenses</a:t>
            </a:r>
          </a:p>
        </p:txBody>
      </p:sp>
      <p:sp>
        <p:nvSpPr>
          <p:cNvPr id="22" name="Line 13">
            <a:extLst>
              <a:ext uri="{FF2B5EF4-FFF2-40B4-BE49-F238E27FC236}">
                <a16:creationId xmlns:a16="http://schemas.microsoft.com/office/drawing/2014/main" id="{ED8CA801-B18A-AE86-9627-5DFFCF59338B}"/>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5BF21EFF-5431-677D-0526-D6018679DC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84BD5668-EC58-49F8-C147-ECAC7BE8D01F}"/>
              </a:ext>
            </a:extLst>
          </p:cNvPr>
          <p:cNvSpPr>
            <a:spLocks noGrp="1"/>
          </p:cNvSpPr>
          <p:nvPr>
            <p:ph idx="1"/>
          </p:nvPr>
        </p:nvSpPr>
        <p:spPr>
          <a:xfrm>
            <a:off x="185068" y="1369219"/>
            <a:ext cx="6867914" cy="3018407"/>
          </a:xfrm>
        </p:spPr>
        <p:txBody>
          <a:bodyPr>
            <a:normAutofit fontScale="85000" lnSpcReduction="20000"/>
          </a:bodyPr>
          <a:lstStyle/>
          <a:p>
            <a:pPr>
              <a:buClr>
                <a:srgbClr val="FF0000"/>
              </a:buClr>
              <a:buFont typeface="Calisto MT" panose="02040603050505030304" pitchFamily="18" charset="0"/>
              <a:buChar char="×"/>
            </a:pPr>
            <a:r>
              <a:rPr lang="en-US" sz="1800">
                <a:latin typeface="Calisto MT" panose="02040603050505030304" pitchFamily="18" charset="0"/>
              </a:rPr>
              <a:t>Any purchase or activity which has already been made outside the grant award period of performance</a:t>
            </a:r>
          </a:p>
          <a:p>
            <a:pPr>
              <a:buClr>
                <a:srgbClr val="FF0000"/>
              </a:buClr>
              <a:buFont typeface="Calisto MT" panose="02040603050505030304" pitchFamily="18" charset="0"/>
              <a:buChar char="×"/>
            </a:pPr>
            <a:r>
              <a:rPr lang="en-US" sz="1800">
                <a:latin typeface="Calisto MT" panose="02040603050505030304" pitchFamily="18" charset="0"/>
              </a:rPr>
              <a:t>Purchases or activities unnecessary to accomplish grant purposes </a:t>
            </a:r>
          </a:p>
          <a:p>
            <a:pPr>
              <a:buClr>
                <a:srgbClr val="FF0000"/>
              </a:buClr>
              <a:buFont typeface="Calisto MT" panose="02040603050505030304" pitchFamily="18" charset="0"/>
              <a:buChar char="×"/>
            </a:pPr>
            <a:r>
              <a:rPr lang="en-US" sz="1800">
                <a:latin typeface="Calisto MT" panose="02040603050505030304" pitchFamily="18" charset="0"/>
              </a:rPr>
              <a:t>Prior obligations of and/or, debts, fines, and penalties imposed on the Grantee</a:t>
            </a:r>
          </a:p>
          <a:p>
            <a:pPr>
              <a:buClr>
                <a:srgbClr val="FF0000"/>
              </a:buClr>
              <a:buFont typeface="Calisto MT" panose="02040603050505030304" pitchFamily="18" charset="0"/>
              <a:buChar char="×"/>
            </a:pPr>
            <a:r>
              <a:rPr lang="en-US" sz="1800">
                <a:latin typeface="Calisto MT" panose="02040603050505030304" pitchFamily="18" charset="0"/>
              </a:rPr>
              <a:t>Lobbying </a:t>
            </a:r>
          </a:p>
          <a:p>
            <a:pPr>
              <a:buClr>
                <a:srgbClr val="FF0000"/>
              </a:buClr>
              <a:buFont typeface="Calisto MT" panose="02040603050505030304" pitchFamily="18" charset="0"/>
              <a:buChar char="×"/>
            </a:pPr>
            <a:r>
              <a:rPr lang="en-US" sz="1800">
                <a:latin typeface="Calisto MT" panose="02040603050505030304" pitchFamily="18" charset="0"/>
              </a:rPr>
              <a:t>To supplant (replace) funds from other grant sources </a:t>
            </a:r>
          </a:p>
          <a:p>
            <a:pPr>
              <a:buClr>
                <a:srgbClr val="FF0000"/>
              </a:buClr>
              <a:buFont typeface="Calisto MT" panose="02040603050505030304" pitchFamily="18" charset="0"/>
              <a:buChar char="×"/>
            </a:pPr>
            <a:r>
              <a:rPr lang="en-US" sz="1800">
                <a:latin typeface="Calisto MT" panose="02040603050505030304" pitchFamily="18" charset="0"/>
              </a:rPr>
              <a:t>To fund activities/home upgrades outside of Montgomery County, MD </a:t>
            </a:r>
          </a:p>
          <a:p>
            <a:pPr>
              <a:buClr>
                <a:srgbClr val="FF0000"/>
              </a:buClr>
              <a:buFont typeface="Calisto MT" panose="02040603050505030304" pitchFamily="18" charset="0"/>
              <a:buChar char="×"/>
            </a:pPr>
            <a:r>
              <a:rPr lang="en-US" sz="1800">
                <a:latin typeface="Calisto MT" panose="02040603050505030304" pitchFamily="18" charset="0"/>
              </a:rPr>
              <a:t>These grants are generally not intended to fund consumable items. Care should be taken to install efficient items that do not create onerous ongoing expenses for residents (e.g., expensive ongoing maintenance; increased utility bills). </a:t>
            </a:r>
          </a:p>
          <a:p>
            <a:pPr>
              <a:buClr>
                <a:srgbClr val="FF0000"/>
              </a:buClr>
              <a:buFont typeface="Calisto MT" panose="02040603050505030304" pitchFamily="18" charset="0"/>
              <a:buChar char="×"/>
            </a:pPr>
            <a:r>
              <a:rPr lang="en-US" sz="1800">
                <a:latin typeface="Calisto MT" panose="02040603050505030304" pitchFamily="18" charset="0"/>
              </a:rPr>
              <a:t>Installation of, or integration with, fossil-fuel appliances. The intent of this grants program is to entirely replace fossil-fuel appliances with efficient electric counterparts. For example, dual-fuel heat pumps with fossil-fuel backups are not eligible.</a:t>
            </a:r>
          </a:p>
          <a:p>
            <a:pPr>
              <a:buClr>
                <a:srgbClr val="FF0000"/>
              </a:buClr>
              <a:buFont typeface="Calisto MT" panose="02040603050505030304" pitchFamily="18" charset="0"/>
              <a:buChar char="×"/>
            </a:pPr>
            <a:endParaRPr lang="en-US" sz="1800">
              <a:latin typeface="Calisto MT" panose="02040603050505030304" pitchFamily="18" charset="0"/>
            </a:endParaRPr>
          </a:p>
        </p:txBody>
      </p:sp>
      <p:cxnSp>
        <p:nvCxnSpPr>
          <p:cNvPr id="2" name="Straight Connector 1">
            <a:extLst>
              <a:ext uri="{FF2B5EF4-FFF2-40B4-BE49-F238E27FC236}">
                <a16:creationId xmlns:a16="http://schemas.microsoft.com/office/drawing/2014/main" id="{4D5BE009-E3DE-FE58-99ED-B03E7A50181C}"/>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03E172-CFAF-D067-9F85-1FB7E73F3D28}"/>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507DB80E-583F-5507-B543-7E1F4D94B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03221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CBB4C-D7DE-660A-FAED-7C0FF93B35CD}"/>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5CF7B101-E7AB-2A97-FCEC-E127ACEFAEE5}"/>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Ineligible Expenses</a:t>
            </a:r>
          </a:p>
        </p:txBody>
      </p:sp>
      <p:sp>
        <p:nvSpPr>
          <p:cNvPr id="22" name="Line 13">
            <a:extLst>
              <a:ext uri="{FF2B5EF4-FFF2-40B4-BE49-F238E27FC236}">
                <a16:creationId xmlns:a16="http://schemas.microsoft.com/office/drawing/2014/main" id="{8D94D640-344E-E480-7C3F-9490C752DE39}"/>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CE10D1A0-0AD5-0757-14C4-D0B22345E8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3F99B512-BEF8-7E93-ADCC-F1BB6B35BC97}"/>
              </a:ext>
            </a:extLst>
          </p:cNvPr>
          <p:cNvSpPr>
            <a:spLocks noGrp="1"/>
          </p:cNvSpPr>
          <p:nvPr>
            <p:ph idx="1"/>
          </p:nvPr>
        </p:nvSpPr>
        <p:spPr>
          <a:xfrm>
            <a:off x="185068" y="1369219"/>
            <a:ext cx="6867914" cy="3218222"/>
          </a:xfrm>
        </p:spPr>
        <p:txBody>
          <a:bodyPr>
            <a:normAutofit/>
          </a:bodyPr>
          <a:lstStyle/>
          <a:p>
            <a:pPr>
              <a:buClr>
                <a:srgbClr val="FF0000"/>
              </a:buClr>
              <a:buFont typeface="Calisto MT" panose="02040603050505030304" pitchFamily="18" charset="0"/>
              <a:buChar char="×"/>
            </a:pPr>
            <a:r>
              <a:rPr lang="en-US" sz="1600">
                <a:latin typeface="Calisto MT" panose="02040603050505030304" pitchFamily="18" charset="0"/>
              </a:rPr>
              <a:t>Gut rehabilitation or major structural repairs (e.g., unsafe foundation, collapsed floor/roof).</a:t>
            </a:r>
          </a:p>
          <a:p>
            <a:pPr>
              <a:buClr>
                <a:srgbClr val="FF0000"/>
              </a:buClr>
              <a:buFont typeface="Calisto MT" panose="02040603050505030304" pitchFamily="18" charset="0"/>
              <a:buChar char="×"/>
            </a:pPr>
            <a:r>
              <a:rPr lang="en-US" sz="1600">
                <a:latin typeface="Calisto MT" panose="02040603050505030304" pitchFamily="18" charset="0"/>
              </a:rPr>
              <a:t>Replacement of entire plumbing, electrical, or HVAC systems (including ducts).</a:t>
            </a:r>
          </a:p>
          <a:p>
            <a:pPr>
              <a:buClr>
                <a:srgbClr val="FF0000"/>
              </a:buClr>
              <a:buFont typeface="Calisto MT" panose="02040603050505030304" pitchFamily="18" charset="0"/>
              <a:buChar char="×"/>
            </a:pPr>
            <a:r>
              <a:rPr lang="en-US" sz="1600">
                <a:latin typeface="Calisto MT" panose="02040603050505030304" pitchFamily="18" charset="0"/>
              </a:rPr>
              <a:t>Replacement of windows or doors where existing units are not broken, missing, damaged beyond repair, or leaking and causing structural damage.</a:t>
            </a:r>
          </a:p>
          <a:p>
            <a:pPr>
              <a:buClr>
                <a:srgbClr val="FF0000"/>
              </a:buClr>
              <a:buFont typeface="Calisto MT" panose="02040603050505030304" pitchFamily="18" charset="0"/>
              <a:buChar char="×"/>
            </a:pPr>
            <a:r>
              <a:rPr lang="en-US" sz="1600">
                <a:latin typeface="Calisto MT" panose="02040603050505030304" pitchFamily="18" charset="0"/>
              </a:rPr>
              <a:t>Repairs covered by homeowner’s or flood insurance. </a:t>
            </a:r>
          </a:p>
          <a:p>
            <a:pPr>
              <a:buClr>
                <a:srgbClr val="FF0000"/>
              </a:buClr>
              <a:buFont typeface="Calisto MT" panose="02040603050505030304" pitchFamily="18" charset="0"/>
              <a:buChar char="×"/>
            </a:pPr>
            <a:r>
              <a:rPr lang="en-US" sz="1600">
                <a:latin typeface="Calisto MT" panose="02040603050505030304" pitchFamily="18" charset="0"/>
              </a:rPr>
              <a:t>Repairs needed due to willful damage or negligence on the part of the owner/occupant.</a:t>
            </a:r>
          </a:p>
          <a:p>
            <a:pPr>
              <a:buClr>
                <a:srgbClr val="FF0000"/>
              </a:buClr>
              <a:buFont typeface="Calisto MT" panose="02040603050505030304" pitchFamily="18" charset="0"/>
              <a:buChar char="×"/>
            </a:pPr>
            <a:r>
              <a:rPr lang="en-US" sz="1600">
                <a:latin typeface="Calisto MT" panose="02040603050505030304" pitchFamily="18" charset="0"/>
              </a:rPr>
              <a:t>Cosmetic improvements (e.g., interior or exterior painting). </a:t>
            </a:r>
          </a:p>
          <a:p>
            <a:pPr>
              <a:buClr>
                <a:srgbClr val="FF0000"/>
              </a:buClr>
              <a:buFont typeface="Calisto MT" panose="02040603050505030304" pitchFamily="18" charset="0"/>
              <a:buChar char="×"/>
            </a:pPr>
            <a:r>
              <a:rPr lang="en-US" sz="1600">
                <a:latin typeface="Calisto MT" panose="02040603050505030304" pitchFamily="18" charset="0"/>
              </a:rPr>
              <a:t>Repairs to detached garages, barns, sheds, or storage buildings. </a:t>
            </a:r>
          </a:p>
        </p:txBody>
      </p:sp>
      <p:cxnSp>
        <p:nvCxnSpPr>
          <p:cNvPr id="2" name="Straight Connector 1">
            <a:extLst>
              <a:ext uri="{FF2B5EF4-FFF2-40B4-BE49-F238E27FC236}">
                <a16:creationId xmlns:a16="http://schemas.microsoft.com/office/drawing/2014/main" id="{BFC1DFF2-1108-480B-7355-48B5D0641D25}"/>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2B9324-FD31-0C93-9487-1D173E2C7D92}"/>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BBAD69D2-6409-8857-11DE-7C67A0894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22168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580DB-31C1-2D25-BEB9-CC5DE79F8506}"/>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EF7F8BF8-A5A4-0AE5-4682-487003EED5A5}"/>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Eligibility</a:t>
            </a:r>
          </a:p>
        </p:txBody>
      </p:sp>
      <p:sp>
        <p:nvSpPr>
          <p:cNvPr id="22" name="Line 13">
            <a:extLst>
              <a:ext uri="{FF2B5EF4-FFF2-40B4-BE49-F238E27FC236}">
                <a16:creationId xmlns:a16="http://schemas.microsoft.com/office/drawing/2014/main" id="{0B7426DA-CEFF-A266-8603-36530BCFB425}"/>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E80766A4-E657-BB1F-103D-E262FF68BE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F2E8FA71-65D5-73FB-DAAF-C3FC491B6CFD}"/>
              </a:ext>
            </a:extLst>
          </p:cNvPr>
          <p:cNvSpPr>
            <a:spLocks noGrp="1"/>
          </p:cNvSpPr>
          <p:nvPr>
            <p:ph idx="1"/>
          </p:nvPr>
        </p:nvSpPr>
        <p:spPr>
          <a:xfrm>
            <a:off x="185068" y="1369219"/>
            <a:ext cx="6867914" cy="3018409"/>
          </a:xfrm>
        </p:spPr>
        <p:txBody>
          <a:bodyPr>
            <a:normAutofit fontScale="77500" lnSpcReduction="20000"/>
          </a:bodyPr>
          <a:lstStyle/>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The organization must have a federal 501(c)(3) or 501(c)(4) tax-exempt status or be a collaboration between two or more entities with at least one having this status. </a:t>
            </a:r>
          </a:p>
          <a:p>
            <a:pPr algn="just" rtl="0" fontAlgn="base">
              <a:buFont typeface="Arial" panose="020B0604020202020204" pitchFamily="34" charset="0"/>
              <a:buChar char="•"/>
            </a:pPr>
            <a:r>
              <a:rPr lang="en-US" sz="1800" b="0" i="0">
                <a:solidFill>
                  <a:srgbClr val="000000"/>
                </a:solidFill>
                <a:effectLst/>
                <a:latin typeface="Times New Roman" panose="02020603050405020304" pitchFamily="18" charset="0"/>
              </a:rPr>
              <a:t>The organization must be registered to perform home upgrade work in the state of Maryland (i.e., MHIC licensed contractors) AND/OR have the capacity to procure MHIC licensed subcontractors prior to performing upgrade work.  </a:t>
            </a:r>
          </a:p>
          <a:p>
            <a:pPr algn="l" rtl="0" fontAlgn="base">
              <a:buFont typeface="Arial" panose="020B0604020202020204" pitchFamily="34" charset="0"/>
              <a:buChar char="•"/>
            </a:pPr>
            <a:r>
              <a:rPr lang="en-US" sz="1800" b="0" i="0">
                <a:solidFill>
                  <a:srgbClr val="000000"/>
                </a:solidFill>
                <a:effectLst/>
                <a:latin typeface="Times New Roman" panose="02020603050405020304" pitchFamily="18" charset="0"/>
              </a:rPr>
              <a:t>The organization must be currently registered and in Good Standing with the Maryland State Department of Assessments and Taxation (SDAT);   </a:t>
            </a:r>
          </a:p>
          <a:p>
            <a:pPr algn="l" rtl="0" fontAlgn="base">
              <a:buFont typeface="Arial" panose="020B0604020202020204" pitchFamily="34" charset="0"/>
              <a:buChar char="•"/>
            </a:pPr>
            <a:r>
              <a:rPr lang="en-US" sz="1800" b="0" i="0">
                <a:solidFill>
                  <a:srgbClr val="000000"/>
                </a:solidFill>
                <a:effectLst/>
                <a:latin typeface="Times New Roman" panose="02020603050405020304" pitchFamily="18" charset="0"/>
              </a:rPr>
              <a:t>Recipients of home upgrades funded by this grant program must be located in Montgomery County, MD  </a:t>
            </a:r>
          </a:p>
          <a:p>
            <a:pPr algn="l" rtl="0" fontAlgn="base">
              <a:buFont typeface="Arial" panose="020B0604020202020204" pitchFamily="34" charset="0"/>
              <a:buChar char="•"/>
            </a:pPr>
            <a:r>
              <a:rPr lang="en-US" sz="1800" b="0" i="0">
                <a:solidFill>
                  <a:srgbClr val="000000"/>
                </a:solidFill>
                <a:effectLst/>
                <a:latin typeface="Times New Roman" panose="02020603050405020304" pitchFamily="18" charset="0"/>
              </a:rPr>
              <a:t>Current Montgomery County contract or grant award winners must be current on all reporting obligations for other awards and those reports must reflect substantial progress towards the goals of their awards; </a:t>
            </a:r>
          </a:p>
          <a:p>
            <a:pPr algn="l" rtl="0" fontAlgn="base">
              <a:buFont typeface="Arial" panose="020B0604020202020204" pitchFamily="34" charset="0"/>
              <a:buChar char="•"/>
            </a:pPr>
            <a:r>
              <a:rPr lang="en-US" sz="1800" b="0" i="0">
                <a:solidFill>
                  <a:srgbClr val="000000"/>
                </a:solidFill>
                <a:effectLst/>
                <a:latin typeface="Times New Roman" panose="02020603050405020304" pitchFamily="18" charset="0"/>
              </a:rPr>
              <a:t>Proposed expenses must be for a new activity, expansion of existing activities, or a combination of both. County funding cannot be used to supplant other funding for already planned activities; </a:t>
            </a:r>
          </a:p>
          <a:p>
            <a:pPr algn="l" rtl="0" fontAlgn="base">
              <a:buFont typeface="Arial" panose="020B0604020202020204" pitchFamily="34" charset="0"/>
              <a:buChar char="•"/>
            </a:pPr>
            <a:r>
              <a:rPr lang="en-US" sz="1800" b="0" i="0">
                <a:solidFill>
                  <a:srgbClr val="000000"/>
                </a:solidFill>
                <a:effectLst/>
                <a:latin typeface="Times New Roman" panose="02020603050405020304" pitchFamily="18" charset="0"/>
              </a:rPr>
              <a:t>Applicants may only submit one application per organization under this NOFO. </a:t>
            </a:r>
          </a:p>
        </p:txBody>
      </p:sp>
      <p:cxnSp>
        <p:nvCxnSpPr>
          <p:cNvPr id="2" name="Straight Connector 1">
            <a:extLst>
              <a:ext uri="{FF2B5EF4-FFF2-40B4-BE49-F238E27FC236}">
                <a16:creationId xmlns:a16="http://schemas.microsoft.com/office/drawing/2014/main" id="{5D3562CF-96FB-5CF7-AB05-4DF3B237B035}"/>
              </a:ext>
            </a:extLst>
          </p:cNvPr>
          <p:cNvCxnSpPr/>
          <p:nvPr/>
        </p:nvCxnSpPr>
        <p:spPr>
          <a:xfrm>
            <a:off x="-132107" y="4758341"/>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60A5AF-D776-3F24-CB58-6B2308DF3C43}"/>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6EC72D1A-8336-50AE-DEB7-5829969A5B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44454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14E70-2B3D-5845-6FA8-217D483A77CF}"/>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9A2D2A46-6E8F-3F2E-63F5-250865B923C3}"/>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Award Information</a:t>
            </a:r>
          </a:p>
        </p:txBody>
      </p:sp>
      <p:sp>
        <p:nvSpPr>
          <p:cNvPr id="22" name="Line 13">
            <a:extLst>
              <a:ext uri="{FF2B5EF4-FFF2-40B4-BE49-F238E27FC236}">
                <a16:creationId xmlns:a16="http://schemas.microsoft.com/office/drawing/2014/main" id="{C5A3018B-A1C9-D689-DC34-13642CE9BB90}"/>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4CCAB589-C836-A170-C956-35C8D2AF30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graphicFrame>
        <p:nvGraphicFramePr>
          <p:cNvPr id="3" name="Content Placeholder 2">
            <a:extLst>
              <a:ext uri="{FF2B5EF4-FFF2-40B4-BE49-F238E27FC236}">
                <a16:creationId xmlns:a16="http://schemas.microsoft.com/office/drawing/2014/main" id="{669C0888-99A2-E638-0487-1DCA1A0AC016}"/>
              </a:ext>
            </a:extLst>
          </p:cNvPr>
          <p:cNvGraphicFramePr>
            <a:graphicFrameLocks noGrp="1"/>
          </p:cNvGraphicFramePr>
          <p:nvPr>
            <p:ph idx="1"/>
            <p:extLst>
              <p:ext uri="{D42A27DB-BD31-4B8C-83A1-F6EECF244321}">
                <p14:modId xmlns:p14="http://schemas.microsoft.com/office/powerpoint/2010/main" val="2310404303"/>
              </p:ext>
            </p:extLst>
          </p:nvPr>
        </p:nvGraphicFramePr>
        <p:xfrm>
          <a:off x="1526365" y="1509906"/>
          <a:ext cx="4000252" cy="2605317"/>
        </p:xfrm>
        <a:graphic>
          <a:graphicData uri="http://schemas.openxmlformats.org/drawingml/2006/table">
            <a:tbl>
              <a:tblPr/>
              <a:tblGrid>
                <a:gridCol w="2000126">
                  <a:extLst>
                    <a:ext uri="{9D8B030D-6E8A-4147-A177-3AD203B41FA5}">
                      <a16:colId xmlns:a16="http://schemas.microsoft.com/office/drawing/2014/main" val="436417482"/>
                    </a:ext>
                  </a:extLst>
                </a:gridCol>
                <a:gridCol w="2000126">
                  <a:extLst>
                    <a:ext uri="{9D8B030D-6E8A-4147-A177-3AD203B41FA5}">
                      <a16:colId xmlns:a16="http://schemas.microsoft.com/office/drawing/2014/main" val="1218100019"/>
                    </a:ext>
                  </a:extLst>
                </a:gridCol>
              </a:tblGrid>
              <a:tr h="494149">
                <a:tc>
                  <a:txBody>
                    <a:bodyPr/>
                    <a:lstStyle/>
                    <a:p>
                      <a:pPr algn="l" fontAlgn="base"/>
                      <a:r>
                        <a:rPr lang="en-US" sz="1500" b="1" i="0">
                          <a:solidFill>
                            <a:srgbClr val="000000"/>
                          </a:solidFill>
                          <a:effectLst/>
                          <a:latin typeface="Calisto MT" panose="02040603050505030304" pitchFamily="18" charset="0"/>
                        </a:rPr>
                        <a:t>Total Funds​</a:t>
                      </a:r>
                      <a:endParaRPr lang="en-US" sz="1500" b="1"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500" b="0" i="0">
                          <a:solidFill>
                            <a:srgbClr val="000000"/>
                          </a:solidFill>
                          <a:effectLst/>
                          <a:latin typeface="Calisto MT" panose="02040603050505030304" pitchFamily="18" charset="0"/>
                        </a:rPr>
                        <a:t>$1,500,000​</a:t>
                      </a:r>
                      <a:endParaRPr lang="en-US" sz="1500" b="0"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4190410655"/>
                  </a:ext>
                </a:extLst>
              </a:tr>
              <a:tr h="279429">
                <a:tc>
                  <a:txBody>
                    <a:bodyPr/>
                    <a:lstStyle/>
                    <a:p>
                      <a:pPr algn="l" fontAlgn="base"/>
                      <a:r>
                        <a:rPr lang="en-US" sz="1500" b="1" i="0">
                          <a:solidFill>
                            <a:srgbClr val="000000"/>
                          </a:solidFill>
                          <a:effectLst/>
                          <a:latin typeface="Calisto MT" panose="02040603050505030304" pitchFamily="18" charset="0"/>
                        </a:rPr>
                        <a:t>Anticipated number of awards​</a:t>
                      </a:r>
                      <a:endParaRPr lang="en-US" sz="1500" b="1"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500" b="0" i="0">
                          <a:solidFill>
                            <a:srgbClr val="000000"/>
                          </a:solidFill>
                          <a:effectLst/>
                          <a:latin typeface="Calisto MT" panose="02040603050505030304" pitchFamily="18" charset="0"/>
                        </a:rPr>
                        <a:t>1-5</a:t>
                      </a:r>
                      <a:endParaRPr lang="en-US" sz="1500" b="0"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871971269"/>
                  </a:ext>
                </a:extLst>
              </a:tr>
              <a:tr h="279429">
                <a:tc>
                  <a:txBody>
                    <a:bodyPr/>
                    <a:lstStyle/>
                    <a:p>
                      <a:pPr algn="l" fontAlgn="base"/>
                      <a:r>
                        <a:rPr lang="en-US" sz="1500" b="1" i="0">
                          <a:solidFill>
                            <a:srgbClr val="000000"/>
                          </a:solidFill>
                          <a:effectLst/>
                          <a:latin typeface="Calisto MT" panose="02040603050505030304" pitchFamily="18" charset="0"/>
                        </a:rPr>
                        <a:t>Award Size​</a:t>
                      </a:r>
                      <a:endParaRPr lang="en-US" sz="1500" b="1"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CFD5EA"/>
                    </a:solidFill>
                  </a:tcPr>
                </a:tc>
                <a:tc>
                  <a:txBody>
                    <a:bodyPr/>
                    <a:lstStyle/>
                    <a:p>
                      <a:pPr algn="l" fontAlgn="base"/>
                      <a:r>
                        <a:rPr lang="en-US" sz="1500" b="0" i="0">
                          <a:solidFill>
                            <a:srgbClr val="000000"/>
                          </a:solidFill>
                          <a:effectLst/>
                          <a:latin typeface="Calisto MT" panose="02040603050505030304" pitchFamily="18" charset="0"/>
                        </a:rPr>
                        <a:t>$300,000 - $1,500,000</a:t>
                      </a:r>
                      <a:endParaRPr lang="en-US" sz="1500" b="0"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509774015"/>
                  </a:ext>
                </a:extLst>
              </a:tr>
              <a:tr h="279429">
                <a:tc>
                  <a:txBody>
                    <a:bodyPr/>
                    <a:lstStyle/>
                    <a:p>
                      <a:pPr algn="l" fontAlgn="base"/>
                      <a:r>
                        <a:rPr lang="en-US" sz="1500" b="1" i="0">
                          <a:solidFill>
                            <a:srgbClr val="000000"/>
                          </a:solidFill>
                          <a:effectLst/>
                          <a:latin typeface="Calisto MT" panose="02040603050505030304" pitchFamily="18" charset="0"/>
                        </a:rPr>
                        <a:t>Period of Performance​</a:t>
                      </a:r>
                      <a:endParaRPr lang="en-US" sz="1500" b="1"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500" b="0" i="0">
                          <a:solidFill>
                            <a:srgbClr val="000000"/>
                          </a:solidFill>
                          <a:effectLst/>
                          <a:latin typeface="Calisto MT" panose="02040603050505030304" pitchFamily="18" charset="0"/>
                        </a:rPr>
                        <a:t>12, 18 or 24 months​</a:t>
                      </a:r>
                      <a:endParaRPr lang="en-US" sz="1500" b="0"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804881898"/>
                  </a:ext>
                </a:extLst>
              </a:tr>
              <a:tr h="494149">
                <a:tc>
                  <a:txBody>
                    <a:bodyPr/>
                    <a:lstStyle/>
                    <a:p>
                      <a:pPr algn="l" fontAlgn="base"/>
                      <a:r>
                        <a:rPr lang="en-US" sz="1500" b="1" i="0">
                          <a:solidFill>
                            <a:srgbClr val="000000"/>
                          </a:solidFill>
                          <a:effectLst/>
                          <a:latin typeface="Calisto MT" panose="02040603050505030304" pitchFamily="18" charset="0"/>
                        </a:rPr>
                        <a:t>Anticipated Types of Awards​</a:t>
                      </a:r>
                      <a:endParaRPr lang="en-US" sz="1500" b="1"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tc>
                  <a:txBody>
                    <a:bodyPr/>
                    <a:lstStyle/>
                    <a:p>
                      <a:pPr algn="l" fontAlgn="base"/>
                      <a:r>
                        <a:rPr lang="en-US" sz="1500" b="0" i="0">
                          <a:solidFill>
                            <a:srgbClr val="000000"/>
                          </a:solidFill>
                          <a:effectLst/>
                          <a:latin typeface="Calisto MT" panose="02040603050505030304" pitchFamily="18" charset="0"/>
                        </a:rPr>
                        <a:t>Tranche-funded: kick-off meeting followed by quarterly reporting.</a:t>
                      </a:r>
                      <a:endParaRPr lang="en-US" sz="1500" b="0" i="0">
                        <a:solidFill>
                          <a:srgbClr val="000000"/>
                        </a:solidFill>
                        <a:effectLst/>
                      </a:endParaRPr>
                    </a:p>
                  </a:txBody>
                  <a:tcPr marL="70593" marR="70593" marT="35296" marB="35296">
                    <a:lnL w="20412" cap="flat" cmpd="sng" algn="ctr">
                      <a:solidFill>
                        <a:srgbClr val="FFFFFF"/>
                      </a:solidFill>
                      <a:prstDash val="solid"/>
                      <a:round/>
                      <a:headEnd type="none" w="med" len="med"/>
                      <a:tailEnd type="none" w="med" len="med"/>
                    </a:lnL>
                    <a:lnR w="20412" cap="flat" cmpd="sng" algn="ctr">
                      <a:solidFill>
                        <a:srgbClr val="FFFFFF"/>
                      </a:solidFill>
                      <a:prstDash val="solid"/>
                      <a:round/>
                      <a:headEnd type="none" w="med" len="med"/>
                      <a:tailEnd type="none" w="med" len="med"/>
                    </a:lnR>
                    <a:lnT w="20412" cap="flat" cmpd="sng" algn="ctr">
                      <a:solidFill>
                        <a:srgbClr val="FFFFFF"/>
                      </a:solidFill>
                      <a:prstDash val="solid"/>
                      <a:round/>
                      <a:headEnd type="none" w="med" len="med"/>
                      <a:tailEnd type="none" w="med" len="med"/>
                    </a:lnT>
                    <a:lnB w="20412"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527417469"/>
                  </a:ext>
                </a:extLst>
              </a:tr>
            </a:tbl>
          </a:graphicData>
        </a:graphic>
      </p:graphicFrame>
      <p:cxnSp>
        <p:nvCxnSpPr>
          <p:cNvPr id="2" name="Straight Connector 1">
            <a:extLst>
              <a:ext uri="{FF2B5EF4-FFF2-40B4-BE49-F238E27FC236}">
                <a16:creationId xmlns:a16="http://schemas.microsoft.com/office/drawing/2014/main" id="{3C3E3A88-E9DC-6347-AC7F-68032EBB33DC}"/>
              </a:ext>
            </a:extLst>
          </p:cNvPr>
          <p:cNvCxnSpPr/>
          <p:nvPr/>
        </p:nvCxnSpPr>
        <p:spPr>
          <a:xfrm>
            <a:off x="-132107" y="4758341"/>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58BA222-46D0-2070-0D90-42D4D4D87F88}"/>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65196782-D13D-6256-D56E-F87E9F938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
        <p:nvSpPr>
          <p:cNvPr id="6" name="Rectangle 1">
            <a:extLst>
              <a:ext uri="{FF2B5EF4-FFF2-40B4-BE49-F238E27FC236}">
                <a16:creationId xmlns:a16="http://schemas.microsoft.com/office/drawing/2014/main" id="{31E1FAC3-AECE-36D3-5BE7-34E89670009E}"/>
              </a:ext>
            </a:extLst>
          </p:cNvPr>
          <p:cNvSpPr>
            <a:spLocks noChangeArrowheads="1"/>
          </p:cNvSpPr>
          <p:nvPr/>
        </p:nvSpPr>
        <p:spPr bwMode="auto">
          <a:xfrm>
            <a:off x="0" y="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508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Submission Guidelines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p:txBody>
          <a:bodyPr vert="horz" lIns="91440" tIns="45720" rIns="91440" bIns="45720" rtlCol="0" anchor="t">
            <a:normAutofit/>
          </a:bodyPr>
          <a:lstStyle/>
          <a:p>
            <a:pPr marL="228600" indent="-228600"/>
            <a:r>
              <a:rPr lang="en-US" sz="2000" b="0" i="0">
                <a:effectLst/>
                <a:latin typeface="Calisto MT" panose="02040603050505030304" pitchFamily="18" charset="0"/>
              </a:rPr>
              <a:t>Submissions must come through the County’s </a:t>
            </a:r>
            <a:r>
              <a:rPr lang="en-US" sz="2000">
                <a:latin typeface="Calisto MT" panose="02040603050505030304" pitchFamily="18" charset="0"/>
              </a:rPr>
              <a:t>SM Apply</a:t>
            </a:r>
            <a:r>
              <a:rPr lang="en-US" sz="2000" b="0" i="0">
                <a:effectLst/>
                <a:latin typeface="Calisto MT" panose="02040603050505030304" pitchFamily="18" charset="0"/>
              </a:rPr>
              <a:t> online application portal at </a:t>
            </a:r>
            <a:r>
              <a:rPr lang="en-US" sz="2000">
                <a:latin typeface="Calisto MT" panose="02040603050505030304" pitchFamily="18" charset="0"/>
                <a:hlinkClick r:id="rId4"/>
              </a:rPr>
              <a:t>https://mcmdgrants.smapply.org</a:t>
            </a:r>
            <a:endParaRPr lang="en-US" sz="2000" b="0" i="0">
              <a:solidFill>
                <a:srgbClr val="333E48"/>
              </a:solidFill>
              <a:effectLst/>
              <a:latin typeface="Calisto MT" panose="02040603050505030304" pitchFamily="18" charset="0"/>
            </a:endParaRPr>
          </a:p>
          <a:p>
            <a:pPr marL="228600" indent="-228600"/>
            <a:r>
              <a:rPr lang="en-US" sz="2000">
                <a:latin typeface="Calisto MT"/>
              </a:rPr>
              <a:t>All applications must be fully submitted online </a:t>
            </a:r>
            <a:r>
              <a:rPr lang="en-US" sz="2000" b="0" i="0">
                <a:effectLst/>
                <a:latin typeface="Calisto MT"/>
              </a:rPr>
              <a:t>by </a:t>
            </a:r>
            <a:r>
              <a:rPr lang="en-US" sz="2000" b="1" i="0">
                <a:solidFill>
                  <a:srgbClr val="FF0000"/>
                </a:solidFill>
                <a:effectLst/>
                <a:latin typeface="Calisto MT"/>
              </a:rPr>
              <a:t>Monday,</a:t>
            </a:r>
            <a:r>
              <a:rPr lang="en-US" sz="2000" b="1">
                <a:solidFill>
                  <a:srgbClr val="FF0000"/>
                </a:solidFill>
                <a:latin typeface="Calisto MT"/>
              </a:rPr>
              <a:t> April 8, 2024 at 11:59 PM</a:t>
            </a:r>
            <a:endParaRPr lang="en-US" sz="2000" b="1" i="0">
              <a:solidFill>
                <a:srgbClr val="FF0000"/>
              </a:solidFill>
              <a:effectLst/>
              <a:latin typeface="Calisto MT"/>
            </a:endParaRPr>
          </a:p>
          <a:p>
            <a:pPr marL="228600" indent="-228600" algn="l">
              <a:buFont typeface="Arial" panose="020B0604020202020204" pitchFamily="34" charset="0"/>
              <a:buChar char="•"/>
            </a:pPr>
            <a:r>
              <a:rPr lang="en-US" sz="2000" b="0" i="0">
                <a:effectLst/>
                <a:latin typeface="Calisto MT" panose="02040603050505030304" pitchFamily="18" charset="0"/>
              </a:rPr>
              <a:t>Applicants requesting an Americans with Disabilities Act (ADA) accommodation should contact the Office of Grants Management to discuss alternative submission options. </a:t>
            </a:r>
            <a:endParaRPr lang="en-US" sz="2000">
              <a:latin typeface="Calisto MT" panose="02040603050505030304" pitchFamily="18" charset="0"/>
            </a:endParaRPr>
          </a:p>
        </p:txBody>
      </p:sp>
      <p:cxnSp>
        <p:nvCxnSpPr>
          <p:cNvPr id="2" name="Straight Connector 1">
            <a:extLst>
              <a:ext uri="{FF2B5EF4-FFF2-40B4-BE49-F238E27FC236}">
                <a16:creationId xmlns:a16="http://schemas.microsoft.com/office/drawing/2014/main" id="{D9957F83-6E72-36B9-E4B5-DEF7C2F23DF5}"/>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FBA82A4-9C14-8F11-95AA-141432479B8F}"/>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112DC25B-383B-EE6C-EBA5-4C683009A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98240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p:cNvSpPr>
          <p:nvPr/>
        </p:nvSpPr>
        <p:spPr bwMode="auto">
          <a:xfrm>
            <a:off x="501824" y="1456406"/>
            <a:ext cx="6264696"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lnSpc>
                <a:spcPct val="70000"/>
              </a:lnSpc>
            </a:pPr>
            <a:br>
              <a:rPr lang="en-US" sz="3200">
                <a:solidFill>
                  <a:srgbClr val="FFFF00"/>
                </a:solidFill>
                <a:latin typeface="Bebas Neue Light" charset="0"/>
                <a:ea typeface="Bebas Neue Light" charset="0"/>
                <a:cs typeface="Bebas Neue Light" charset="0"/>
                <a:sym typeface="Bebas Neue" charset="0"/>
              </a:rPr>
            </a:br>
            <a:endParaRPr lang="en-US" sz="3200">
              <a:solidFill>
                <a:schemeClr val="bg1"/>
              </a:solidFill>
              <a:latin typeface="Bebas Neue Light" charset="0"/>
              <a:ea typeface="Bebas Neue Light" charset="0"/>
              <a:cs typeface="Bebas Neue Light" charset="0"/>
              <a:sym typeface="Bebas Neue" charset="0"/>
            </a:endParaRPr>
          </a:p>
        </p:txBody>
      </p:sp>
      <p:sp>
        <p:nvSpPr>
          <p:cNvPr id="82948" name="Rectangle 4"/>
          <p:cNvSpPr>
            <a:spLocks/>
          </p:cNvSpPr>
          <p:nvPr/>
        </p:nvSpPr>
        <p:spPr bwMode="auto">
          <a:xfrm>
            <a:off x="836954" y="4103020"/>
            <a:ext cx="6264696" cy="79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a:r>
              <a:rPr lang="en-US" b="1" i="1">
                <a:solidFill>
                  <a:schemeClr val="tx1">
                    <a:alpha val="71000"/>
                  </a:schemeClr>
                </a:solidFill>
                <a:effectLst>
                  <a:outerShdw blurRad="38100" dist="38100" dir="2700000" algn="tl">
                    <a:srgbClr val="000000">
                      <a:alpha val="43137"/>
                    </a:srgbClr>
                  </a:outerShdw>
                </a:effectLst>
                <a:latin typeface="Calisto MT" panose="02040603050505030304" pitchFamily="18" charset="0"/>
                <a:ea typeface="Lato" charset="0"/>
                <a:cs typeface="Lato" charset="0"/>
                <a:sym typeface="Lato Light" charset="0"/>
              </a:rPr>
              <a:t>Prepared by Montgomery County Office of Grants Management</a:t>
            </a:r>
          </a:p>
        </p:txBody>
      </p:sp>
      <p:sp>
        <p:nvSpPr>
          <p:cNvPr id="82949" name="Line 5"/>
          <p:cNvSpPr>
            <a:spLocks noChangeShapeType="1"/>
          </p:cNvSpPr>
          <p:nvPr/>
        </p:nvSpPr>
        <p:spPr bwMode="auto">
          <a:xfrm>
            <a:off x="2348565" y="2678734"/>
            <a:ext cx="3168352" cy="0"/>
          </a:xfrm>
          <a:prstGeom prst="line">
            <a:avLst/>
          </a:prstGeom>
          <a:noFill/>
          <a:ln w="6350" cap="flat">
            <a:solidFill>
              <a:schemeClr val="bg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575"/>
          </a:p>
        </p:txBody>
      </p:sp>
      <p:sp>
        <p:nvSpPr>
          <p:cNvPr id="3" name="TextBox 2"/>
          <p:cNvSpPr txBox="1"/>
          <p:nvPr/>
        </p:nvSpPr>
        <p:spPr>
          <a:xfrm>
            <a:off x="83102" y="1653133"/>
            <a:ext cx="7772400" cy="1015663"/>
          </a:xfrm>
          <a:prstGeom prst="rect">
            <a:avLst/>
          </a:prstGeom>
          <a:noFill/>
        </p:spPr>
        <p:txBody>
          <a:bodyPr wrap="square" rtlCol="0">
            <a:spAutoFit/>
          </a:bodyPr>
          <a:lstStyle/>
          <a:p>
            <a:pPr algn="ctr"/>
            <a:r>
              <a:rPr lang="en-US" sz="20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Healthy, Efficient, Electrified, Climate-Adapted Pilot (HEECAP) Homes Grants Program </a:t>
            </a:r>
          </a:p>
          <a:p>
            <a:pPr algn="ctr"/>
            <a:r>
              <a:rPr lang="en-US" sz="2000" b="1">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Information Session </a:t>
            </a:r>
          </a:p>
        </p:txBody>
      </p:sp>
      <p:sp>
        <p:nvSpPr>
          <p:cNvPr id="6" name="Rectangle 5"/>
          <p:cNvSpPr/>
          <p:nvPr/>
        </p:nvSpPr>
        <p:spPr>
          <a:xfrm>
            <a:off x="-4" y="2771938"/>
            <a:ext cx="7772400" cy="369332"/>
          </a:xfrm>
          <a:prstGeom prst="rect">
            <a:avLst/>
          </a:prstGeom>
        </p:spPr>
        <p:txBody>
          <a:bodyPr wrap="square">
            <a:spAutoFit/>
          </a:bodyPr>
          <a:lstStyle/>
          <a:p>
            <a:pPr algn="ctr"/>
            <a:r>
              <a:rPr lang="en-US" b="1">
                <a:effectLst>
                  <a:outerShdw blurRad="38100" dist="38100" dir="2700000" algn="tl">
                    <a:srgbClr val="000000">
                      <a:alpha val="43137"/>
                    </a:srgbClr>
                  </a:outerShdw>
                </a:effectLst>
                <a:latin typeface="Calisto MT" panose="02040603050505030304" pitchFamily="18" charset="0"/>
              </a:rPr>
              <a:t>March 4, 2024</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784" y="3141270"/>
            <a:ext cx="1320831" cy="1317522"/>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6838E1CD-C55A-8FF7-81FC-42755CC45EA4}"/>
              </a:ext>
            </a:extLst>
          </p:cNvPr>
          <p:cNvPicPr>
            <a:picLocks noChangeAspect="1"/>
          </p:cNvPicPr>
          <p:nvPr/>
        </p:nvPicPr>
        <p:blipFill>
          <a:blip r:embed="rId3"/>
          <a:stretch>
            <a:fillRect/>
          </a:stretch>
        </p:blipFill>
        <p:spPr>
          <a:xfrm>
            <a:off x="1031189" y="294830"/>
            <a:ext cx="5710014" cy="1087622"/>
          </a:xfrm>
          <a:prstGeom prst="rect">
            <a:avLst/>
          </a:prstGeom>
        </p:spPr>
      </p:pic>
    </p:spTree>
    <p:extLst>
      <p:ext uri="{BB962C8B-B14F-4D97-AF65-F5344CB8AC3E}">
        <p14:creationId xmlns:p14="http://schemas.microsoft.com/office/powerpoint/2010/main" val="2700971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Application Tasks</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3" y="1072620"/>
            <a:ext cx="6773920" cy="3214421"/>
          </a:xfrm>
        </p:spPr>
        <p:txBody>
          <a:bodyPr>
            <a:noAutofit/>
          </a:bodyPr>
          <a:lstStyle/>
          <a:p>
            <a:pPr marL="228600" indent="-228600" algn="l">
              <a:lnSpc>
                <a:spcPct val="100000"/>
              </a:lnSpc>
              <a:buFont typeface="Arial" panose="020B0604020202020204" pitchFamily="34" charset="0"/>
              <a:buChar char="•"/>
            </a:pPr>
            <a:r>
              <a:rPr lang="en-US" sz="1100" b="1" i="0">
                <a:effectLst/>
                <a:latin typeface="Calisto MT" panose="02040603050505030304" pitchFamily="18" charset="0"/>
              </a:rPr>
              <a:t>Applicant Information (Reusable) Task: </a:t>
            </a:r>
            <a:r>
              <a:rPr lang="en-US" sz="1100" i="0">
                <a:effectLst/>
                <a:latin typeface="Calisto MT" panose="02040603050505030304" pitchFamily="18" charset="0"/>
              </a:rPr>
              <a:t>Organization contact info and </a:t>
            </a:r>
            <a:r>
              <a:rPr lang="en-US" sz="1100">
                <a:latin typeface="Calisto MT" panose="02040603050505030304" pitchFamily="18" charset="0"/>
              </a:rPr>
              <a:t>supporting documents </a:t>
            </a:r>
            <a:r>
              <a:rPr lang="en-US" sz="1100" i="1">
                <a:effectLst/>
                <a:latin typeface="Calisto MT" panose="02040603050505030304" pitchFamily="18" charset="0"/>
              </a:rPr>
              <a:t>(data fields and uploads)</a:t>
            </a:r>
          </a:p>
          <a:p>
            <a:pPr marL="228600" indent="-228600" algn="l">
              <a:lnSpc>
                <a:spcPct val="100000"/>
              </a:lnSpc>
              <a:buFont typeface="Arial" panose="020B0604020202020204" pitchFamily="34" charset="0"/>
              <a:buChar char="•"/>
            </a:pPr>
            <a:r>
              <a:rPr lang="en-US" sz="1100" b="1" i="0">
                <a:effectLst/>
                <a:latin typeface="Calisto MT" panose="02040603050505030304" pitchFamily="18" charset="0"/>
              </a:rPr>
              <a:t>Applicant Background (Reusable) Task: </a:t>
            </a:r>
            <a:r>
              <a:rPr lang="en-US" sz="1100" i="0">
                <a:effectLst/>
                <a:latin typeface="Calisto MT" panose="02040603050505030304" pitchFamily="18" charset="0"/>
              </a:rPr>
              <a:t>Organization size and leadership demographics (</a:t>
            </a:r>
            <a:r>
              <a:rPr lang="en-US" sz="1100" i="1">
                <a:effectLst/>
                <a:latin typeface="Calisto MT" panose="02040603050505030304" pitchFamily="18" charset="0"/>
              </a:rPr>
              <a:t>data collected will never be seen by Review </a:t>
            </a:r>
            <a:r>
              <a:rPr lang="en-US" sz="1100" i="1">
                <a:latin typeface="Calisto MT" panose="02040603050505030304" pitchFamily="18" charset="0"/>
              </a:rPr>
              <a:t>Committees or </a:t>
            </a:r>
            <a:r>
              <a:rPr lang="en-US" sz="1100" i="1">
                <a:effectLst/>
                <a:latin typeface="Calisto MT" panose="02040603050505030304" pitchFamily="18" charset="0"/>
              </a:rPr>
              <a:t>used for awarding</a:t>
            </a:r>
            <a:r>
              <a:rPr lang="en-US" sz="1100" i="0">
                <a:effectLst/>
                <a:latin typeface="Calisto MT" panose="02040603050505030304" pitchFamily="18" charset="0"/>
              </a:rPr>
              <a:t>) </a:t>
            </a:r>
          </a:p>
          <a:p>
            <a:pPr marL="228600" indent="-228600">
              <a:lnSpc>
                <a:spcPct val="100000"/>
              </a:lnSpc>
            </a:pPr>
            <a:r>
              <a:rPr lang="en-US" sz="1100" b="1">
                <a:latin typeface="Calisto MT" panose="02040603050505030304" pitchFamily="18" charset="0"/>
              </a:rPr>
              <a:t>Licenses, Policies, and Procedures: </a:t>
            </a:r>
            <a:r>
              <a:rPr lang="en-US" sz="1100">
                <a:latin typeface="Calisto MT" panose="02040603050505030304" pitchFamily="18" charset="0"/>
              </a:rPr>
              <a:t>MHIC license; procurement and subcontracting policies </a:t>
            </a:r>
            <a:r>
              <a:rPr lang="en-US" sz="1100" i="1">
                <a:effectLst/>
                <a:latin typeface="Calisto MT" panose="02040603050505030304" pitchFamily="18" charset="0"/>
              </a:rPr>
              <a:t>(data fields and uploads)</a:t>
            </a:r>
            <a:endParaRPr lang="en-US" sz="1100" b="1" i="0">
              <a:effectLst/>
              <a:latin typeface="Calisto MT" panose="02040603050505030304" pitchFamily="18" charset="0"/>
            </a:endParaRPr>
          </a:p>
          <a:p>
            <a:pPr marL="228600" indent="-228600" algn="l">
              <a:lnSpc>
                <a:spcPct val="100000"/>
              </a:lnSpc>
              <a:buFont typeface="Arial" panose="020B0604020202020204" pitchFamily="34" charset="0"/>
              <a:buChar char="•"/>
            </a:pPr>
            <a:r>
              <a:rPr lang="en-US" sz="1100" b="1" i="0">
                <a:effectLst/>
                <a:latin typeface="Calisto MT" panose="02040603050505030304" pitchFamily="18" charset="0"/>
              </a:rPr>
              <a:t>Project Strategy Task: </a:t>
            </a:r>
            <a:r>
              <a:rPr lang="en-US" sz="1100">
                <a:latin typeface="Calisto MT" panose="02040603050505030304" pitchFamily="18" charset="0"/>
              </a:rPr>
              <a:t>P</a:t>
            </a:r>
            <a:r>
              <a:rPr lang="en-US" sz="1100" i="0">
                <a:effectLst/>
                <a:latin typeface="Calisto MT" panose="02040603050505030304" pitchFamily="18" charset="0"/>
              </a:rPr>
              <a:t>roject </a:t>
            </a:r>
            <a:r>
              <a:rPr lang="en-US" sz="1100">
                <a:latin typeface="Calisto MT" panose="02040603050505030304" pitchFamily="18" charset="0"/>
              </a:rPr>
              <a:t>data &amp; </a:t>
            </a:r>
            <a:r>
              <a:rPr lang="en-US" sz="1100" i="0">
                <a:effectLst/>
                <a:latin typeface="Calisto MT" panose="02040603050505030304" pitchFamily="18" charset="0"/>
              </a:rPr>
              <a:t>narrative </a:t>
            </a:r>
            <a:r>
              <a:rPr lang="en-US" sz="1100" i="1">
                <a:latin typeface="Calisto MT" panose="02040603050505030304" pitchFamily="18" charset="0"/>
              </a:rPr>
              <a:t>(5 page limit, data fields and uploads)</a:t>
            </a:r>
            <a:endParaRPr lang="en-US" sz="1100" i="0">
              <a:effectLst/>
              <a:latin typeface="Calisto MT" panose="02040603050505030304" pitchFamily="18" charset="0"/>
            </a:endParaRPr>
          </a:p>
          <a:p>
            <a:pPr marL="228600" indent="-228600" algn="l">
              <a:lnSpc>
                <a:spcPct val="100000"/>
              </a:lnSpc>
              <a:buFont typeface="Arial" panose="020B0604020202020204" pitchFamily="34" charset="0"/>
              <a:buChar char="•"/>
            </a:pPr>
            <a:r>
              <a:rPr lang="en-US" sz="1100" b="1" i="0">
                <a:effectLst/>
                <a:latin typeface="Calisto MT" panose="02040603050505030304" pitchFamily="18" charset="0"/>
              </a:rPr>
              <a:t>Project Budget and Budget Narrative Task: </a:t>
            </a:r>
            <a:r>
              <a:rPr lang="en-US" sz="1100" i="0">
                <a:effectLst/>
                <a:latin typeface="Calisto MT" panose="02040603050505030304" pitchFamily="18" charset="0"/>
              </a:rPr>
              <a:t>Project cost details </a:t>
            </a:r>
            <a:r>
              <a:rPr lang="en-US" sz="1100" i="1">
                <a:effectLst/>
                <a:latin typeface="Calisto MT" panose="02040603050505030304" pitchFamily="18" charset="0"/>
              </a:rPr>
              <a:t>(data fields, MS Excel upload); </a:t>
            </a:r>
            <a:r>
              <a:rPr lang="en-US" sz="1100">
                <a:latin typeface="Calisto MT" panose="02040603050505030304" pitchFamily="18" charset="0"/>
              </a:rPr>
              <a:t>Budget Narrative/Justification Task:</a:t>
            </a:r>
            <a:r>
              <a:rPr lang="en-US" sz="1100" b="1">
                <a:latin typeface="Calisto MT" panose="02040603050505030304" pitchFamily="18" charset="0"/>
              </a:rPr>
              <a:t> </a:t>
            </a:r>
            <a:r>
              <a:rPr lang="en-US" sz="1100">
                <a:latin typeface="Calisto MT" panose="02040603050505030304" pitchFamily="18" charset="0"/>
              </a:rPr>
              <a:t>Brief explanation of the Project Budget </a:t>
            </a:r>
            <a:r>
              <a:rPr lang="en-US" sz="1100" i="1">
                <a:latin typeface="Calisto MT" panose="02040603050505030304" pitchFamily="18" charset="0"/>
              </a:rPr>
              <a:t>(2 page limit, PDF upload) </a:t>
            </a:r>
            <a:r>
              <a:rPr lang="en-US" sz="1100" i="1">
                <a:latin typeface="Calisto MT" panose="02040603050505030304" pitchFamily="18" charset="0"/>
                <a:hlinkClick r:id="rId4"/>
              </a:rPr>
              <a:t>Optional Budget Template</a:t>
            </a:r>
            <a:endParaRPr lang="en-US" sz="1100" i="1">
              <a:latin typeface="Calisto MT" panose="02040603050505030304" pitchFamily="18" charset="0"/>
            </a:endParaRPr>
          </a:p>
          <a:p>
            <a:pPr marL="228600" indent="-228600">
              <a:lnSpc>
                <a:spcPct val="100000"/>
              </a:lnSpc>
            </a:pPr>
            <a:r>
              <a:rPr lang="en-US" sz="1100" b="1">
                <a:latin typeface="Calisto MT" panose="02040603050505030304" pitchFamily="18" charset="0"/>
              </a:rPr>
              <a:t>Project Staffing Plan Task: </a:t>
            </a:r>
            <a:r>
              <a:rPr lang="en-US" sz="1100">
                <a:latin typeface="Calisto MT" panose="02040603050505030304" pitchFamily="18" charset="0"/>
              </a:rPr>
              <a:t>key positions and SOW </a:t>
            </a:r>
            <a:r>
              <a:rPr lang="en-US" sz="1100" i="1">
                <a:latin typeface="Calisto MT" panose="02040603050505030304" pitchFamily="18" charset="0"/>
              </a:rPr>
              <a:t>(2 page limit, PDF upload)</a:t>
            </a:r>
          </a:p>
          <a:p>
            <a:pPr marL="228600" indent="-228600" algn="l">
              <a:lnSpc>
                <a:spcPct val="100000"/>
              </a:lnSpc>
              <a:buFont typeface="Arial" panose="020B0604020202020204" pitchFamily="34" charset="0"/>
              <a:buChar char="•"/>
            </a:pPr>
            <a:r>
              <a:rPr lang="en-US" sz="1100" b="1">
                <a:latin typeface="Calisto MT" panose="02040603050505030304" pitchFamily="18" charset="0"/>
              </a:rPr>
              <a:t>Project Work Plan/Timeline Task:</a:t>
            </a:r>
            <a:r>
              <a:rPr lang="en-US" sz="1100">
                <a:latin typeface="Calisto MT" panose="02040603050505030304" pitchFamily="18" charset="0"/>
              </a:rPr>
              <a:t> Implementation schedule </a:t>
            </a:r>
            <a:r>
              <a:rPr lang="en-US" sz="1100" i="1">
                <a:latin typeface="Calisto MT" panose="02040603050505030304" pitchFamily="18" charset="0"/>
              </a:rPr>
              <a:t>(1 page limit per year, PDF upload)</a:t>
            </a:r>
          </a:p>
          <a:p>
            <a:pPr marL="228600" indent="-228600" algn="l">
              <a:lnSpc>
                <a:spcPct val="100000"/>
              </a:lnSpc>
              <a:buFont typeface="Arial" panose="020B0604020202020204" pitchFamily="34" charset="0"/>
              <a:buChar char="•"/>
            </a:pPr>
            <a:r>
              <a:rPr lang="en-US" sz="1100" b="1">
                <a:latin typeface="Calisto MT" panose="02040603050505030304" pitchFamily="18" charset="0"/>
              </a:rPr>
              <a:t>Performance Plan and History: </a:t>
            </a:r>
            <a:r>
              <a:rPr lang="en-US" sz="1100">
                <a:latin typeface="Calisto MT" panose="02040603050505030304" pitchFamily="18" charset="0"/>
              </a:rPr>
              <a:t>Outline of metrics and outcomes to be achieved; evidence of capacity to successfully implement the project </a:t>
            </a:r>
            <a:r>
              <a:rPr lang="en-US" sz="1100" i="1">
                <a:latin typeface="Calisto MT" panose="02040603050505030304" pitchFamily="18" charset="0"/>
              </a:rPr>
              <a:t>(2 page limit, PDF upload)</a:t>
            </a:r>
          </a:p>
          <a:p>
            <a:pPr marL="228600" indent="-228600" algn="l">
              <a:lnSpc>
                <a:spcPct val="100000"/>
              </a:lnSpc>
              <a:buFont typeface="Arial" panose="020B0604020202020204" pitchFamily="34" charset="0"/>
              <a:buChar char="•"/>
            </a:pPr>
            <a:r>
              <a:rPr lang="en-US" sz="1100" b="1">
                <a:latin typeface="Calisto MT" panose="02040603050505030304" pitchFamily="18" charset="0"/>
              </a:rPr>
              <a:t>Optional Supporting Documents: </a:t>
            </a:r>
            <a:r>
              <a:rPr lang="en-US" sz="1100" b="1" i="1">
                <a:latin typeface="Calisto MT" panose="02040603050505030304" pitchFamily="18" charset="0"/>
              </a:rPr>
              <a:t>(10 page limit per document, PDF upload</a:t>
            </a:r>
            <a:endParaRPr lang="en-US" sz="1200" b="1" i="1">
              <a:latin typeface="Calisto MT" panose="02040603050505030304" pitchFamily="18" charset="0"/>
            </a:endParaRPr>
          </a:p>
        </p:txBody>
      </p:sp>
      <p:cxnSp>
        <p:nvCxnSpPr>
          <p:cNvPr id="2" name="Straight Connector 1">
            <a:extLst>
              <a:ext uri="{FF2B5EF4-FFF2-40B4-BE49-F238E27FC236}">
                <a16:creationId xmlns:a16="http://schemas.microsoft.com/office/drawing/2014/main" id="{A8BE26B6-3DD8-A492-80A2-BA42649E493A}"/>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687AAD8-A873-E901-3D8E-CE585D3D4FD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727FD33B-0883-5E36-F46D-AD1FD6F63E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09778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Other Preparations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43657" y="939998"/>
            <a:ext cx="6703695" cy="3263504"/>
          </a:xfrm>
        </p:spPr>
        <p:txBody>
          <a:bodyPr>
            <a:normAutofit fontScale="70000" lnSpcReduction="20000"/>
          </a:bodyPr>
          <a:lstStyle/>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Register and create a profile on the online application platform </a:t>
            </a:r>
            <a:r>
              <a:rPr lang="en-US" sz="2000">
                <a:effectLst/>
                <a:latin typeface="Calisto MT" panose="02040603050505030304" pitchFamily="18" charset="0"/>
              </a:rPr>
              <a:t>for each team member who will be working on your application.  </a:t>
            </a:r>
          </a:p>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Verify that your organization is registered with the Maryland State Department of Assessment and Taxation (SDAT).  </a:t>
            </a:r>
            <a:r>
              <a:rPr lang="en-US" sz="2000">
                <a:effectLst/>
                <a:latin typeface="Calisto MT" panose="02040603050505030304" pitchFamily="18" charset="0"/>
              </a:rPr>
              <a:t>Click </a:t>
            </a:r>
            <a:r>
              <a:rPr lang="en-US" sz="2000" b="1" u="sng">
                <a:solidFill>
                  <a:srgbClr val="2C82C9"/>
                </a:solidFill>
                <a:effectLst/>
                <a:latin typeface="Calisto MT" panose="02040603050505030304" pitchFamily="18" charset="0"/>
                <a:hlinkClick r:id="rId3"/>
              </a:rPr>
              <a:t>here</a:t>
            </a:r>
            <a:r>
              <a:rPr lang="en-US" sz="2000">
                <a:solidFill>
                  <a:srgbClr val="3D8EB9"/>
                </a:solidFill>
                <a:effectLst/>
                <a:latin typeface="Calisto MT" panose="02040603050505030304" pitchFamily="18" charset="0"/>
                <a:hlinkClick r:id="rId3"/>
              </a:rPr>
              <a:t> </a:t>
            </a:r>
            <a:r>
              <a:rPr lang="en-US" sz="2000">
                <a:effectLst/>
                <a:latin typeface="Calisto MT" panose="02040603050505030304" pitchFamily="18" charset="0"/>
              </a:rPr>
              <a:t>to go to the SDAT Business Express site to confirm.  Even if your organization is registered in another jurisdiction, you must be registered with SDAT for Montgomery County to finalize an award with your organization.</a:t>
            </a:r>
          </a:p>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If your organization is not in Good Standing with SDAT, take the necessary steps to get back into Good Standing.  </a:t>
            </a:r>
            <a:r>
              <a:rPr lang="en-US" sz="2000">
                <a:effectLst/>
                <a:latin typeface="Calisto MT" panose="02040603050505030304" pitchFamily="18" charset="0"/>
              </a:rPr>
              <a:t>SDAT will advise what steps are required.  Montgomery County cannot finalize an award with you or organization if you are not in Good Standing.  Your application for a grant could be disqualified if you are not in Good Standing.</a:t>
            </a:r>
          </a:p>
          <a:p>
            <a:pPr marL="228600" marR="0" indent="-228600">
              <a:lnSpc>
                <a:spcPct val="110000"/>
              </a:lnSpc>
              <a:buFont typeface="Arial" panose="020B0604020202020204" pitchFamily="34" charset="0"/>
              <a:buChar char="•"/>
            </a:pPr>
            <a:r>
              <a:rPr lang="en-US" sz="2000" b="1">
                <a:effectLst/>
                <a:latin typeface="Calisto MT" panose="02040603050505030304" pitchFamily="18" charset="0"/>
              </a:rPr>
              <a:t>Register with the Montgomery County Central Vendor Registration System (CVRS) </a:t>
            </a:r>
            <a:r>
              <a:rPr lang="en-US" sz="2000">
                <a:effectLst/>
                <a:latin typeface="Calisto MT" panose="02040603050505030304" pitchFamily="18" charset="0"/>
              </a:rPr>
              <a:t>by clicking </a:t>
            </a:r>
            <a:r>
              <a:rPr lang="en-US" sz="2000" b="1" u="sng">
                <a:solidFill>
                  <a:srgbClr val="2C82C9"/>
                </a:solidFill>
                <a:effectLst/>
                <a:latin typeface="Calisto MT" panose="02040603050505030304" pitchFamily="18" charset="0"/>
                <a:hlinkClick r:id="rId4"/>
              </a:rPr>
              <a:t>here</a:t>
            </a:r>
            <a:r>
              <a:rPr lang="en-US" sz="2000">
                <a:effectLst/>
                <a:latin typeface="Calisto MT" panose="02040603050505030304" pitchFamily="18" charset="0"/>
              </a:rPr>
              <a:t>.  If you or your organization receives an award from the County then you will need to be registered with CVRS to receive payments.</a:t>
            </a:r>
          </a:p>
        </p:txBody>
      </p:sp>
      <p:cxnSp>
        <p:nvCxnSpPr>
          <p:cNvPr id="2" name="Straight Connector 1">
            <a:extLst>
              <a:ext uri="{FF2B5EF4-FFF2-40B4-BE49-F238E27FC236}">
                <a16:creationId xmlns:a16="http://schemas.microsoft.com/office/drawing/2014/main" id="{45C34A37-28C0-026C-5302-864718EDB893}"/>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8E58E92-2E92-E29E-A91F-CF3D3F4CB18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8AA7FE12-2A5D-A89B-43B9-A22315C12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759706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Review Process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74247" y="1065988"/>
            <a:ext cx="6703695" cy="3419802"/>
          </a:xfrm>
        </p:spPr>
        <p:txBody>
          <a:bodyPr>
            <a:normAutofit/>
          </a:bodyPr>
          <a:lstStyle/>
          <a:p>
            <a:pPr marL="228600" indent="-228600" algn="l">
              <a:buFont typeface="Arial" panose="020B0604020202020204" pitchFamily="34" charset="0"/>
              <a:buChar char="•"/>
            </a:pPr>
            <a:r>
              <a:rPr lang="en-US" sz="1800">
                <a:latin typeface="Calisto MT" panose="02040603050505030304" pitchFamily="18" charset="0"/>
              </a:rPr>
              <a:t>Montgomery County Government </a:t>
            </a:r>
            <a:r>
              <a:rPr lang="en-US" sz="1800" b="0" i="0">
                <a:effectLst/>
                <a:latin typeface="Calisto MT" panose="02040603050505030304" pitchFamily="18" charset="0"/>
              </a:rPr>
              <a:t>will convene a review panel made up of qualified employees, and possibly the broader community, selected for their experiences in the grant program’s subject area, grants administration, and/or project management.</a:t>
            </a:r>
          </a:p>
          <a:p>
            <a:pPr marL="228600" indent="-228600" algn="l">
              <a:buFont typeface="Arial" panose="020B0604020202020204" pitchFamily="34" charset="0"/>
              <a:buChar char="•"/>
            </a:pPr>
            <a:endParaRPr lang="en-US" sz="1800" b="0" i="0">
              <a:effectLst/>
              <a:latin typeface="Calisto MT" panose="02040603050505030304" pitchFamily="18" charset="0"/>
            </a:endParaRPr>
          </a:p>
          <a:p>
            <a:pPr marL="228600" indent="-228600" algn="l">
              <a:buFont typeface="Arial" panose="020B0604020202020204" pitchFamily="34" charset="0"/>
              <a:buChar char="•"/>
            </a:pPr>
            <a:r>
              <a:rPr lang="en-US" sz="1800" b="0" i="0">
                <a:effectLst/>
                <a:latin typeface="Calisto MT" panose="02040603050505030304" pitchFamily="18" charset="0"/>
              </a:rPr>
              <a:t>The panel members will review and score applicant proposals based on the criteria and priorities established in the NOFO.</a:t>
            </a:r>
          </a:p>
          <a:p>
            <a:pPr marL="228600" indent="-228600" algn="l">
              <a:buFont typeface="Arial" panose="020B0604020202020204" pitchFamily="34" charset="0"/>
              <a:buChar char="•"/>
            </a:pPr>
            <a:endParaRPr lang="en-US" sz="1800" b="0" i="0">
              <a:effectLst/>
              <a:latin typeface="Calisto MT" panose="02040603050505030304" pitchFamily="18" charset="0"/>
            </a:endParaRPr>
          </a:p>
          <a:p>
            <a:pPr marL="228600" indent="-228600" algn="l">
              <a:buFont typeface="Arial" panose="020B0604020202020204" pitchFamily="34" charset="0"/>
              <a:buChar char="•"/>
            </a:pPr>
            <a:r>
              <a:rPr lang="en-US" sz="1800" b="0" i="0">
                <a:effectLst/>
                <a:latin typeface="Calisto MT" panose="02040603050505030304" pitchFamily="18" charset="0"/>
              </a:rPr>
              <a:t>Final decisions will be made based on the scores, reconciliation of funding across categories, and other factors such as applicants past performance on previous County awards.</a:t>
            </a:r>
          </a:p>
        </p:txBody>
      </p:sp>
      <p:cxnSp>
        <p:nvCxnSpPr>
          <p:cNvPr id="2" name="Straight Connector 1">
            <a:extLst>
              <a:ext uri="{FF2B5EF4-FFF2-40B4-BE49-F238E27FC236}">
                <a16:creationId xmlns:a16="http://schemas.microsoft.com/office/drawing/2014/main" id="{88973C5F-117F-F53E-3E6F-064DECBEF40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0365951-A712-59CD-076A-DB54F6066C7E}"/>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2208CA76-A1FB-D2C2-9C5C-84B8538C4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48134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Scoring </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2" y="1268632"/>
            <a:ext cx="6891683" cy="3018409"/>
          </a:xfrm>
        </p:spPr>
        <p:txBody>
          <a:bodyPr>
            <a:noAutofit/>
          </a:bodyPr>
          <a:lstStyle/>
          <a:p>
            <a:pPr marL="457200" indent="-457200" algn="l">
              <a:buFont typeface="+mj-lt"/>
              <a:buAutoNum type="alphaUcPeriod"/>
            </a:pPr>
            <a:r>
              <a:rPr lang="en-US" sz="1500" b="1">
                <a:effectLst/>
                <a:latin typeface="Calisto MT" panose="02040603050505030304" pitchFamily="18" charset="0"/>
                <a:ea typeface="Arial" panose="020B0604020202020204" pitchFamily="34" charset="0"/>
              </a:rPr>
              <a:t>Project Goals and Grant Program Priorities (1-3 Rating; weighted at 20/100 points) </a:t>
            </a:r>
            <a:r>
              <a:rPr lang="en-US" sz="1500" i="0">
                <a:effectLst/>
                <a:latin typeface="Calisto MT" panose="02040603050505030304" pitchFamily="18" charset="0"/>
              </a:rPr>
              <a:t>– The proposal aligns with the funding priorities of the program. </a:t>
            </a:r>
          </a:p>
          <a:p>
            <a:pPr marL="457200" indent="-457200" algn="l">
              <a:buFont typeface="+mj-lt"/>
              <a:buAutoNum type="alphaUcPeriod"/>
            </a:pPr>
            <a:r>
              <a:rPr lang="en-US" sz="1500" b="1">
                <a:effectLst/>
                <a:latin typeface="Calisto MT" panose="02040603050505030304" pitchFamily="18" charset="0"/>
                <a:ea typeface="Arial" panose="020B0604020202020204" pitchFamily="34" charset="0"/>
              </a:rPr>
              <a:t>Sound Fiscal Management and Budget (1-3 Rating; weighted at 20/100 points) </a:t>
            </a:r>
            <a:r>
              <a:rPr lang="en-US" sz="1500" i="0">
                <a:effectLst/>
                <a:latin typeface="Calisto MT" panose="02040603050505030304" pitchFamily="18" charset="0"/>
              </a:rPr>
              <a:t>– </a:t>
            </a:r>
            <a:r>
              <a:rPr lang="en-US" sz="1500" b="0" i="0">
                <a:solidFill>
                  <a:srgbClr val="000000"/>
                </a:solidFill>
                <a:effectLst/>
                <a:latin typeface="Calisto MT" panose="02040603050505030304" pitchFamily="18" charset="0"/>
              </a:rPr>
              <a:t>Applicant has robust grant and financial management systems </a:t>
            </a:r>
          </a:p>
          <a:p>
            <a:pPr marL="457200" indent="-457200" algn="l">
              <a:buFont typeface="+mj-lt"/>
              <a:buAutoNum type="alphaUcPeriod"/>
            </a:pPr>
            <a:r>
              <a:rPr lang="en-US" sz="1500" b="1">
                <a:effectLst/>
                <a:latin typeface="Calisto MT" panose="02040603050505030304" pitchFamily="18" charset="0"/>
                <a:ea typeface="Arial" panose="020B0604020202020204" pitchFamily="34" charset="0"/>
              </a:rPr>
              <a:t>Organizational Capability (1-3 Rating; weighted at 30/100 points) </a:t>
            </a:r>
            <a:r>
              <a:rPr lang="en-US" sz="1500" i="0">
                <a:effectLst/>
                <a:latin typeface="Calisto MT" panose="02040603050505030304" pitchFamily="18" charset="0"/>
              </a:rPr>
              <a:t>– Applicant provides evidence of capability to undertake the proposed project and manage subcontractors (as applicable); Applicant demonstrates effectiveness in terms of internal structure, technical capacity, personnel, procurement, and subcontractor management (as applicable) systems in meeting the outcomes of the project; Applicant demonstrates the cultural, linguistic, and/or technical proficiency to work with their target population/community in the context of the proposed project; Applicant demonstrates capacity to reach and verify the eligibility of LMI residents. </a:t>
            </a:r>
          </a:p>
        </p:txBody>
      </p:sp>
      <p:cxnSp>
        <p:nvCxnSpPr>
          <p:cNvPr id="2" name="Straight Connector 1">
            <a:extLst>
              <a:ext uri="{FF2B5EF4-FFF2-40B4-BE49-F238E27FC236}">
                <a16:creationId xmlns:a16="http://schemas.microsoft.com/office/drawing/2014/main" id="{576C7D77-F6D0-3792-1993-94358E104D38}"/>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45122E-2F49-605B-4208-E4461F8DE83B}"/>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925CD97A-51E1-C2D7-EBC6-0C3B2747F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56714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Scoring </a:t>
            </a:r>
            <a:r>
              <a:rPr lang="en-US" sz="3600" b="1" err="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con’t</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2" y="1369219"/>
            <a:ext cx="6891683" cy="3263504"/>
          </a:xfrm>
        </p:spPr>
        <p:txBody>
          <a:bodyPr>
            <a:noAutofit/>
          </a:bodyPr>
          <a:lstStyle/>
          <a:p>
            <a:pPr marL="0" indent="0">
              <a:buNone/>
            </a:pPr>
            <a:r>
              <a:rPr lang="en-US" sz="1800" b="1" i="0">
                <a:effectLst/>
                <a:latin typeface="Calisto MT" panose="02040603050505030304" pitchFamily="18" charset="0"/>
              </a:rPr>
              <a:t>D. </a:t>
            </a:r>
            <a:r>
              <a:rPr lang="en-US" sz="1800" b="1">
                <a:effectLst/>
                <a:latin typeface="Calisto MT" panose="02040603050505030304" pitchFamily="18" charset="0"/>
                <a:ea typeface="Arial" panose="020B0604020202020204" pitchFamily="34" charset="0"/>
              </a:rPr>
              <a:t>Performance Plan and Performance History </a:t>
            </a:r>
            <a:r>
              <a:rPr lang="en-US" sz="1800" b="1" i="0">
                <a:effectLst/>
                <a:latin typeface="Calisto MT" panose="02040603050505030304" pitchFamily="18" charset="0"/>
              </a:rPr>
              <a:t>(1-3 Rating; weighted at 15/100 points) </a:t>
            </a:r>
            <a:r>
              <a:rPr lang="en-US" sz="1800" i="0">
                <a:effectLst/>
                <a:latin typeface="Calisto MT" panose="02040603050505030304" pitchFamily="18" charset="0"/>
              </a:rPr>
              <a:t>– </a:t>
            </a:r>
            <a:r>
              <a:rPr lang="en-US" sz="1800" b="0" i="0">
                <a:solidFill>
                  <a:srgbClr val="000000"/>
                </a:solidFill>
                <a:effectLst/>
                <a:latin typeface="Calisto MT" panose="02040603050505030304" pitchFamily="18" charset="0"/>
              </a:rPr>
              <a:t>The Performance Plan is aligned with the Project Strategy Narrative, Budget, and Work Plan</a:t>
            </a:r>
            <a:r>
              <a:rPr lang="en-US" sz="1800">
                <a:latin typeface="Calisto MT" panose="02040603050505030304" pitchFamily="18" charset="0"/>
              </a:rPr>
              <a:t>.</a:t>
            </a:r>
            <a:endParaRPr lang="en-US" sz="1800" i="0">
              <a:effectLst/>
              <a:latin typeface="Calisto MT" panose="02040603050505030304" pitchFamily="18" charset="0"/>
            </a:endParaRPr>
          </a:p>
          <a:p>
            <a:pPr marL="0" indent="0">
              <a:buNone/>
            </a:pPr>
            <a:r>
              <a:rPr lang="en-US" sz="1800" b="1">
                <a:latin typeface="Calisto MT" panose="02040603050505030304" pitchFamily="18" charset="0"/>
                <a:ea typeface="Arial" panose="020B0604020202020204" pitchFamily="34" charset="0"/>
              </a:rPr>
              <a:t>E. </a:t>
            </a:r>
            <a:r>
              <a:rPr lang="en-US" sz="1800" b="1" i="0">
                <a:solidFill>
                  <a:srgbClr val="000000"/>
                </a:solidFill>
                <a:effectLst/>
                <a:latin typeface="Calisto MT" panose="02040603050505030304" pitchFamily="18" charset="0"/>
              </a:rPr>
              <a:t>Soundness of the Overall Proposal </a:t>
            </a:r>
            <a:r>
              <a:rPr lang="en-US" sz="1800" b="1">
                <a:effectLst/>
                <a:latin typeface="Calisto MT" panose="02040603050505030304" pitchFamily="18" charset="0"/>
                <a:ea typeface="Arial" panose="020B0604020202020204" pitchFamily="34" charset="0"/>
              </a:rPr>
              <a:t>(</a:t>
            </a:r>
            <a:r>
              <a:rPr lang="en-US" sz="1800" b="1">
                <a:latin typeface="Calisto MT" panose="02040603050505030304" pitchFamily="18" charset="0"/>
                <a:ea typeface="Arial" panose="020B0604020202020204" pitchFamily="34" charset="0"/>
              </a:rPr>
              <a:t>1-3 Rating; weighted at 15/100 points</a:t>
            </a:r>
            <a:r>
              <a:rPr lang="en-US" sz="1800" b="1">
                <a:effectLst/>
                <a:latin typeface="Calisto MT" panose="02040603050505030304" pitchFamily="18" charset="0"/>
                <a:ea typeface="Arial" panose="020B0604020202020204" pitchFamily="34" charset="0"/>
              </a:rPr>
              <a:t>) </a:t>
            </a:r>
            <a:r>
              <a:rPr lang="en-US" sz="1800" i="0">
                <a:effectLst/>
                <a:latin typeface="Calisto MT" panose="02040603050505030304" pitchFamily="18" charset="0"/>
              </a:rPr>
              <a:t>– </a:t>
            </a:r>
            <a:r>
              <a:rPr lang="en-US" sz="1800" b="0" i="0">
                <a:solidFill>
                  <a:srgbClr val="000000"/>
                </a:solidFill>
                <a:effectLst/>
                <a:latin typeface="Calisto MT" panose="02040603050505030304" pitchFamily="18" charset="0"/>
              </a:rPr>
              <a:t>Proposal clearly demonstrates the effectiveness of proposed activities and, if funded, will result in the accomplishment of their stated outcomes.</a:t>
            </a:r>
            <a:endParaRPr lang="en-US" sz="1800">
              <a:latin typeface="Calisto MT" panose="02040603050505030304" pitchFamily="18" charset="0"/>
            </a:endParaRPr>
          </a:p>
        </p:txBody>
      </p:sp>
      <p:cxnSp>
        <p:nvCxnSpPr>
          <p:cNvPr id="2" name="Straight Connector 1">
            <a:extLst>
              <a:ext uri="{FF2B5EF4-FFF2-40B4-BE49-F238E27FC236}">
                <a16:creationId xmlns:a16="http://schemas.microsoft.com/office/drawing/2014/main" id="{D98FF32A-0BD0-9D37-ED25-A57C708D5D19}"/>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6396C9F-599B-2BA7-F078-650DC03D3E74}"/>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9FE6D23D-70B2-4534-9167-D38E6835B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278618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Award Notification</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p:txBody>
          <a:bodyPr>
            <a:normAutofit/>
          </a:bodyPr>
          <a:lstStyle/>
          <a:p>
            <a:pPr marL="228600" indent="-228600" algn="l">
              <a:buFont typeface="Arial" panose="020B0604020202020204" pitchFamily="34" charset="0"/>
              <a:buChar char="•"/>
            </a:pPr>
            <a:r>
              <a:rPr lang="en-US" sz="1800" b="0" i="0">
                <a:effectLst/>
                <a:latin typeface="Calisto MT" panose="02040603050505030304" pitchFamily="18" charset="0"/>
              </a:rPr>
              <a:t>Award notification letters are expected to be released roughly 4-6 weeks after the application deadline via email.</a:t>
            </a:r>
          </a:p>
          <a:p>
            <a:pPr marL="228600" indent="-228600" algn="l">
              <a:buNone/>
            </a:pPr>
            <a:r>
              <a:rPr lang="en-US" sz="1800" b="0" i="0">
                <a:effectLst/>
                <a:latin typeface="Calisto MT" panose="02040603050505030304" pitchFamily="18" charset="0"/>
              </a:rPr>
              <a:t> </a:t>
            </a:r>
          </a:p>
          <a:p>
            <a:pPr marL="228600" indent="-228600" algn="l">
              <a:buFont typeface="Arial" panose="020B0604020202020204" pitchFamily="34" charset="0"/>
              <a:buChar char="•"/>
            </a:pPr>
            <a:r>
              <a:rPr lang="en-US" sz="1800" b="0" i="0">
                <a:effectLst/>
                <a:latin typeface="Calisto MT" panose="02040603050505030304" pitchFamily="18" charset="0"/>
              </a:rPr>
              <a:t>For successful applicants, the award agreement will contain funding restrictions; programmatic, administrative, and policy requirements; reporting documents including total budget along with the amount of grant funding for the program; and payment terms. </a:t>
            </a:r>
          </a:p>
        </p:txBody>
      </p:sp>
      <p:cxnSp>
        <p:nvCxnSpPr>
          <p:cNvPr id="2" name="Straight Connector 1">
            <a:extLst>
              <a:ext uri="{FF2B5EF4-FFF2-40B4-BE49-F238E27FC236}">
                <a16:creationId xmlns:a16="http://schemas.microsoft.com/office/drawing/2014/main" id="{FBB21705-8181-1AE4-3787-DB9CAC5A8C3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4968F14-A59E-EEB7-AE8A-04924D0DD01D}"/>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288145BE-9C8F-0BB1-6865-D2842E013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026396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Review Committee </a:t>
            </a:r>
          </a:p>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rPr>
              <a:t>Feedback: the Six Cs</a:t>
            </a:r>
          </a:p>
        </p:txBody>
      </p:sp>
      <p:sp>
        <p:nvSpPr>
          <p:cNvPr id="22" name="Line 13"/>
          <p:cNvSpPr>
            <a:spLocks noChangeShapeType="1"/>
          </p:cNvSpPr>
          <p:nvPr/>
        </p:nvSpPr>
        <p:spPr bwMode="auto">
          <a:xfrm>
            <a:off x="964274" y="972869"/>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47800" y="1027957"/>
            <a:ext cx="6960956" cy="3419802"/>
          </a:xfrm>
        </p:spPr>
        <p:txBody>
          <a:bodyPr>
            <a:normAutofit fontScale="85000" lnSpcReduction="20000"/>
          </a:bodyPr>
          <a:lstStyle/>
          <a:p>
            <a:pPr marL="342900" indent="-342900">
              <a:lnSpc>
                <a:spcPct val="100000"/>
              </a:lnSpc>
              <a:buFont typeface="+mj-lt"/>
              <a:buAutoNum type="arabicPeriod"/>
            </a:pPr>
            <a:r>
              <a:rPr lang="en-US" sz="1800" b="1" i="0">
                <a:effectLst/>
                <a:latin typeface="Calisto MT" panose="02040603050505030304" pitchFamily="18" charset="0"/>
              </a:rPr>
              <a:t>Concise - </a:t>
            </a:r>
            <a:r>
              <a:rPr lang="en-US" sz="1800" b="0" i="0">
                <a:effectLst/>
                <a:latin typeface="Calisto MT" panose="02040603050505030304" pitchFamily="18" charset="0"/>
              </a:rPr>
              <a:t>Be concise, when possible. Review Committee Members (RCM) have difficulty absorbing information from long narratives.</a:t>
            </a:r>
          </a:p>
          <a:p>
            <a:pPr marL="342900" indent="-342900">
              <a:lnSpc>
                <a:spcPct val="100000"/>
              </a:lnSpc>
              <a:buFont typeface="+mj-lt"/>
              <a:buAutoNum type="arabicPeriod"/>
            </a:pPr>
            <a:r>
              <a:rPr lang="en-US" sz="1800" b="1">
                <a:latin typeface="Calisto MT" panose="02040603050505030304" pitchFamily="18" charset="0"/>
              </a:rPr>
              <a:t>Concrete – </a:t>
            </a:r>
            <a:r>
              <a:rPr lang="en-US" sz="1800">
                <a:latin typeface="Calisto MT" panose="02040603050505030304" pitchFamily="18" charset="0"/>
              </a:rPr>
              <a:t>Be specific and direct in </a:t>
            </a:r>
            <a:r>
              <a:rPr lang="en-US" sz="1800" b="1" i="1" u="sng">
                <a:latin typeface="Calisto MT" panose="02040603050505030304" pitchFamily="18" charset="0"/>
              </a:rPr>
              <a:t>how</a:t>
            </a:r>
            <a:r>
              <a:rPr lang="en-US" sz="1800" b="1" i="1">
                <a:latin typeface="Calisto MT" panose="02040603050505030304" pitchFamily="18" charset="0"/>
              </a:rPr>
              <a:t> </a:t>
            </a:r>
            <a:r>
              <a:rPr lang="en-US" sz="1800">
                <a:latin typeface="Calisto MT" panose="02040603050505030304" pitchFamily="18" charset="0"/>
              </a:rPr>
              <a:t>your proposed project will achieve its stated goals.  RCMs often see gaps in how a project will work.</a:t>
            </a:r>
            <a:endParaRPr lang="en-US" sz="1800" b="1">
              <a:latin typeface="Calisto MT" panose="02040603050505030304" pitchFamily="18" charset="0"/>
            </a:endParaRPr>
          </a:p>
          <a:p>
            <a:pPr marL="342900" indent="-342900">
              <a:lnSpc>
                <a:spcPct val="100000"/>
              </a:lnSpc>
              <a:buFont typeface="+mj-lt"/>
              <a:buAutoNum type="arabicPeriod"/>
            </a:pPr>
            <a:r>
              <a:rPr lang="en-US" sz="1800" b="1">
                <a:latin typeface="Calisto MT" panose="02040603050505030304" pitchFamily="18" charset="0"/>
              </a:rPr>
              <a:t>Clarity –</a:t>
            </a:r>
            <a:r>
              <a:rPr lang="en-US" sz="1800">
                <a:latin typeface="Calisto MT" panose="02040603050505030304" pitchFamily="18" charset="0"/>
              </a:rPr>
              <a:t> RCMs prefer that you include the question you are answering or add sub-headings for clarity. Application task uploads should also include the title of the application task, organization name and project title as headers.</a:t>
            </a:r>
          </a:p>
          <a:p>
            <a:pPr marL="342900" indent="-342900">
              <a:lnSpc>
                <a:spcPct val="100000"/>
              </a:lnSpc>
              <a:buFont typeface="+mj-lt"/>
              <a:buAutoNum type="arabicPeriod"/>
            </a:pPr>
            <a:r>
              <a:rPr lang="en-US" sz="1800" b="1">
                <a:latin typeface="Calisto MT" panose="02040603050505030304" pitchFamily="18" charset="0"/>
              </a:rPr>
              <a:t>Connection - </a:t>
            </a:r>
            <a:r>
              <a:rPr lang="en-US" sz="1800">
                <a:latin typeface="Calisto MT" panose="02040603050505030304" pitchFamily="18" charset="0"/>
              </a:rPr>
              <a:t>All elements of your application should show a clear connection with the grant priorities and scoring criteria, as outlined in the NOFO.</a:t>
            </a:r>
          </a:p>
          <a:p>
            <a:pPr marL="342900" indent="-342900">
              <a:lnSpc>
                <a:spcPct val="100000"/>
              </a:lnSpc>
              <a:buFont typeface="+mj-lt"/>
              <a:buAutoNum type="arabicPeriod"/>
            </a:pPr>
            <a:r>
              <a:rPr lang="en-US" sz="1800" b="1">
                <a:latin typeface="Calisto MT" panose="02040603050505030304" pitchFamily="18" charset="0"/>
              </a:rPr>
              <a:t>Consistent - </a:t>
            </a:r>
            <a:r>
              <a:rPr lang="en-US" sz="1800">
                <a:latin typeface="Calisto MT" panose="02040603050505030304" pitchFamily="18" charset="0"/>
              </a:rPr>
              <a:t>All elements of your application should be consistent with each other.  RCMs often note a lack of consistency between budget and narratives.</a:t>
            </a:r>
          </a:p>
          <a:p>
            <a:pPr marL="342900" indent="-342900">
              <a:lnSpc>
                <a:spcPct val="100000"/>
              </a:lnSpc>
              <a:buFont typeface="+mj-lt"/>
              <a:buAutoNum type="arabicPeriod"/>
            </a:pPr>
            <a:r>
              <a:rPr lang="en-US" sz="1800" b="1">
                <a:latin typeface="Calisto MT" panose="02040603050505030304" pitchFamily="18" charset="0"/>
              </a:rPr>
              <a:t>Cite - </a:t>
            </a:r>
            <a:r>
              <a:rPr lang="en-US" sz="1800">
                <a:latin typeface="Calisto MT" panose="02040603050505030304" pitchFamily="18" charset="0"/>
              </a:rPr>
              <a:t>Feel free to reference other application sections/Tasks (i.e. budget or staff plan) in your narratives. Specifically cite the application Task name so the RCM can go directly there. Hyperlinks to external sources (i.e. news article, research paper, your website, </a:t>
            </a:r>
            <a:r>
              <a:rPr lang="en-US" sz="1800" err="1">
                <a:latin typeface="Calisto MT" panose="02040603050505030304" pitchFamily="18" charset="0"/>
              </a:rPr>
              <a:t>etc</a:t>
            </a:r>
            <a:r>
              <a:rPr lang="en-US" sz="1800">
                <a:latin typeface="Calisto MT" panose="02040603050505030304" pitchFamily="18" charset="0"/>
              </a:rPr>
              <a:t>…) can be helpful too. Overall, no need to repeat information that is in other places in your application or external source.</a:t>
            </a:r>
          </a:p>
        </p:txBody>
      </p:sp>
      <p:cxnSp>
        <p:nvCxnSpPr>
          <p:cNvPr id="2" name="Straight Connector 1">
            <a:extLst>
              <a:ext uri="{FF2B5EF4-FFF2-40B4-BE49-F238E27FC236}">
                <a16:creationId xmlns:a16="http://schemas.microsoft.com/office/drawing/2014/main" id="{D61CBCB5-1572-F243-B2B3-998639B67005}"/>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8B0EA8-ECC9-FF61-03E7-3E98D9B0718E}"/>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87E51F25-70E1-07C1-2666-7A04AD971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722868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a:ln>
                  <a:noFill/>
                </a:ln>
                <a:solidFill>
                  <a:srgbClr val="4472C4">
                    <a:lumMod val="75000"/>
                  </a:srgbClr>
                </a:solidFill>
                <a:effectLst>
                  <a:outerShdw blurRad="38100" dist="38100" dir="2700000" algn="tl">
                    <a:srgbClr val="000000">
                      <a:alpha val="43137"/>
                    </a:srgbClr>
                  </a:outerShdw>
                </a:effectLst>
                <a:uLnTx/>
                <a:uFillTx/>
                <a:latin typeface="Calisto MT" panose="02040603050505030304" pitchFamily="18" charset="0"/>
                <a:ea typeface="Bebas Neue" charset="0"/>
                <a:cs typeface="Bebas Neue" charset="0"/>
                <a:sym typeface="Bebas Neue" charset="0"/>
              </a:rPr>
              <a:t>General Recommendations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615035" y="1039842"/>
            <a:ext cx="6703695" cy="3556072"/>
          </a:xfrm>
        </p:spPr>
        <p:txBody>
          <a:bodyPr>
            <a:normAutofit/>
          </a:bodyPr>
          <a:lstStyle/>
          <a:p>
            <a:pPr marL="228600" indent="-228600" algn="l">
              <a:lnSpc>
                <a:spcPct val="100000"/>
              </a:lnSpc>
              <a:buFont typeface="Arial" panose="020B0604020202020204" pitchFamily="34" charset="0"/>
              <a:buChar char="•"/>
            </a:pPr>
            <a:r>
              <a:rPr lang="en-US" sz="1800">
                <a:latin typeface="Calisto MT" panose="02040603050505030304" pitchFamily="18" charset="0"/>
              </a:rPr>
              <a:t>Read and Follow Instructions in the NOFO!</a:t>
            </a:r>
          </a:p>
          <a:p>
            <a:pPr marL="228600" indent="-228600" algn="l">
              <a:lnSpc>
                <a:spcPct val="100000"/>
              </a:lnSpc>
              <a:buFont typeface="Arial" panose="020B0604020202020204" pitchFamily="34" charset="0"/>
              <a:buChar char="•"/>
            </a:pPr>
            <a:r>
              <a:rPr lang="en-US" sz="1800">
                <a:latin typeface="Calisto MT" panose="02040603050505030304" pitchFamily="18" charset="0"/>
              </a:rPr>
              <a:t>Feel free to use graphics, charts, tables, maps, project workflows, and other non-narrative tools to clarify or enhance your proposal.</a:t>
            </a:r>
          </a:p>
          <a:p>
            <a:pPr marL="228600" indent="-228600">
              <a:lnSpc>
                <a:spcPct val="100000"/>
              </a:lnSpc>
            </a:pPr>
            <a:r>
              <a:rPr lang="en-US" sz="1800">
                <a:latin typeface="Calisto MT" panose="02040603050505030304" pitchFamily="18" charset="0"/>
              </a:rPr>
              <a:t>Develop, coordinate, and finalize your application offline and then upload all materials into the application.</a:t>
            </a:r>
          </a:p>
          <a:p>
            <a:pPr marL="228600" indent="-228600">
              <a:lnSpc>
                <a:spcPct val="100000"/>
              </a:lnSpc>
            </a:pPr>
            <a:r>
              <a:rPr lang="en-US" sz="1800">
                <a:latin typeface="Calisto MT" panose="02040603050505030304" pitchFamily="18" charset="0"/>
              </a:rPr>
              <a:t>Uploads in pdf format are preferred (except the Program Budget, MS Excel please) but other formats are also welcome. </a:t>
            </a:r>
            <a:r>
              <a:rPr lang="en-US" sz="1800" b="1">
                <a:latin typeface="Calisto MT" panose="02040603050505030304" pitchFamily="18" charset="0"/>
              </a:rPr>
              <a:t>The application platform has difficulty reading Mac formatted documents </a:t>
            </a:r>
            <a:r>
              <a:rPr lang="en-US" sz="1800">
                <a:latin typeface="Calisto MT" panose="02040603050505030304" pitchFamily="18" charset="0"/>
              </a:rPr>
              <a:t>(i.e. Pages, Numbers, and Key Note) so these should be submitted as PDFs or converted to MS Office formats. </a:t>
            </a:r>
          </a:p>
        </p:txBody>
      </p:sp>
      <p:cxnSp>
        <p:nvCxnSpPr>
          <p:cNvPr id="2" name="Straight Connector 1">
            <a:extLst>
              <a:ext uri="{FF2B5EF4-FFF2-40B4-BE49-F238E27FC236}">
                <a16:creationId xmlns:a16="http://schemas.microsoft.com/office/drawing/2014/main" id="{7458EA37-E480-932D-B3D9-3480E7840E61}"/>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55A92AE-DECF-814D-FB32-169A7EA3FE9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40F5260F-3C2C-BB18-FE5C-27D967F95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299221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a:ln>
                  <a:noFill/>
                </a:ln>
                <a:solidFill>
                  <a:srgbClr val="4472C4">
                    <a:lumMod val="75000"/>
                  </a:srgbClr>
                </a:solidFill>
                <a:effectLst>
                  <a:outerShdw blurRad="38100" dist="38100" dir="2700000" algn="tl">
                    <a:srgbClr val="000000">
                      <a:alpha val="43137"/>
                    </a:srgbClr>
                  </a:outerShdw>
                </a:effectLst>
                <a:uLnTx/>
                <a:uFillTx/>
                <a:latin typeface="Calisto MT" panose="02040603050505030304" pitchFamily="18" charset="0"/>
                <a:ea typeface="Bebas Neue" charset="0"/>
                <a:cs typeface="Bebas Neue" charset="0"/>
                <a:sym typeface="Bebas Neue" charset="0"/>
              </a:rPr>
              <a:t>Resources</a:t>
            </a: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3" name="Content Placeholder 2">
            <a:extLst>
              <a:ext uri="{FF2B5EF4-FFF2-40B4-BE49-F238E27FC236}">
                <a16:creationId xmlns:a16="http://schemas.microsoft.com/office/drawing/2014/main" id="{AB4B6F6C-9822-4917-A051-9DEE31E84310}"/>
              </a:ext>
            </a:extLst>
          </p:cNvPr>
          <p:cNvSpPr>
            <a:spLocks noGrp="1"/>
          </p:cNvSpPr>
          <p:nvPr>
            <p:ph idx="1"/>
          </p:nvPr>
        </p:nvSpPr>
        <p:spPr>
          <a:xfrm>
            <a:off x="534352" y="1011849"/>
            <a:ext cx="6703695" cy="3556072"/>
          </a:xfrm>
        </p:spPr>
        <p:txBody>
          <a:bodyPr>
            <a:normAutofit/>
          </a:bodyPr>
          <a:lstStyle/>
          <a:p>
            <a:pPr marL="0" indent="0" algn="l">
              <a:lnSpc>
                <a:spcPct val="100000"/>
              </a:lnSpc>
              <a:buNone/>
            </a:pPr>
            <a:r>
              <a:rPr lang="en-US" sz="2100">
                <a:latin typeface="Calisto MT" panose="02040603050505030304" pitchFamily="18" charset="0"/>
                <a:cs typeface="Segoe UI" panose="020B0502040204020203" pitchFamily="34" charset="0"/>
              </a:rPr>
              <a:t>The following resources are/will be posted on the </a:t>
            </a:r>
            <a:r>
              <a:rPr lang="en-US" sz="2100">
                <a:latin typeface="Calisto MT" panose="02040603050505030304" pitchFamily="18" charset="0"/>
                <a:cs typeface="Segoe UI" panose="020B0502040204020203" pitchFamily="34" charset="0"/>
                <a:hlinkClick r:id="rId3"/>
              </a:rPr>
              <a:t>application page:</a:t>
            </a:r>
            <a:endParaRPr lang="en-US" sz="2100">
              <a:latin typeface="Calisto MT" panose="02040603050505030304" pitchFamily="18" charset="0"/>
              <a:cs typeface="Segoe UI" panose="020B0502040204020203" pitchFamily="34" charset="0"/>
            </a:endParaRPr>
          </a:p>
          <a:p>
            <a:pPr marL="228600" indent="-228600" algn="l">
              <a:lnSpc>
                <a:spcPct val="100000"/>
              </a:lnSpc>
              <a:buFont typeface="Arial" panose="020B0604020202020204" pitchFamily="34" charset="0"/>
              <a:buChar char="•"/>
            </a:pPr>
            <a:r>
              <a:rPr lang="en-US" sz="2100">
                <a:latin typeface="Calisto MT" panose="02040603050505030304" pitchFamily="18" charset="0"/>
                <a:cs typeface="Segoe UI" panose="020B0502040204020203" pitchFamily="34" charset="0"/>
              </a:rPr>
              <a:t>Notice of Funding Opportunity (NOFO)</a:t>
            </a:r>
          </a:p>
          <a:p>
            <a:pPr marL="228600" indent="-228600" algn="l">
              <a:lnSpc>
                <a:spcPct val="100000"/>
              </a:lnSpc>
              <a:buFont typeface="Arial" panose="020B0604020202020204" pitchFamily="34" charset="0"/>
              <a:buChar char="•"/>
            </a:pPr>
            <a:r>
              <a:rPr lang="en-US" sz="2100">
                <a:latin typeface="Calisto MT" panose="02040603050505030304" pitchFamily="18" charset="0"/>
                <a:cs typeface="Segoe UI" panose="020B0502040204020203" pitchFamily="34" charset="0"/>
              </a:rPr>
              <a:t>Link to a recording of the Information Session</a:t>
            </a:r>
          </a:p>
          <a:p>
            <a:pPr marL="228600" indent="-228600" algn="l">
              <a:lnSpc>
                <a:spcPct val="100000"/>
              </a:lnSpc>
              <a:buFont typeface="Arial" panose="020B0604020202020204" pitchFamily="34" charset="0"/>
              <a:buChar char="•"/>
            </a:pPr>
            <a:r>
              <a:rPr lang="en-US" sz="2100">
                <a:latin typeface="Calisto MT" panose="02040603050505030304" pitchFamily="18" charset="0"/>
                <a:cs typeface="Segoe UI" panose="020B0502040204020203" pitchFamily="34" charset="0"/>
              </a:rPr>
              <a:t>Information Session slide deck</a:t>
            </a:r>
          </a:p>
          <a:p>
            <a:pPr marL="228600" indent="-228600" algn="l">
              <a:lnSpc>
                <a:spcPct val="100000"/>
              </a:lnSpc>
              <a:buFont typeface="Arial" panose="020B0604020202020204" pitchFamily="34" charset="0"/>
              <a:buChar char="•"/>
            </a:pPr>
            <a:r>
              <a:rPr lang="en-US" sz="2400" u="sng">
                <a:solidFill>
                  <a:srgbClr val="2969B0"/>
                </a:solidFill>
                <a:effectLst/>
                <a:latin typeface="Calisto MT" panose="02040603050505030304" pitchFamily="18" charset="0"/>
                <a:hlinkClick r:id="rId4"/>
              </a:rPr>
              <a:t>FY24 </a:t>
            </a:r>
            <a:r>
              <a:rPr lang="en-US" sz="2400" u="sng">
                <a:solidFill>
                  <a:srgbClr val="2969B0"/>
                </a:solidFill>
                <a:latin typeface="Calisto MT" panose="02040603050505030304" pitchFamily="18" charset="0"/>
                <a:hlinkClick r:id="rId4"/>
              </a:rPr>
              <a:t>HEECAP Optional</a:t>
            </a:r>
            <a:r>
              <a:rPr lang="en-US" sz="2400" u="sng">
                <a:solidFill>
                  <a:srgbClr val="2969B0"/>
                </a:solidFill>
                <a:effectLst/>
                <a:latin typeface="Calisto MT" panose="02040603050505030304" pitchFamily="18" charset="0"/>
                <a:hlinkClick r:id="rId4"/>
              </a:rPr>
              <a:t> Budget Template</a:t>
            </a:r>
            <a:endParaRPr lang="en-US" sz="2100">
              <a:latin typeface="Calisto MT" panose="02040603050505030304" pitchFamily="18" charset="0"/>
              <a:cs typeface="Segoe UI" panose="020B0502040204020203" pitchFamily="34" charset="0"/>
            </a:endParaRPr>
          </a:p>
          <a:p>
            <a:pPr marL="228600" indent="-228600">
              <a:lnSpc>
                <a:spcPct val="100000"/>
              </a:lnSpc>
            </a:pPr>
            <a:r>
              <a:rPr lang="en-US" sz="2100">
                <a:latin typeface="Calisto MT" panose="02040603050505030304" pitchFamily="18" charset="0"/>
                <a:cs typeface="Segoe UI" panose="020B0502040204020203" pitchFamily="34" charset="0"/>
              </a:rPr>
              <a:t>OGM Answers to Information Session and Frequently Asked Questions</a:t>
            </a:r>
          </a:p>
          <a:p>
            <a:pPr marL="228600" indent="-228600" algn="l">
              <a:lnSpc>
                <a:spcPct val="100000"/>
              </a:lnSpc>
              <a:buFont typeface="Arial" panose="020B0604020202020204" pitchFamily="34" charset="0"/>
              <a:buChar char="•"/>
            </a:pPr>
            <a:endParaRPr lang="en-US" sz="1800" b="0" i="0">
              <a:effectLst/>
              <a:latin typeface="Calisto MT" panose="02040603050505030304" pitchFamily="18" charset="0"/>
            </a:endParaRPr>
          </a:p>
        </p:txBody>
      </p:sp>
      <p:cxnSp>
        <p:nvCxnSpPr>
          <p:cNvPr id="2" name="Straight Connector 1">
            <a:extLst>
              <a:ext uri="{FF2B5EF4-FFF2-40B4-BE49-F238E27FC236}">
                <a16:creationId xmlns:a16="http://schemas.microsoft.com/office/drawing/2014/main" id="{57144B79-8EE8-5967-C352-8C8B8E54E62D}"/>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024586B-0096-B432-441B-D1C9EF604A9C}"/>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08CA52C9-C45A-47BB-79DD-2597D455F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473128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772399"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Further Questions?</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927328"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TextBox 15">
            <a:extLst>
              <a:ext uri="{FF2B5EF4-FFF2-40B4-BE49-F238E27FC236}">
                <a16:creationId xmlns:a16="http://schemas.microsoft.com/office/drawing/2014/main" id="{BFC21764-647D-4CE5-8DC0-22F43F22D9D8}"/>
              </a:ext>
            </a:extLst>
          </p:cNvPr>
          <p:cNvSpPr txBox="1"/>
          <p:nvPr/>
        </p:nvSpPr>
        <p:spPr>
          <a:xfrm>
            <a:off x="662041" y="2216728"/>
            <a:ext cx="6448318" cy="2774686"/>
          </a:xfrm>
          <a:prstGeom prst="rect">
            <a:avLst/>
          </a:prstGeom>
          <a:noFill/>
        </p:spPr>
        <p:txBody>
          <a:bodyPr wrap="square">
            <a:noAutofit/>
          </a:bodyPr>
          <a:lstStyle/>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Olga Kravets </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Outgoing Grants Program Manager</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Office of Grants Management</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rPr>
              <a:t>240-773-3344</a:t>
            </a:r>
          </a:p>
          <a:p>
            <a:pPr algn="ctr">
              <a:lnSpc>
                <a:spcPct val="107000"/>
              </a:lnSpc>
            </a:pPr>
            <a:r>
              <a:rPr lang="en-US" b="1">
                <a:latin typeface="Calisto MT" panose="02040603050505030304" pitchFamily="18" charset="0"/>
                <a:ea typeface="Calibri" panose="020F0502020204030204" pitchFamily="34" charset="0"/>
                <a:cs typeface="Times New Roman" panose="02020603050405020304" pitchFamily="18" charset="0"/>
                <a:hlinkClick r:id="rId2"/>
              </a:rPr>
              <a:t>grants@montgomerycountymd.gov</a:t>
            </a:r>
            <a:endParaRPr lang="en-US" b="1">
              <a:latin typeface="Calisto MT" panose="02040603050505030304" pitchFamily="18" charset="0"/>
              <a:ea typeface="Calibri" panose="020F0502020204030204" pitchFamily="34" charset="0"/>
              <a:cs typeface="Times New Roman" panose="02020603050405020304" pitchFamily="18" charset="0"/>
            </a:endParaRPr>
          </a:p>
          <a:p>
            <a:pPr algn="ctr">
              <a:lnSpc>
                <a:spcPct val="107000"/>
              </a:lnSpc>
            </a:pPr>
            <a:endParaRPr lang="en-US">
              <a:latin typeface="Calisto MT" panose="02040603050505030304" pitchFamily="18" charset="0"/>
              <a:ea typeface="Calibri" panose="020F0502020204030204" pitchFamily="34" charset="0"/>
              <a:cs typeface="Times New Roman" panose="02020603050405020304" pitchFamily="18" charset="0"/>
            </a:endParaRPr>
          </a:p>
          <a:p>
            <a:pPr algn="ctr">
              <a:lnSpc>
                <a:spcPct val="107000"/>
              </a:lnSpc>
            </a:pPr>
            <a:r>
              <a:rPr lang="en-US" sz="1600" b="1">
                <a:latin typeface="Calisto MT" panose="02040603050505030304" pitchFamily="18" charset="0"/>
                <a:ea typeface="Calibri" panose="020F0502020204030204" pitchFamily="34" charset="0"/>
                <a:cs typeface="Times New Roman" panose="02020603050405020304" pitchFamily="18" charset="0"/>
              </a:rPr>
              <a:t>OGM online grants application platform for information, updates, </a:t>
            </a:r>
          </a:p>
          <a:p>
            <a:pPr algn="ctr">
              <a:lnSpc>
                <a:spcPct val="107000"/>
              </a:lnSpc>
            </a:pPr>
            <a:r>
              <a:rPr lang="en-US" sz="1600" b="1">
                <a:latin typeface="Calisto MT" panose="02040603050505030304" pitchFamily="18" charset="0"/>
                <a:ea typeface="Calibri" panose="020F0502020204030204" pitchFamily="34" charset="0"/>
                <a:cs typeface="Times New Roman" panose="02020603050405020304" pitchFamily="18" charset="0"/>
              </a:rPr>
              <a:t>and to apply for County Grants (OGM website coming soon)</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i="0" u="none" strike="noStrike" kern="1200" cap="none" spc="0" normalizeH="0" baseline="0" noProof="0">
                <a:ln>
                  <a:noFill/>
                </a:ln>
                <a:solidFill>
                  <a:prstClr val="black"/>
                </a:solidFill>
                <a:effectLst/>
                <a:uLnTx/>
                <a:uFillTx/>
                <a:latin typeface="Calisto MT" panose="02040603050505030304" pitchFamily="18" charset="0"/>
                <a:ea typeface="Calibri" panose="020F0502020204030204" pitchFamily="34" charset="0"/>
                <a:cs typeface="Times New Roman" panose="02020603050405020304" pitchFamily="18" charset="0"/>
                <a:hlinkClick r:id="rId3"/>
              </a:rPr>
              <a:t>https://mcmdgrants.smapply.org</a:t>
            </a:r>
            <a:endParaRPr kumimoji="0" lang="en-US" i="0" u="none" strike="noStrike" kern="1200" cap="none" spc="0" normalizeH="0" baseline="0" noProof="0">
              <a:ln>
                <a:noFill/>
              </a:ln>
              <a:solidFill>
                <a:prstClr val="black"/>
              </a:solidFill>
              <a:effectLst/>
              <a:uLnTx/>
              <a:uFillTx/>
              <a:latin typeface="Calisto MT" panose="02040603050505030304" pitchFamily="18" charset="0"/>
              <a:ea typeface="Calibri" panose="020F0502020204030204" pitchFamily="34" charset="0"/>
              <a:cs typeface="Times New Roman" panose="02020603050405020304" pitchFamily="18" charset="0"/>
            </a:endParaRPr>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pic>
        <p:nvPicPr>
          <p:cNvPr id="2" name="Picture 1">
            <a:extLst>
              <a:ext uri="{FF2B5EF4-FFF2-40B4-BE49-F238E27FC236}">
                <a16:creationId xmlns:a16="http://schemas.microsoft.com/office/drawing/2014/main" id="{A2262C02-114C-FF3A-CF37-141FE37EBE50}"/>
              </a:ext>
            </a:extLst>
          </p:cNvPr>
          <p:cNvPicPr>
            <a:picLocks noChangeAspect="1"/>
          </p:cNvPicPr>
          <p:nvPr/>
        </p:nvPicPr>
        <p:blipFill>
          <a:blip r:embed="rId5"/>
          <a:stretch>
            <a:fillRect/>
          </a:stretch>
        </p:blipFill>
        <p:spPr>
          <a:xfrm>
            <a:off x="1509672" y="1209602"/>
            <a:ext cx="4517528" cy="859611"/>
          </a:xfrm>
          <a:prstGeom prst="rect">
            <a:avLst/>
          </a:prstGeom>
        </p:spPr>
      </p:pic>
    </p:spTree>
    <p:extLst>
      <p:ext uri="{BB962C8B-B14F-4D97-AF65-F5344CB8AC3E}">
        <p14:creationId xmlns:p14="http://schemas.microsoft.com/office/powerpoint/2010/main" val="2509468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2"/>
          <p:cNvSpPr>
            <a:spLocks/>
          </p:cNvSpPr>
          <p:nvPr/>
        </p:nvSpPr>
        <p:spPr bwMode="auto">
          <a:xfrm>
            <a:off x="1" y="354479"/>
            <a:ext cx="7052981"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Welcome</a:t>
            </a:r>
            <a:r>
              <a:rPr lang="en-US" sz="34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a:t>
            </a:r>
            <a:endParaRPr lang="en-US" sz="34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00934085-C0D0-4201-8FF9-F09FA6149A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00B1651B-9503-45DB-BDD3-38FEE7EC5801}"/>
              </a:ext>
            </a:extLst>
          </p:cNvPr>
          <p:cNvSpPr>
            <a:spLocks noGrp="1"/>
          </p:cNvSpPr>
          <p:nvPr>
            <p:ph idx="1"/>
          </p:nvPr>
        </p:nvSpPr>
        <p:spPr>
          <a:xfrm>
            <a:off x="534352" y="1140360"/>
            <a:ext cx="7105941" cy="3263504"/>
          </a:xfrm>
        </p:spPr>
        <p:txBody>
          <a:bodyPr>
            <a:normAutofit/>
          </a:bodyPr>
          <a:lstStyle/>
          <a:p>
            <a:pPr marL="228600" indent="-228600"/>
            <a:r>
              <a:rPr lang="en-US" sz="2200">
                <a:latin typeface="Calisto MT" panose="02040603050505030304" pitchFamily="18" charset="0"/>
                <a:cs typeface="Times New Roman" panose="02020603050405020304" pitchFamily="18" charset="0"/>
              </a:rPr>
              <a:t>This meeting will be recorded and posted for future viewing on the Office of Grants Management online application portal</a:t>
            </a:r>
          </a:p>
          <a:p>
            <a:pPr marL="228600" indent="-228600"/>
            <a:r>
              <a:rPr lang="en-US" sz="2200">
                <a:latin typeface="Calisto MT" panose="02040603050505030304" pitchFamily="18" charset="0"/>
                <a:cs typeface="Times New Roman" panose="02020603050405020304" pitchFamily="18" charset="0"/>
              </a:rPr>
              <a:t>The slide deck will also be posted in the same location for your reference</a:t>
            </a:r>
          </a:p>
          <a:p>
            <a:pPr marL="228600" indent="-228600"/>
            <a:r>
              <a:rPr lang="en-US" sz="2200">
                <a:latin typeface="Calisto MT" panose="02040603050505030304" pitchFamily="18" charset="0"/>
                <a:cs typeface="Times New Roman" panose="02020603050405020304" pitchFamily="18" charset="0"/>
              </a:rPr>
              <a:t>Online Application Platform Home Page: </a:t>
            </a:r>
            <a:r>
              <a:rPr lang="en-US" sz="2200">
                <a:latin typeface="Calisto MT" panose="02040603050505030304" pitchFamily="18" charset="0"/>
                <a:cs typeface="Times New Roman" panose="02020603050405020304" pitchFamily="18" charset="0"/>
                <a:hlinkClick r:id="rId3"/>
              </a:rPr>
              <a:t>https://mcmdgrants.smapply.org</a:t>
            </a:r>
            <a:endParaRPr lang="en-US" sz="2200">
              <a:latin typeface="Calisto MT" panose="02040603050505030304" pitchFamily="18" charset="0"/>
              <a:cs typeface="Times New Roman" panose="02020603050405020304" pitchFamily="18" charset="0"/>
            </a:endParaRPr>
          </a:p>
          <a:p>
            <a:pPr marL="228600" indent="-228600"/>
            <a:r>
              <a:rPr lang="en-US" sz="2200">
                <a:latin typeface="Calisto MT" panose="02040603050505030304" pitchFamily="18" charset="0"/>
                <a:cs typeface="Times New Roman" panose="02020603050405020304" pitchFamily="18" charset="0"/>
              </a:rPr>
              <a:t>Program Page:</a:t>
            </a:r>
          </a:p>
          <a:p>
            <a:pPr marL="228600" indent="0">
              <a:buNone/>
            </a:pPr>
            <a:r>
              <a:rPr lang="en-US" sz="2200">
                <a:latin typeface="Calisto MT" panose="02040603050505030304" pitchFamily="18" charset="0"/>
                <a:hlinkClick r:id="rId4"/>
              </a:rPr>
              <a:t>https://mcmdgrants.smapply.org/prog/HEECAP </a:t>
            </a:r>
            <a:endParaRPr lang="en-US"/>
          </a:p>
        </p:txBody>
      </p:sp>
      <p:cxnSp>
        <p:nvCxnSpPr>
          <p:cNvPr id="2" name="Straight Connector 1">
            <a:extLst>
              <a:ext uri="{FF2B5EF4-FFF2-40B4-BE49-F238E27FC236}">
                <a16:creationId xmlns:a16="http://schemas.microsoft.com/office/drawing/2014/main" id="{FFCFA069-DF3F-8611-D0A2-B0AEA089F88E}"/>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2716567-6780-EB32-9002-60D7F85C4BF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4" name="Picture 3" descr="Text&#10;&#10;Description automatically generated with medium confidence">
            <a:extLst>
              <a:ext uri="{FF2B5EF4-FFF2-40B4-BE49-F238E27FC236}">
                <a16:creationId xmlns:a16="http://schemas.microsoft.com/office/drawing/2014/main" id="{3AC5A015-C75C-5819-7527-AD216FA01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8799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9D1A8-4D47-A090-3F4E-8BEBFCFF045F}"/>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5AC95DA4-1BA0-0D5F-C157-A686724BC66A}"/>
              </a:ext>
            </a:extLst>
          </p:cNvPr>
          <p:cNvSpPr>
            <a:spLocks/>
          </p:cNvSpPr>
          <p:nvPr/>
        </p:nvSpPr>
        <p:spPr bwMode="auto">
          <a:xfrm>
            <a:off x="1" y="354479"/>
            <a:ext cx="7052981" cy="718141"/>
          </a:xfrm>
          <a:prstGeom prst="rect">
            <a:avLst/>
          </a:prstGeom>
          <a:noFill/>
          <a:ln>
            <a:noFill/>
          </a:ln>
        </p:spPr>
        <p:txBody>
          <a:bodyPr lIns="0" tIns="0" rIns="0" bIns="0" anchor="ctr"/>
          <a:lstStyle/>
          <a:p>
            <a:pPr algn="ctr">
              <a:lnSpc>
                <a:spcPct val="70000"/>
              </a:lnSpc>
            </a:pP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Information Session Agenda</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charset="0"/>
              <a:cs typeface="Bebas Neue" charset="0"/>
              <a:sym typeface="Bebas Neue" charset="0"/>
            </a:endParaRPr>
          </a:p>
        </p:txBody>
      </p:sp>
      <p:sp>
        <p:nvSpPr>
          <p:cNvPr id="22" name="Line 13">
            <a:extLst>
              <a:ext uri="{FF2B5EF4-FFF2-40B4-BE49-F238E27FC236}">
                <a16:creationId xmlns:a16="http://schemas.microsoft.com/office/drawing/2014/main" id="{2EA4E092-9606-7633-3AA7-26AB90A693AB}"/>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EC6B9B9A-5E8C-D844-C008-0300E301F7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F78E69AE-99AA-FAE6-71AB-118499AA4603}"/>
              </a:ext>
            </a:extLst>
          </p:cNvPr>
          <p:cNvSpPr>
            <a:spLocks noGrp="1"/>
          </p:cNvSpPr>
          <p:nvPr>
            <p:ph idx="1"/>
          </p:nvPr>
        </p:nvSpPr>
        <p:spPr>
          <a:xfrm>
            <a:off x="534352" y="1140360"/>
            <a:ext cx="7105941" cy="3263504"/>
          </a:xfrm>
        </p:spPr>
        <p:txBody>
          <a:bodyPr>
            <a:normAutofit/>
          </a:bodyPr>
          <a:lstStyle/>
          <a:p>
            <a:pPr marL="228600" indent="-228600"/>
            <a:r>
              <a:rPr lang="en-US" sz="2000">
                <a:latin typeface="Calisto MT" panose="02040603050505030304" pitchFamily="18" charset="0"/>
              </a:rPr>
              <a:t>Provide an overview of the program</a:t>
            </a:r>
          </a:p>
          <a:p>
            <a:pPr marL="228600" indent="-228600"/>
            <a:r>
              <a:rPr lang="en-US" sz="2000">
                <a:latin typeface="Calisto MT" panose="02040603050505030304" pitchFamily="18" charset="0"/>
              </a:rPr>
              <a:t>Walk through the application platform</a:t>
            </a:r>
          </a:p>
          <a:p>
            <a:pPr marL="228600" indent="-228600"/>
            <a:r>
              <a:rPr lang="en-US" sz="2000">
                <a:latin typeface="Calisto MT" panose="02040603050505030304" pitchFamily="18" charset="0"/>
              </a:rPr>
              <a:t>Open up for participant questions (put your questions in the Q&amp;A box)</a:t>
            </a:r>
          </a:p>
          <a:p>
            <a:pPr marL="228600" indent="-228600"/>
            <a:r>
              <a:rPr lang="en-US" sz="2000">
                <a:latin typeface="Calisto MT" panose="02040603050505030304" pitchFamily="18" charset="0"/>
              </a:rPr>
              <a:t>Any questions we cannot answer during the Information Session will be addressed and posted on the platform</a:t>
            </a:r>
          </a:p>
          <a:p>
            <a:pPr marL="0" indent="0">
              <a:buNone/>
            </a:pPr>
            <a:endParaRPr lang="en-US"/>
          </a:p>
        </p:txBody>
      </p:sp>
      <p:cxnSp>
        <p:nvCxnSpPr>
          <p:cNvPr id="2" name="Straight Connector 1">
            <a:extLst>
              <a:ext uri="{FF2B5EF4-FFF2-40B4-BE49-F238E27FC236}">
                <a16:creationId xmlns:a16="http://schemas.microsoft.com/office/drawing/2014/main" id="{C24E2D4E-F7BB-FF77-4D82-CD8FF3073869}"/>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F3E385B-7A82-FFDF-7672-B540D57F4D32}"/>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4" name="Picture 3" descr="Text&#10;&#10;Description automatically generated with medium confidence">
            <a:extLst>
              <a:ext uri="{FF2B5EF4-FFF2-40B4-BE49-F238E27FC236}">
                <a16:creationId xmlns:a16="http://schemas.microsoft.com/office/drawing/2014/main" id="{D571BE2F-8E79-1FB0-11EF-D5406DCA8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696728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CEC05-8460-B79D-0988-E671D0E49EAE}"/>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9B9D8CFE-B1C9-EF01-2050-BB1EC3A746B9}"/>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Overview </a:t>
            </a:r>
          </a:p>
        </p:txBody>
      </p:sp>
      <p:sp>
        <p:nvSpPr>
          <p:cNvPr id="22" name="Line 13">
            <a:extLst>
              <a:ext uri="{FF2B5EF4-FFF2-40B4-BE49-F238E27FC236}">
                <a16:creationId xmlns:a16="http://schemas.microsoft.com/office/drawing/2014/main" id="{640EF974-0CE4-B649-3157-CD07B8BE9A7E}"/>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82A7AC3B-0BF3-2FB6-AD83-B83010E8CE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3012B8BC-0F24-A5FB-35EF-663B5057FCF9}"/>
              </a:ext>
            </a:extLst>
          </p:cNvPr>
          <p:cNvSpPr>
            <a:spLocks noGrp="1"/>
          </p:cNvSpPr>
          <p:nvPr>
            <p:ph idx="1"/>
          </p:nvPr>
        </p:nvSpPr>
        <p:spPr>
          <a:xfrm>
            <a:off x="185068" y="1369219"/>
            <a:ext cx="6867914" cy="3263504"/>
          </a:xfrm>
        </p:spPr>
        <p:txBody>
          <a:bodyPr>
            <a:normAutofit/>
          </a:bodyPr>
          <a:lstStyle/>
          <a:p>
            <a:pPr marL="0" indent="0">
              <a:buNone/>
            </a:pPr>
            <a:r>
              <a:rPr lang="en-US" sz="3000" b="1">
                <a:latin typeface="Calisto MT" panose="02040603050505030304" pitchFamily="18" charset="0"/>
              </a:rPr>
              <a:t>Program Goal: </a:t>
            </a:r>
            <a:r>
              <a:rPr lang="en-US" sz="3000">
                <a:latin typeface="Calisto MT" panose="02040603050505030304" pitchFamily="18" charset="0"/>
              </a:rPr>
              <a:t>retrofit income-eligible houses for energy efficiency, a healthy indoor environment, climate resilience and all-electric appliances</a:t>
            </a:r>
          </a:p>
          <a:p>
            <a:pPr marL="0" indent="0">
              <a:buNone/>
            </a:pPr>
            <a:r>
              <a:rPr lang="en-US" sz="3000" b="1">
                <a:latin typeface="Calisto MT" panose="02040603050505030304" pitchFamily="18" charset="0"/>
                <a:ea typeface="Arial" panose="020B0604020202020204" pitchFamily="34" charset="0"/>
              </a:rPr>
              <a:t>Application Due Date: </a:t>
            </a:r>
            <a:r>
              <a:rPr lang="en-US" sz="3000" b="1">
                <a:solidFill>
                  <a:srgbClr val="FF0000"/>
                </a:solidFill>
                <a:latin typeface="Calisto MT" panose="02040603050505030304" pitchFamily="18" charset="0"/>
                <a:ea typeface="Arial" panose="020B0604020202020204" pitchFamily="34" charset="0"/>
              </a:rPr>
              <a:t>Monday, April 8, 2024 at 11:59 PM</a:t>
            </a:r>
            <a:endParaRPr lang="en-US" sz="3000">
              <a:solidFill>
                <a:srgbClr val="FF0000"/>
              </a:solidFill>
              <a:latin typeface="Calisto MT" panose="02040603050505030304" pitchFamily="18" charset="0"/>
              <a:ea typeface="Arial" panose="020B0604020202020204" pitchFamily="34" charset="0"/>
            </a:endParaRPr>
          </a:p>
          <a:p>
            <a:pPr marL="0" indent="0">
              <a:buNone/>
            </a:pPr>
            <a:endParaRPr lang="en-US" sz="1600"/>
          </a:p>
        </p:txBody>
      </p:sp>
      <p:cxnSp>
        <p:nvCxnSpPr>
          <p:cNvPr id="2" name="Straight Connector 1">
            <a:extLst>
              <a:ext uri="{FF2B5EF4-FFF2-40B4-BE49-F238E27FC236}">
                <a16:creationId xmlns:a16="http://schemas.microsoft.com/office/drawing/2014/main" id="{FF05EE5F-4C5E-177A-2DA4-736EF55298C3}"/>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5EB522-B81F-7421-BAF6-80C912A7CA2D}"/>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5B9DB14E-3690-BF58-3F50-6C213C4C1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79321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31C83-552C-802F-9550-CC80E5AA70AC}"/>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6AC4596C-AF69-B694-E17C-FB3087FB9E84}"/>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Background/Target Population </a:t>
            </a:r>
          </a:p>
        </p:txBody>
      </p:sp>
      <p:sp>
        <p:nvSpPr>
          <p:cNvPr id="22" name="Line 13">
            <a:extLst>
              <a:ext uri="{FF2B5EF4-FFF2-40B4-BE49-F238E27FC236}">
                <a16:creationId xmlns:a16="http://schemas.microsoft.com/office/drawing/2014/main" id="{29C26684-09CF-90D8-F0CD-9B98F0102A71}"/>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F63E003C-41AF-5E72-05F1-2D06070A68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4EB44B30-EB8A-E832-135E-1027940682D7}"/>
              </a:ext>
            </a:extLst>
          </p:cNvPr>
          <p:cNvSpPr>
            <a:spLocks noGrp="1"/>
          </p:cNvSpPr>
          <p:nvPr>
            <p:ph idx="1"/>
          </p:nvPr>
        </p:nvSpPr>
        <p:spPr>
          <a:xfrm>
            <a:off x="185068" y="1369219"/>
            <a:ext cx="6867914" cy="3263504"/>
          </a:xfrm>
        </p:spPr>
        <p:txBody>
          <a:bodyPr>
            <a:normAutofit/>
          </a:bodyPr>
          <a:lstStyle/>
          <a:p>
            <a:r>
              <a:rPr lang="en-US" sz="2000">
                <a:latin typeface="Calisto MT" panose="02040603050505030304" pitchFamily="18" charset="0"/>
              </a:rPr>
              <a:t>Companion program to </a:t>
            </a:r>
            <a:r>
              <a:rPr lang="en-US" sz="2000" b="1">
                <a:latin typeface="Calisto MT" panose="02040603050505030304" pitchFamily="18" charset="0"/>
                <a:hlinkClick r:id="rId4"/>
              </a:rPr>
              <a:t>Electrify MC</a:t>
            </a:r>
            <a:endParaRPr lang="en-US" sz="2000" b="1">
              <a:latin typeface="Calisto MT" panose="02040603050505030304" pitchFamily="18" charset="0"/>
            </a:endParaRPr>
          </a:p>
          <a:p>
            <a:pPr marL="0" indent="0">
              <a:buNone/>
            </a:pPr>
            <a:endParaRPr lang="en-US" sz="2000" b="1">
              <a:latin typeface="Calisto MT" panose="02040603050505030304" pitchFamily="18" charset="0"/>
            </a:endParaRPr>
          </a:p>
          <a:p>
            <a:pPr>
              <a:spcBef>
                <a:spcPts val="0"/>
              </a:spcBef>
            </a:pPr>
            <a:r>
              <a:rPr lang="en-US" sz="2000">
                <a:latin typeface="Calisto MT" panose="02040603050505030304" pitchFamily="18" charset="0"/>
              </a:rPr>
              <a:t>Aligns with the </a:t>
            </a:r>
          </a:p>
          <a:p>
            <a:pPr marL="0" indent="0">
              <a:spcBef>
                <a:spcPts val="0"/>
              </a:spcBef>
              <a:buNone/>
            </a:pPr>
            <a:r>
              <a:rPr lang="en-US" sz="2000" b="1">
                <a:latin typeface="Calisto MT" panose="02040603050505030304" pitchFamily="18" charset="0"/>
                <a:hlinkClick r:id="rId5"/>
              </a:rPr>
              <a:t>Montgomery County Climate Action Plan </a:t>
            </a:r>
            <a:endParaRPr lang="en-US" sz="2000" b="1">
              <a:latin typeface="Calisto MT" panose="02040603050505030304" pitchFamily="18" charset="0"/>
            </a:endParaRPr>
          </a:p>
          <a:p>
            <a:pPr marL="0" indent="0">
              <a:buNone/>
            </a:pPr>
            <a:endParaRPr lang="en-US" sz="2000" b="1">
              <a:latin typeface="Calisto MT" panose="02040603050505030304" pitchFamily="18" charset="0"/>
            </a:endParaRPr>
          </a:p>
          <a:p>
            <a:pPr>
              <a:spcBef>
                <a:spcPts val="0"/>
              </a:spcBef>
            </a:pPr>
            <a:r>
              <a:rPr lang="en-US" sz="2000">
                <a:latin typeface="Calisto MT" panose="02040603050505030304" pitchFamily="18" charset="0"/>
              </a:rPr>
              <a:t>Pilot new ideas to help the </a:t>
            </a:r>
          </a:p>
          <a:p>
            <a:pPr marL="0" indent="0">
              <a:spcBef>
                <a:spcPts val="0"/>
              </a:spcBef>
              <a:buNone/>
            </a:pPr>
            <a:r>
              <a:rPr lang="en-US" sz="2000" b="1">
                <a:latin typeface="Calisto MT" panose="02040603050505030304" pitchFamily="18" charset="0"/>
              </a:rPr>
              <a:t>target population of Low-to-Moderate </a:t>
            </a:r>
          </a:p>
          <a:p>
            <a:pPr marL="0" indent="0">
              <a:spcBef>
                <a:spcPts val="0"/>
              </a:spcBef>
              <a:buNone/>
            </a:pPr>
            <a:r>
              <a:rPr lang="en-US" sz="2000" b="1">
                <a:latin typeface="Calisto MT" panose="02040603050505030304" pitchFamily="18" charset="0"/>
              </a:rPr>
              <a:t>Income (LMI) residents </a:t>
            </a:r>
            <a:r>
              <a:rPr lang="en-US" sz="2000">
                <a:latin typeface="Calisto MT" panose="02040603050505030304" pitchFamily="18" charset="0"/>
              </a:rPr>
              <a:t>(i.e., households </a:t>
            </a:r>
          </a:p>
          <a:p>
            <a:pPr marL="0" indent="0">
              <a:spcBef>
                <a:spcPts val="0"/>
              </a:spcBef>
              <a:buNone/>
            </a:pPr>
            <a:r>
              <a:rPr lang="en-US" sz="2000">
                <a:latin typeface="Calisto MT" panose="02040603050505030304" pitchFamily="18" charset="0"/>
              </a:rPr>
              <a:t>that have an income at or below 85% of the </a:t>
            </a:r>
          </a:p>
          <a:p>
            <a:pPr marL="0" indent="0">
              <a:spcBef>
                <a:spcPts val="0"/>
              </a:spcBef>
              <a:buNone/>
            </a:pPr>
            <a:r>
              <a:rPr lang="en-US" sz="2000">
                <a:latin typeface="Calisto MT" panose="02040603050505030304" pitchFamily="18" charset="0"/>
              </a:rPr>
              <a:t>Area Median Income for Montgomery County). </a:t>
            </a:r>
          </a:p>
          <a:p>
            <a:pPr marL="0" indent="0">
              <a:buNone/>
            </a:pPr>
            <a:endParaRPr lang="en-US" sz="1600">
              <a:latin typeface="Calisto MT" panose="02040603050505030304" pitchFamily="18" charset="0"/>
            </a:endParaRPr>
          </a:p>
        </p:txBody>
      </p:sp>
      <p:cxnSp>
        <p:nvCxnSpPr>
          <p:cNvPr id="2" name="Straight Connector 1">
            <a:extLst>
              <a:ext uri="{FF2B5EF4-FFF2-40B4-BE49-F238E27FC236}">
                <a16:creationId xmlns:a16="http://schemas.microsoft.com/office/drawing/2014/main" id="{BFEC4CE6-45A1-CB98-3F31-D1590D6F14DD}"/>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E2135D-97F3-9EC9-80A4-F9CCFB56228A}"/>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D305EC1F-F9D5-E1A5-BBEB-5869B0EFD6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pic>
        <p:nvPicPr>
          <p:cNvPr id="6" name="Picture 5" descr="A person working on a machine">
            <a:extLst>
              <a:ext uri="{FF2B5EF4-FFF2-40B4-BE49-F238E27FC236}">
                <a16:creationId xmlns:a16="http://schemas.microsoft.com/office/drawing/2014/main" id="{2C8855EA-86D6-4A4C-6F28-24FF7D9492EA}"/>
              </a:ext>
            </a:extLst>
          </p:cNvPr>
          <p:cNvPicPr>
            <a:picLocks noChangeAspect="1"/>
          </p:cNvPicPr>
          <p:nvPr/>
        </p:nvPicPr>
        <p:blipFill rotWithShape="1">
          <a:blip r:embed="rId7">
            <a:extLst>
              <a:ext uri="{28A0092B-C50C-407E-A947-70E740481C1C}">
                <a14:useLocalDpi xmlns:a14="http://schemas.microsoft.com/office/drawing/2010/main" val="0"/>
              </a:ext>
            </a:extLst>
          </a:blip>
          <a:srcRect l="25364"/>
          <a:stretch/>
        </p:blipFill>
        <p:spPr>
          <a:xfrm>
            <a:off x="5121496" y="1324706"/>
            <a:ext cx="1931486" cy="1552732"/>
          </a:xfrm>
          <a:prstGeom prst="rect">
            <a:avLst/>
          </a:prstGeom>
        </p:spPr>
      </p:pic>
      <p:pic>
        <p:nvPicPr>
          <p:cNvPr id="7" name="Picture 6" descr="A person cooking in the kitchen&#10;&#10;Description automatically generated with medium confidence">
            <a:extLst>
              <a:ext uri="{FF2B5EF4-FFF2-40B4-BE49-F238E27FC236}">
                <a16:creationId xmlns:a16="http://schemas.microsoft.com/office/drawing/2014/main" id="{7241C239-C5DB-0EDC-723B-3EE44D8F92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88959" y="2886466"/>
            <a:ext cx="1264023" cy="1481619"/>
          </a:xfrm>
          <a:prstGeom prst="rect">
            <a:avLst/>
          </a:prstGeom>
        </p:spPr>
      </p:pic>
    </p:spTree>
    <p:extLst>
      <p:ext uri="{BB962C8B-B14F-4D97-AF65-F5344CB8AC3E}">
        <p14:creationId xmlns:p14="http://schemas.microsoft.com/office/powerpoint/2010/main" val="285805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F0B77-E3EB-1F4D-5D2F-44CE02EE2698}"/>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3FD414BC-5158-EABE-AD7B-6B1E5905FB1D}"/>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Background </a:t>
            </a:r>
            <a:r>
              <a:rPr lang="en-US" sz="3600" b="1" err="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con’t</a:t>
            </a:r>
            <a:endPar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endParaRPr>
          </a:p>
        </p:txBody>
      </p:sp>
      <p:sp>
        <p:nvSpPr>
          <p:cNvPr id="22" name="Line 13">
            <a:extLst>
              <a:ext uri="{FF2B5EF4-FFF2-40B4-BE49-F238E27FC236}">
                <a16:creationId xmlns:a16="http://schemas.microsoft.com/office/drawing/2014/main" id="{98CC4A52-6167-B0B4-BACD-9FB3DC633FCC}"/>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FC5E27E9-07C0-17E0-526C-77FDDBDF27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629B5871-0CA0-BC1F-C8D3-BE740EB85DB1}"/>
              </a:ext>
            </a:extLst>
          </p:cNvPr>
          <p:cNvSpPr>
            <a:spLocks noGrp="1"/>
          </p:cNvSpPr>
          <p:nvPr>
            <p:ph idx="1"/>
          </p:nvPr>
        </p:nvSpPr>
        <p:spPr>
          <a:xfrm>
            <a:off x="185068" y="1369220"/>
            <a:ext cx="6867914" cy="3154466"/>
          </a:xfrm>
        </p:spPr>
        <p:txBody>
          <a:bodyPr>
            <a:normAutofit fontScale="92500" lnSpcReduction="10000"/>
          </a:bodyPr>
          <a:lstStyle/>
          <a:p>
            <a:pPr marL="0" indent="0">
              <a:spcAft>
                <a:spcPts val="600"/>
              </a:spcAft>
              <a:buNone/>
            </a:pPr>
            <a:r>
              <a:rPr lang="en-US" sz="1600">
                <a:latin typeface="Calisto MT" panose="02040603050505030304" pitchFamily="18" charset="0"/>
              </a:rPr>
              <a:t>There are an interrelated set of challenges for LMI households in the County that the HEECAP Pilot Grant is poised to assist with:</a:t>
            </a:r>
          </a:p>
          <a:p>
            <a:pPr>
              <a:spcAft>
                <a:spcPts val="600"/>
              </a:spcAft>
            </a:pPr>
            <a:r>
              <a:rPr lang="en-US" sz="1600" b="1">
                <a:latin typeface="Calisto MT" panose="02040603050505030304" pitchFamily="18" charset="0"/>
                <a:cs typeface="Calibri"/>
              </a:rPr>
              <a:t>High energy bills</a:t>
            </a:r>
            <a:r>
              <a:rPr lang="en-US" sz="1600">
                <a:latin typeface="Calisto MT" panose="02040603050505030304" pitchFamily="18" charset="0"/>
                <a:cs typeface="Calibri"/>
              </a:rPr>
              <a:t> due to lack of weatherization and inefficient HVAC systems.</a:t>
            </a:r>
          </a:p>
          <a:p>
            <a:pPr>
              <a:spcAft>
                <a:spcPts val="600"/>
              </a:spcAft>
            </a:pPr>
            <a:r>
              <a:rPr lang="en-US" sz="1600">
                <a:latin typeface="Calisto MT" panose="02040603050505030304" pitchFamily="18" charset="0"/>
                <a:cs typeface="Calibri"/>
              </a:rPr>
              <a:t>Costly home repairs that are out of reach to income-strapped households, including roof leaks, persistent flooding issues, and others that can cause </a:t>
            </a:r>
            <a:r>
              <a:rPr lang="en-US" sz="1600" b="1">
                <a:latin typeface="Calisto MT" panose="02040603050505030304" pitchFamily="18" charset="0"/>
                <a:cs typeface="Calibri"/>
              </a:rPr>
              <a:t>significant building damage</a:t>
            </a:r>
            <a:r>
              <a:rPr lang="en-US" sz="1600">
                <a:latin typeface="Calisto MT" panose="02040603050505030304" pitchFamily="18" charset="0"/>
                <a:cs typeface="Calibri"/>
              </a:rPr>
              <a:t>.</a:t>
            </a:r>
          </a:p>
          <a:p>
            <a:pPr>
              <a:spcAft>
                <a:spcPts val="600"/>
              </a:spcAft>
            </a:pPr>
            <a:r>
              <a:rPr lang="en-US" sz="1600" b="1">
                <a:latin typeface="Calisto MT" panose="02040603050505030304" pitchFamily="18" charset="0"/>
                <a:cs typeface="Calibri"/>
              </a:rPr>
              <a:t>Disqualification from State-based weatherization programs</a:t>
            </a:r>
            <a:r>
              <a:rPr lang="en-US" sz="1600">
                <a:latin typeface="Calisto MT" panose="02040603050505030304" pitchFamily="18" charset="0"/>
                <a:cs typeface="Calibri"/>
              </a:rPr>
              <a:t> due to health and safety problems that exceed limited repair budgets (e.g., $1500 for MEA).</a:t>
            </a:r>
            <a:endParaRPr lang="en-US" sz="1600">
              <a:latin typeface="Calisto MT" panose="02040603050505030304" pitchFamily="18" charset="0"/>
            </a:endParaRPr>
          </a:p>
          <a:p>
            <a:pPr>
              <a:spcAft>
                <a:spcPts val="600"/>
              </a:spcAft>
            </a:pPr>
            <a:r>
              <a:rPr lang="en-US" sz="1600">
                <a:latin typeface="Calisto MT" panose="02040603050505030304" pitchFamily="18" charset="0"/>
                <a:cs typeface="Calibri"/>
              </a:rPr>
              <a:t>Health hazards stemming from a </a:t>
            </a:r>
            <a:r>
              <a:rPr lang="en-US" sz="1600" b="1">
                <a:latin typeface="Calisto MT" panose="02040603050505030304" pitchFamily="18" charset="0"/>
                <a:cs typeface="Calibri"/>
              </a:rPr>
              <a:t>poor indoor environment</a:t>
            </a:r>
            <a:r>
              <a:rPr lang="en-US" sz="1600">
                <a:latin typeface="Calisto MT" panose="02040603050505030304" pitchFamily="18" charset="0"/>
                <a:cs typeface="Calibri"/>
              </a:rPr>
              <a:t>: mold, asbestos, unmitigated radon, pollution from outdoors or unconditioned spaces.</a:t>
            </a:r>
          </a:p>
          <a:p>
            <a:pPr>
              <a:spcAft>
                <a:spcPts val="600"/>
              </a:spcAft>
            </a:pPr>
            <a:r>
              <a:rPr lang="en-US" sz="1600" b="1">
                <a:latin typeface="Calisto MT" panose="02040603050505030304" pitchFamily="18" charset="0"/>
                <a:cs typeface="Calibri"/>
              </a:rPr>
              <a:t>Climate change hazards</a:t>
            </a:r>
            <a:r>
              <a:rPr lang="en-US" sz="1600">
                <a:latin typeface="Calisto MT" panose="02040603050505030304" pitchFamily="18" charset="0"/>
                <a:cs typeface="Calibri"/>
              </a:rPr>
              <a:t> that exacerbate the problems above.</a:t>
            </a:r>
          </a:p>
          <a:p>
            <a:endParaRPr lang="en-US" sz="1600">
              <a:latin typeface="Calisto MT" panose="02040603050505030304" pitchFamily="18" charset="0"/>
            </a:endParaRPr>
          </a:p>
          <a:p>
            <a:endParaRPr lang="en-US" sz="1600">
              <a:latin typeface="Calisto MT" panose="02040603050505030304" pitchFamily="18" charset="0"/>
            </a:endParaRPr>
          </a:p>
        </p:txBody>
      </p:sp>
      <p:cxnSp>
        <p:nvCxnSpPr>
          <p:cNvPr id="2" name="Straight Connector 1">
            <a:extLst>
              <a:ext uri="{FF2B5EF4-FFF2-40B4-BE49-F238E27FC236}">
                <a16:creationId xmlns:a16="http://schemas.microsoft.com/office/drawing/2014/main" id="{CD694CDF-8C6A-78FE-EE30-9427D0CB0375}"/>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97203A-C635-6795-9517-485188579AB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5588CFAB-B982-2A36-A6C8-5D9140075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180033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45848-B388-0BC8-6F08-6F267441C4D5}"/>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1F8A48A5-3B6F-3D54-F7EB-385FB807A454}"/>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Funding Priorities </a:t>
            </a:r>
          </a:p>
        </p:txBody>
      </p:sp>
      <p:sp>
        <p:nvSpPr>
          <p:cNvPr id="22" name="Line 13">
            <a:extLst>
              <a:ext uri="{FF2B5EF4-FFF2-40B4-BE49-F238E27FC236}">
                <a16:creationId xmlns:a16="http://schemas.microsoft.com/office/drawing/2014/main" id="{FE6E23A3-2A1D-FCCB-CA66-CBA5B357B5B6}"/>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219AB5AD-4339-D6E8-55A7-8929054335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8C042633-98E4-34CC-2799-7CF140AFA16A}"/>
              </a:ext>
            </a:extLst>
          </p:cNvPr>
          <p:cNvSpPr>
            <a:spLocks noGrp="1"/>
          </p:cNvSpPr>
          <p:nvPr>
            <p:ph idx="1"/>
          </p:nvPr>
        </p:nvSpPr>
        <p:spPr>
          <a:xfrm>
            <a:off x="185068" y="1369219"/>
            <a:ext cx="6867914" cy="3263504"/>
          </a:xfrm>
        </p:spPr>
        <p:txBody>
          <a:bodyPr>
            <a:normAutofit/>
          </a:bodyPr>
          <a:lstStyle/>
          <a:p>
            <a:r>
              <a:rPr lang="en-US" sz="1600">
                <a:latin typeface="Calisto MT" panose="02040603050505030304" pitchFamily="18" charset="0"/>
              </a:rPr>
              <a:t>Fill gaps not covered by existing federal, state and County programs</a:t>
            </a:r>
            <a:endParaRPr lang="en-US" sz="1600" b="1">
              <a:latin typeface="Calisto MT" panose="02040603050505030304" pitchFamily="18" charset="0"/>
            </a:endParaRPr>
          </a:p>
          <a:p>
            <a:r>
              <a:rPr lang="en-US" sz="1600">
                <a:latin typeface="Calisto MT" panose="02040603050505030304" pitchFamily="18" charset="0"/>
              </a:rPr>
              <a:t>Pilot approaches that may be scaled up into more established, large-scale County programs in the future, with the goals of maximizing emission reduction and adapting to climate change</a:t>
            </a:r>
          </a:p>
          <a:p>
            <a:r>
              <a:rPr lang="en-US" sz="1600">
                <a:latin typeface="Calisto MT" panose="02040603050505030304" pitchFamily="18" charset="0"/>
              </a:rPr>
              <a:t>Nonprofits that are already working with LMI residents to improve household energy efficiency are best positioned to be awarded funding under this program</a:t>
            </a:r>
          </a:p>
          <a:p>
            <a:r>
              <a:rPr lang="en-US" sz="1600">
                <a:latin typeface="Calisto MT" panose="02040603050505030304" pitchFamily="18" charset="0"/>
              </a:rPr>
              <a:t>Montgomery County seeks proposals that apply a racial equity lens, demonstrate cultural proficiency, and inclusivity of the LGBTQIA+ community members</a:t>
            </a:r>
          </a:p>
        </p:txBody>
      </p:sp>
      <p:cxnSp>
        <p:nvCxnSpPr>
          <p:cNvPr id="2" name="Straight Connector 1">
            <a:extLst>
              <a:ext uri="{FF2B5EF4-FFF2-40B4-BE49-F238E27FC236}">
                <a16:creationId xmlns:a16="http://schemas.microsoft.com/office/drawing/2014/main" id="{1716C3C9-8A65-8F88-B356-D75C58D9D432}"/>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12536C2-44E7-DE8F-92FB-2476AF5694A5}"/>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7CF48EEB-6B84-EBE4-F1D5-D3D7965C6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266983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806A7-69D2-7A2A-BF0D-1261867750FD}"/>
            </a:ext>
          </a:extLst>
        </p:cNvPr>
        <p:cNvGrpSpPr/>
        <p:nvPr/>
      </p:nvGrpSpPr>
      <p:grpSpPr>
        <a:xfrm>
          <a:off x="0" y="0"/>
          <a:ext cx="0" cy="0"/>
          <a:chOff x="0" y="0"/>
          <a:chExt cx="0" cy="0"/>
        </a:xfrm>
      </p:grpSpPr>
      <p:sp>
        <p:nvSpPr>
          <p:cNvPr id="21" name="Rectangle 12">
            <a:extLst>
              <a:ext uri="{FF2B5EF4-FFF2-40B4-BE49-F238E27FC236}">
                <a16:creationId xmlns:a16="http://schemas.microsoft.com/office/drawing/2014/main" id="{B5F6CCCE-6871-564F-D32B-D3F80D85FEFE}"/>
              </a:ext>
            </a:extLst>
          </p:cNvPr>
          <p:cNvSpPr>
            <a:spLocks/>
          </p:cNvSpPr>
          <p:nvPr/>
        </p:nvSpPr>
        <p:spPr bwMode="auto">
          <a:xfrm>
            <a:off x="1" y="354479"/>
            <a:ext cx="7052981" cy="718141"/>
          </a:xfrm>
          <a:prstGeom prst="rect">
            <a:avLst/>
          </a:prstGeom>
          <a:noFill/>
          <a:ln>
            <a:noFill/>
          </a:ln>
        </p:spPr>
        <p:txBody>
          <a:bodyPr lIns="0" tIns="0" rIns="0" bIns="0" anchor="ctr"/>
          <a:lstStyle/>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FY24 HEECAP Homes </a:t>
            </a:r>
          </a:p>
          <a:p>
            <a:pPr algn="ctr"/>
            <a:r>
              <a:rPr lang="en-US" sz="3600" b="1">
                <a:solidFill>
                  <a:schemeClr val="accent1">
                    <a:lumMod val="75000"/>
                  </a:schemeClr>
                </a:solidFill>
                <a:effectLst>
                  <a:outerShdw blurRad="38100" dist="38100" dir="2700000" algn="tl">
                    <a:srgbClr val="000000">
                      <a:alpha val="43137"/>
                    </a:srgbClr>
                  </a:outerShdw>
                </a:effectLst>
                <a:latin typeface="Calisto MT" panose="02040603050505030304" pitchFamily="18" charset="0"/>
                <a:ea typeface="Bebas Neue Light" charset="0"/>
                <a:cs typeface="Bebas Neue Light" charset="0"/>
                <a:sym typeface="Bebas Neue" charset="0"/>
              </a:rPr>
              <a:t>Illustrative Activities</a:t>
            </a:r>
          </a:p>
        </p:txBody>
      </p:sp>
      <p:sp>
        <p:nvSpPr>
          <p:cNvPr id="22" name="Line 13">
            <a:extLst>
              <a:ext uri="{FF2B5EF4-FFF2-40B4-BE49-F238E27FC236}">
                <a16:creationId xmlns:a16="http://schemas.microsoft.com/office/drawing/2014/main" id="{F32FC57A-1349-8AED-ABEE-E940C5BC0EF2}"/>
              </a:ext>
            </a:extLst>
          </p:cNvPr>
          <p:cNvSpPr>
            <a:spLocks noChangeShapeType="1"/>
          </p:cNvSpPr>
          <p:nvPr/>
        </p:nvSpPr>
        <p:spPr bwMode="auto">
          <a:xfrm>
            <a:off x="26372" y="925104"/>
            <a:ext cx="4932338" cy="0"/>
          </a:xfrm>
          <a:prstGeom prst="line">
            <a:avLst/>
          </a:prstGeom>
          <a:noFill/>
          <a:ln w="6350" cap="flat">
            <a:solidFill>
              <a:schemeClr val="bg2">
                <a:alpha val="25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8" name="Picture 1">
            <a:extLst>
              <a:ext uri="{FF2B5EF4-FFF2-40B4-BE49-F238E27FC236}">
                <a16:creationId xmlns:a16="http://schemas.microsoft.com/office/drawing/2014/main" id="{52D366AA-0820-8557-582F-5C349124B4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4411" y="102393"/>
            <a:ext cx="785882" cy="785881"/>
          </a:xfrm>
          <a:prstGeom prst="roundRect">
            <a:avLst>
              <a:gd name="adj" fmla="val 8594"/>
            </a:avLst>
          </a:prstGeom>
          <a:noFill/>
          <a:ln>
            <a:noFill/>
          </a:ln>
          <a:effectLst>
            <a:reflection blurRad="6350" stA="52000" endA="300" endPos="35000" dir="5400000" sy="-100000" algn="bl" rotWithShape="0"/>
          </a:effectLst>
        </p:spPr>
      </p:pic>
      <p:sp>
        <p:nvSpPr>
          <p:cNvPr id="11" name="Content Placeholder 10">
            <a:extLst>
              <a:ext uri="{FF2B5EF4-FFF2-40B4-BE49-F238E27FC236}">
                <a16:creationId xmlns:a16="http://schemas.microsoft.com/office/drawing/2014/main" id="{E120A82B-5C1C-0075-BCA4-C99EF7F39FAF}"/>
              </a:ext>
            </a:extLst>
          </p:cNvPr>
          <p:cNvSpPr>
            <a:spLocks noGrp="1"/>
          </p:cNvSpPr>
          <p:nvPr>
            <p:ph idx="1"/>
          </p:nvPr>
        </p:nvSpPr>
        <p:spPr>
          <a:xfrm>
            <a:off x="185068" y="1369219"/>
            <a:ext cx="6867914" cy="3263504"/>
          </a:xfrm>
        </p:spPr>
        <p:txBody>
          <a:bodyPr>
            <a:normAutofit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a:effectLst/>
                <a:latin typeface="Calisto MT" panose="02040603050505030304" pitchFamily="18" charset="0"/>
                <a:ea typeface="Aptos" panose="020B0004020202020204" pitchFamily="34" charset="0"/>
                <a:cs typeface="Times New Roman" panose="02020603050405020304" pitchFamily="18" charset="0"/>
              </a:rPr>
              <a:t>Retrofit projects that remove fossil-fuel systems from homes and replace them with efficient electric systems, add batteries to onsite renewable energy systems, or perform other climate-resiliency measures not already funded through existing programs.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a:effectLst/>
                <a:latin typeface="Calisto MT" panose="02040603050505030304" pitchFamily="18" charset="0"/>
                <a:ea typeface="Aptos" panose="020B0004020202020204" pitchFamily="34" charset="0"/>
                <a:cs typeface="Times New Roman" panose="02020603050405020304" pitchFamily="18" charset="0"/>
              </a:rPr>
              <a:t>Home improvement projects that are not currently funded by existing income-eligible weatherization and/or energy efficiency programs that improve the safety and health of residents.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a:effectLst/>
                <a:latin typeface="Calisto MT" panose="02040603050505030304" pitchFamily="18" charset="0"/>
                <a:ea typeface="Aptos" panose="020B0004020202020204" pitchFamily="34" charset="0"/>
                <a:cs typeface="Times New Roman" panose="02020603050405020304" pitchFamily="18" charset="0"/>
              </a:rPr>
              <a:t>Leveraging County grant funding from this program to fix home problems that prevent LMI residents’ increased participation in existing weatherization and/or energy efficiency programs. </a:t>
            </a:r>
          </a:p>
          <a:p>
            <a:pPr marL="0" indent="0">
              <a:buNone/>
            </a:pPr>
            <a:endParaRPr lang="en-US" sz="2400">
              <a:latin typeface="Calisto MT" panose="02040603050505030304" pitchFamily="18" charset="0"/>
            </a:endParaRPr>
          </a:p>
        </p:txBody>
      </p:sp>
      <p:cxnSp>
        <p:nvCxnSpPr>
          <p:cNvPr id="2" name="Straight Connector 1">
            <a:extLst>
              <a:ext uri="{FF2B5EF4-FFF2-40B4-BE49-F238E27FC236}">
                <a16:creationId xmlns:a16="http://schemas.microsoft.com/office/drawing/2014/main" id="{10FAD445-A5C3-CAB3-19FF-37879A4D1FFE}"/>
              </a:ext>
            </a:extLst>
          </p:cNvPr>
          <p:cNvCxnSpPr/>
          <p:nvPr/>
        </p:nvCxnSpPr>
        <p:spPr>
          <a:xfrm>
            <a:off x="0" y="4771788"/>
            <a:ext cx="7772400" cy="0"/>
          </a:xfrm>
          <a:prstGeom prst="line">
            <a:avLst/>
          </a:prstGeom>
          <a:ln w="762000">
            <a:gradFill flip="none" rotWithShape="1">
              <a:gsLst>
                <a:gs pos="99000">
                  <a:schemeClr val="bg1"/>
                </a:gs>
                <a:gs pos="0">
                  <a:srgbClr val="0BAABB"/>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7B9F496-1D2B-21C9-6872-C3055C973C57}"/>
              </a:ext>
            </a:extLst>
          </p:cNvPr>
          <p:cNvSpPr txBox="1"/>
          <p:nvPr/>
        </p:nvSpPr>
        <p:spPr>
          <a:xfrm>
            <a:off x="46122" y="4535143"/>
            <a:ext cx="3258161" cy="484748"/>
          </a:xfrm>
          <a:prstGeom prst="rect">
            <a:avLst/>
          </a:prstGeom>
          <a:noFill/>
        </p:spPr>
        <p:txBody>
          <a:bodyPr wrap="square" rtlCol="0">
            <a:spAutoFit/>
          </a:bodyPr>
          <a:lstStyle/>
          <a:p>
            <a:r>
              <a:rPr lang="en-US" sz="2550" i="1">
                <a:solidFill>
                  <a:schemeClr val="accent1">
                    <a:lumMod val="50000"/>
                  </a:schemeClr>
                </a:solidFill>
                <a:latin typeface="Ink Free" panose="03080402000500000000" pitchFamily="66" charset="0"/>
              </a:rPr>
              <a:t>Outgoing Grants</a:t>
            </a:r>
          </a:p>
        </p:txBody>
      </p:sp>
      <p:pic>
        <p:nvPicPr>
          <p:cNvPr id="5" name="Picture 4" descr="Text&#10;&#10;Description automatically generated with medium confidence">
            <a:extLst>
              <a:ext uri="{FF2B5EF4-FFF2-40B4-BE49-F238E27FC236}">
                <a16:creationId xmlns:a16="http://schemas.microsoft.com/office/drawing/2014/main" id="{DA6A705E-2064-95E7-A6C2-80853B9B29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93" y="4507150"/>
            <a:ext cx="2369206" cy="530915"/>
          </a:xfrm>
          <a:prstGeom prst="rect">
            <a:avLst/>
          </a:prstGeom>
        </p:spPr>
      </p:pic>
    </p:spTree>
    <p:extLst>
      <p:ext uri="{BB962C8B-B14F-4D97-AF65-F5344CB8AC3E}">
        <p14:creationId xmlns:p14="http://schemas.microsoft.com/office/powerpoint/2010/main" val="3003698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67de7b8-2287-4eba-9266-c84c809e3def">
      <Terms xmlns="http://schemas.microsoft.com/office/infopath/2007/PartnerControls"/>
    </lcf76f155ced4ddcb4097134ff3c332f>
    <TaxCatchAll xmlns="74875b86-4471-4064-a2d4-c252a114a110" xsi:nil="true"/>
    <SharedWithUsers xmlns="74875b86-4471-4064-a2d4-c252a114a110">
      <UserInfo>
        <DisplayName>Harris, Walton</DisplayName>
        <AccountId>81</AccountId>
        <AccountType/>
      </UserInfo>
    </SharedWithUsers>
    <SignedDate xmlns="167de7b8-2287-4eba-9266-c84c809e3def" xsi:nil="true"/>
    <Signedby xmlns="167de7b8-2287-4eba-9266-c84c809e3def" xsi:nil="true"/>
    <InitialedBy xmlns="167de7b8-2287-4eba-9266-c84c809e3def" xsi:nil="true"/>
    <Initial_x0020_Date xmlns="167de7b8-2287-4eba-9266-c84c809e3d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F122179B8940448C7D0649D18F3F58" ma:contentTypeVersion="19" ma:contentTypeDescription="Create a new document." ma:contentTypeScope="" ma:versionID="ed47e2c665d0fbe15a0406261daa9317">
  <xsd:schema xmlns:xsd="http://www.w3.org/2001/XMLSchema" xmlns:xs="http://www.w3.org/2001/XMLSchema" xmlns:p="http://schemas.microsoft.com/office/2006/metadata/properties" xmlns:ns2="167de7b8-2287-4eba-9266-c84c809e3def" xmlns:ns3="74875b86-4471-4064-a2d4-c252a114a110" targetNamespace="http://schemas.microsoft.com/office/2006/metadata/properties" ma:root="true" ma:fieldsID="026e4bca7c2ed57fb426eed2abe92220" ns2:_="" ns3:_="">
    <xsd:import namespace="167de7b8-2287-4eba-9266-c84c809e3def"/>
    <xsd:import namespace="74875b86-4471-4064-a2d4-c252a114a11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Initial_x0020_Date" minOccurs="0"/>
                <xsd:element ref="ns2:InitialedBy" minOccurs="0"/>
                <xsd:element ref="ns2:Signedby" minOccurs="0"/>
                <xsd:element ref="ns2:Signed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7de7b8-2287-4eba-9266-c84c809e3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8a4874a-8cf6-4bd1-a3b1-571cbf9a5b83"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Initial_x0020_Date" ma:index="22" nillable="true" ma:displayName="Initial Date" ma:description="The date a correction was initialed" ma:format="DateOnly" ma:internalName="Initial_x0020_Date">
      <xsd:simpleType>
        <xsd:restriction base="dms:DateTime"/>
      </xsd:simpleType>
    </xsd:element>
    <xsd:element name="InitialedBy" ma:index="23" nillable="true" ma:displayName="Initialed By" ma:description="Name of person initialing the correction" ma:format="Dropdown" ma:internalName="InitialedBy">
      <xsd:simpleType>
        <xsd:restriction base="dms:Text">
          <xsd:maxLength value="255"/>
        </xsd:restriction>
      </xsd:simpleType>
    </xsd:element>
    <xsd:element name="Signedby" ma:index="24" nillable="true" ma:displayName="Signed by" ma:description="Name of signer" ma:format="Dropdown" ma:internalName="Signedby">
      <xsd:simpleType>
        <xsd:restriction base="dms:Text">
          <xsd:maxLength value="255"/>
        </xsd:restriction>
      </xsd:simpleType>
    </xsd:element>
    <xsd:element name="SignedDate" ma:index="25" nillable="true" ma:displayName="Signed Date" ma:format="Dropdown" ma:internalName="Signed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875b86-4471-4064-a2d4-c252a114a11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2e7293f-92cb-4acb-9cdb-af20a6ac7ce8}" ma:internalName="TaxCatchAll" ma:showField="CatchAllData" ma:web="74875b86-4471-4064-a2d4-c252a114a11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18CF64-A083-4840-BF04-D03345ABF1BE}">
  <ds:schemaRefs>
    <ds:schemaRef ds:uri="167de7b8-2287-4eba-9266-c84c809e3def"/>
    <ds:schemaRef ds:uri="74875b86-4471-4064-a2d4-c252a114a1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7C2B47-80DB-4B9D-A9D3-946ED43B0889}">
  <ds:schemaRefs>
    <ds:schemaRef ds:uri="167de7b8-2287-4eba-9266-c84c809e3def"/>
    <ds:schemaRef ds:uri="74875b86-4471-4064-a2d4-c252a114a1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8F3EBC-5FF8-4735-BCC8-C624AB202D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3168</Words>
  <Application>Microsoft Office PowerPoint</Application>
  <PresentationFormat>Custom</PresentationFormat>
  <Paragraphs>286</Paragraphs>
  <Slides>29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Bebas Neue Light</vt:lpstr>
      <vt:lpstr>Calibri</vt:lpstr>
      <vt:lpstr>Calibri Light</vt:lpstr>
      <vt:lpstr>Calisto MT</vt:lpstr>
      <vt:lpstr>Ink Free</vt:lpstr>
      <vt:lpstr>Lato</vt:lpstr>
      <vt:lpstr>Lato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Kravets, Olga</dc:creator>
  <cp:keywords/>
  <dc:description/>
  <cp:lastModifiedBy>Kravets, Olga</cp:lastModifiedBy>
  <cp:revision>1</cp:revision>
  <cp:lastPrinted>2022-02-07T19:21:52Z</cp:lastPrinted>
  <dcterms:modified xsi:type="dcterms:W3CDTF">2024-03-08T21:22:55Z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0x0101008CF122179B8940448C7D0649D18F3F58</vt:lpwstr>
  </property>
  <property fmtid="{D5CDD505-2E9C-101B-9397-08002B2CF9AE}" pid="3" name="MediaServiceImageTags">
    <vt:lpwstr/>
  </property>
</Properties>
</file>