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324" r:id="rId4"/>
  </p:sldMasterIdLst>
  <p:notesMasterIdLst>
    <p:notesMasterId r:id="rId34"/>
  </p:notesMasterIdLst>
  <p:handoutMasterIdLst>
    <p:handoutMasterId r:id="rId35"/>
  </p:handoutMasterIdLst>
  <p:sldIdLst>
    <p:sldId id="280" r:id="rId5"/>
    <p:sldId id="693" r:id="rId6"/>
    <p:sldId id="657" r:id="rId7"/>
    <p:sldId id="648" r:id="rId8"/>
    <p:sldId id="698" r:id="rId9"/>
    <p:sldId id="712" r:id="rId10"/>
    <p:sldId id="732" r:id="rId11"/>
    <p:sldId id="285" r:id="rId12"/>
    <p:sldId id="713" r:id="rId13"/>
    <p:sldId id="731" r:id="rId14"/>
    <p:sldId id="677" r:id="rId15"/>
    <p:sldId id="686" r:id="rId16"/>
    <p:sldId id="733" r:id="rId17"/>
    <p:sldId id="734" r:id="rId18"/>
    <p:sldId id="699" r:id="rId19"/>
    <p:sldId id="736" r:id="rId20"/>
    <p:sldId id="737" r:id="rId21"/>
    <p:sldId id="738" r:id="rId22"/>
    <p:sldId id="739" r:id="rId23"/>
    <p:sldId id="740" r:id="rId24"/>
    <p:sldId id="741" r:id="rId25"/>
    <p:sldId id="742" r:id="rId26"/>
    <p:sldId id="743" r:id="rId27"/>
    <p:sldId id="667" r:id="rId28"/>
    <p:sldId id="671" r:id="rId29"/>
    <p:sldId id="716" r:id="rId30"/>
    <p:sldId id="692" r:id="rId31"/>
    <p:sldId id="735" r:id="rId32"/>
    <p:sldId id="639" r:id="rId33"/>
  </p:sldIdLst>
  <p:sldSz cx="7772400" cy="51435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4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3F554E-FD96-A2D4-0CC3-C982EFB52B45}" name="Hoy, Allison M." initials="HAM" userId="S::HOYALL01@MontgomeryCountyMD.gov::471a8d3b-6b74-426e-9f25-71897ae2fe3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59DD5E"/>
    <a:srgbClr val="66FF66"/>
    <a:srgbClr val="66FF33"/>
    <a:srgbClr val="FF9900"/>
    <a:srgbClr val="9A7044"/>
    <a:srgbClr val="2C79C7"/>
    <a:srgbClr val="C6BAA3"/>
    <a:srgbClr val="00CC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545780-677E-437E-9228-D116789C90B6}" v="34" dt="2023-10-11T17:32:50.629"/>
    <p1510:client id="{8822B40E-5795-423F-9026-6E5D3395CAC5}" v="21" dt="2023-10-11T15:33:43.100"/>
    <p1510:client id="{DA26E494-9F40-4387-B761-AE28F6387F4E}" v="148" dt="2023-10-11T19:47:56.0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1326" y="126"/>
      </p:cViewPr>
      <p:guideLst>
        <p:guide orient="horz" pos="1620"/>
        <p:guide pos="2424"/>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169920" cy="481727"/>
          </a:xfrm>
          <a:prstGeom prst="rect">
            <a:avLst/>
          </a:prstGeom>
        </p:spPr>
        <p:txBody>
          <a:bodyPr vert="horz" lIns="97426" tIns="48713" rIns="97426" bIns="48713" rtlCol="0"/>
          <a:lstStyle>
            <a:lvl1pPr algn="l">
              <a:defRPr sz="1300"/>
            </a:lvl1pPr>
          </a:lstStyle>
          <a:p>
            <a:endParaRPr lang="en-US"/>
          </a:p>
        </p:txBody>
      </p:sp>
      <p:sp>
        <p:nvSpPr>
          <p:cNvPr id="3" name="Date Placeholder 2"/>
          <p:cNvSpPr>
            <a:spLocks noGrp="1"/>
          </p:cNvSpPr>
          <p:nvPr>
            <p:ph type="dt" sz="quarter" idx="1"/>
          </p:nvPr>
        </p:nvSpPr>
        <p:spPr>
          <a:xfrm>
            <a:off x="4143590" y="0"/>
            <a:ext cx="3169920" cy="481727"/>
          </a:xfrm>
          <a:prstGeom prst="rect">
            <a:avLst/>
          </a:prstGeom>
        </p:spPr>
        <p:txBody>
          <a:bodyPr vert="horz" lIns="97426" tIns="48713" rIns="97426" bIns="48713" rtlCol="0"/>
          <a:lstStyle>
            <a:lvl1pPr algn="r">
              <a:defRPr sz="1300"/>
            </a:lvl1pPr>
          </a:lstStyle>
          <a:p>
            <a:fld id="{1F11649D-7942-6D44-A605-D8AD3FFC4148}" type="datetimeFigureOut">
              <a:rPr lang="en-US" smtClean="0"/>
              <a:t>10/11/2023</a:t>
            </a:fld>
            <a:endParaRPr lang="en-US"/>
          </a:p>
        </p:txBody>
      </p:sp>
      <p:sp>
        <p:nvSpPr>
          <p:cNvPr id="4" name="Footer Placeholder 3"/>
          <p:cNvSpPr>
            <a:spLocks noGrp="1"/>
          </p:cNvSpPr>
          <p:nvPr>
            <p:ph type="ftr" sz="quarter" idx="2"/>
          </p:nvPr>
        </p:nvSpPr>
        <p:spPr>
          <a:xfrm>
            <a:off x="3" y="9119480"/>
            <a:ext cx="3169920" cy="481726"/>
          </a:xfrm>
          <a:prstGeom prst="rect">
            <a:avLst/>
          </a:prstGeom>
        </p:spPr>
        <p:txBody>
          <a:bodyPr vert="horz" lIns="97426" tIns="48713" rIns="97426" bIns="48713" rtlCol="0" anchor="b"/>
          <a:lstStyle>
            <a:lvl1pPr algn="l">
              <a:defRPr sz="1300"/>
            </a:lvl1pPr>
          </a:lstStyle>
          <a:p>
            <a:endParaRPr lang="en-US"/>
          </a:p>
        </p:txBody>
      </p:sp>
      <p:sp>
        <p:nvSpPr>
          <p:cNvPr id="5" name="Slide Number Placeholder 4"/>
          <p:cNvSpPr>
            <a:spLocks noGrp="1"/>
          </p:cNvSpPr>
          <p:nvPr>
            <p:ph type="sldNum" sz="quarter" idx="3"/>
          </p:nvPr>
        </p:nvSpPr>
        <p:spPr>
          <a:xfrm>
            <a:off x="4143590" y="9119480"/>
            <a:ext cx="3169920" cy="481726"/>
          </a:xfrm>
          <a:prstGeom prst="rect">
            <a:avLst/>
          </a:prstGeom>
        </p:spPr>
        <p:txBody>
          <a:bodyPr vert="horz" lIns="97426" tIns="48713" rIns="97426" bIns="48713" rtlCol="0" anchor="b"/>
          <a:lstStyle>
            <a:lvl1pPr algn="r">
              <a:defRPr sz="1300"/>
            </a:lvl1pPr>
          </a:lstStyle>
          <a:p>
            <a:fld id="{D47A84F7-ED2F-6A49-BFA4-C158FEEE1215}" type="slidenum">
              <a:rPr lang="en-US" smtClean="0"/>
              <a:t>‹#›</a:t>
            </a:fld>
            <a:endParaRPr lang="en-US"/>
          </a:p>
        </p:txBody>
      </p:sp>
    </p:spTree>
    <p:extLst>
      <p:ext uri="{BB962C8B-B14F-4D97-AF65-F5344CB8AC3E}">
        <p14:creationId xmlns:p14="http://schemas.microsoft.com/office/powerpoint/2010/main" val="1469262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169920" cy="480060"/>
          </a:xfrm>
          <a:prstGeom prst="rect">
            <a:avLst/>
          </a:prstGeom>
        </p:spPr>
        <p:txBody>
          <a:bodyPr vert="horz" lIns="97426" tIns="48713" rIns="97426" bIns="48713" rtlCol="0"/>
          <a:lstStyle>
            <a:lvl1pPr algn="l">
              <a:defRPr sz="1300"/>
            </a:lvl1pPr>
          </a:lstStyle>
          <a:p>
            <a:endParaRPr lang="en-US"/>
          </a:p>
        </p:txBody>
      </p:sp>
      <p:sp>
        <p:nvSpPr>
          <p:cNvPr id="3" name="Date Placeholder 2"/>
          <p:cNvSpPr>
            <a:spLocks noGrp="1"/>
          </p:cNvSpPr>
          <p:nvPr>
            <p:ph type="dt" idx="1"/>
          </p:nvPr>
        </p:nvSpPr>
        <p:spPr>
          <a:xfrm>
            <a:off x="4143590" y="0"/>
            <a:ext cx="3169920" cy="480060"/>
          </a:xfrm>
          <a:prstGeom prst="rect">
            <a:avLst/>
          </a:prstGeom>
        </p:spPr>
        <p:txBody>
          <a:bodyPr vert="horz" lIns="97426" tIns="48713" rIns="97426" bIns="48713" rtlCol="0"/>
          <a:lstStyle>
            <a:lvl1pPr algn="r">
              <a:defRPr sz="1300"/>
            </a:lvl1pPr>
          </a:lstStyle>
          <a:p>
            <a:fld id="{2585A59D-70F8-D247-82DD-BA5A6D366B3E}" type="datetimeFigureOut">
              <a:rPr lang="en-US" smtClean="0"/>
              <a:t>10/11/2023</a:t>
            </a:fld>
            <a:endParaRPr lang="en-US"/>
          </a:p>
        </p:txBody>
      </p:sp>
      <p:sp>
        <p:nvSpPr>
          <p:cNvPr id="4" name="Slide Image Placeholder 3"/>
          <p:cNvSpPr>
            <a:spLocks noGrp="1" noRot="1" noChangeAspect="1"/>
          </p:cNvSpPr>
          <p:nvPr>
            <p:ph type="sldImg" idx="2"/>
          </p:nvPr>
        </p:nvSpPr>
        <p:spPr>
          <a:xfrm>
            <a:off x="936625" y="719138"/>
            <a:ext cx="5441950" cy="3600450"/>
          </a:xfrm>
          <a:prstGeom prst="rect">
            <a:avLst/>
          </a:prstGeom>
          <a:noFill/>
          <a:ln w="12700">
            <a:solidFill>
              <a:prstClr val="black"/>
            </a:solidFill>
          </a:ln>
        </p:spPr>
        <p:txBody>
          <a:bodyPr vert="horz" lIns="97426" tIns="48713" rIns="97426" bIns="48713" rtlCol="0" anchor="ctr"/>
          <a:lstStyle/>
          <a:p>
            <a:endParaRPr lang="en-US"/>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7426" tIns="48713" rIns="97426" bIns="48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9119474"/>
            <a:ext cx="3169920" cy="480060"/>
          </a:xfrm>
          <a:prstGeom prst="rect">
            <a:avLst/>
          </a:prstGeom>
        </p:spPr>
        <p:txBody>
          <a:bodyPr vert="horz" lIns="97426" tIns="48713" rIns="97426" bIns="48713" rtlCol="0" anchor="b"/>
          <a:lstStyle>
            <a:lvl1pPr algn="l">
              <a:defRPr sz="1300"/>
            </a:lvl1pPr>
          </a:lstStyle>
          <a:p>
            <a:endParaRPr lang="en-US"/>
          </a:p>
        </p:txBody>
      </p:sp>
      <p:sp>
        <p:nvSpPr>
          <p:cNvPr id="7" name="Slide Number Placeholder 6"/>
          <p:cNvSpPr>
            <a:spLocks noGrp="1"/>
          </p:cNvSpPr>
          <p:nvPr>
            <p:ph type="sldNum" sz="quarter" idx="5"/>
          </p:nvPr>
        </p:nvSpPr>
        <p:spPr>
          <a:xfrm>
            <a:off x="4143590" y="9119474"/>
            <a:ext cx="3169920" cy="480060"/>
          </a:xfrm>
          <a:prstGeom prst="rect">
            <a:avLst/>
          </a:prstGeom>
        </p:spPr>
        <p:txBody>
          <a:bodyPr vert="horz" lIns="97426" tIns="48713" rIns="97426" bIns="48713" rtlCol="0" anchor="b"/>
          <a:lstStyle>
            <a:lvl1pPr algn="r">
              <a:defRPr sz="1300"/>
            </a:lvl1pPr>
          </a:lstStyle>
          <a:p>
            <a:fld id="{BFA35223-E47F-1946-8A6D-4B121950ACDE}" type="slidenum">
              <a:rPr lang="en-US" smtClean="0"/>
              <a:t>‹#›</a:t>
            </a:fld>
            <a:endParaRPr lang="en-US"/>
          </a:p>
        </p:txBody>
      </p:sp>
    </p:spTree>
    <p:extLst>
      <p:ext uri="{BB962C8B-B14F-4D97-AF65-F5344CB8AC3E}">
        <p14:creationId xmlns:p14="http://schemas.microsoft.com/office/powerpoint/2010/main" val="39196526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CDDB67-6EF7-4AE2-A03A-9180A20934EF}" type="slidenum">
              <a:rPr lang="en-US" smtClean="0"/>
              <a:t>1</a:t>
            </a:fld>
            <a:endParaRPr lang="en-US"/>
          </a:p>
        </p:txBody>
      </p:sp>
    </p:spTree>
    <p:extLst>
      <p:ext uri="{BB962C8B-B14F-4D97-AF65-F5344CB8AC3E}">
        <p14:creationId xmlns:p14="http://schemas.microsoft.com/office/powerpoint/2010/main" val="2181769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Switch to DHHS on this slide</a:t>
            </a:r>
          </a:p>
          <a:p>
            <a:endParaRPr lang="en-US"/>
          </a:p>
        </p:txBody>
      </p:sp>
      <p:sp>
        <p:nvSpPr>
          <p:cNvPr id="4" name="Slide Number Placeholder 3"/>
          <p:cNvSpPr>
            <a:spLocks noGrp="1"/>
          </p:cNvSpPr>
          <p:nvPr>
            <p:ph type="sldNum" sz="quarter" idx="5"/>
          </p:nvPr>
        </p:nvSpPr>
        <p:spPr/>
        <p:txBody>
          <a:bodyPr/>
          <a:lstStyle/>
          <a:p>
            <a:fld id="{BFA35223-E47F-1946-8A6D-4B121950ACDE}" type="slidenum">
              <a:rPr lang="en-US" smtClean="0"/>
              <a:t>14</a:t>
            </a:fld>
            <a:endParaRPr lang="en-US"/>
          </a:p>
        </p:txBody>
      </p:sp>
    </p:spTree>
    <p:extLst>
      <p:ext uri="{BB962C8B-B14F-4D97-AF65-F5344CB8AC3E}">
        <p14:creationId xmlns:p14="http://schemas.microsoft.com/office/powerpoint/2010/main" val="3096542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Switch to DHHS after this slide</a:t>
            </a:r>
          </a:p>
          <a:p>
            <a:endParaRPr lang="en-US"/>
          </a:p>
        </p:txBody>
      </p:sp>
      <p:sp>
        <p:nvSpPr>
          <p:cNvPr id="4" name="Slide Number Placeholder 3"/>
          <p:cNvSpPr>
            <a:spLocks noGrp="1"/>
          </p:cNvSpPr>
          <p:nvPr>
            <p:ph type="sldNum" sz="quarter" idx="5"/>
          </p:nvPr>
        </p:nvSpPr>
        <p:spPr/>
        <p:txBody>
          <a:bodyPr/>
          <a:lstStyle/>
          <a:p>
            <a:fld id="{BFA35223-E47F-1946-8A6D-4B121950ACDE}" type="slidenum">
              <a:rPr lang="en-US" smtClean="0"/>
              <a:t>4</a:t>
            </a:fld>
            <a:endParaRPr lang="en-US"/>
          </a:p>
        </p:txBody>
      </p:sp>
    </p:spTree>
    <p:extLst>
      <p:ext uri="{BB962C8B-B14F-4D97-AF65-F5344CB8AC3E}">
        <p14:creationId xmlns:p14="http://schemas.microsoft.com/office/powerpoint/2010/main" val="1740489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Switch to DHHS on this slide</a:t>
            </a:r>
          </a:p>
          <a:p>
            <a:endParaRPr lang="en-US"/>
          </a:p>
        </p:txBody>
      </p:sp>
      <p:sp>
        <p:nvSpPr>
          <p:cNvPr id="4" name="Slide Number Placeholder 3"/>
          <p:cNvSpPr>
            <a:spLocks noGrp="1"/>
          </p:cNvSpPr>
          <p:nvPr>
            <p:ph type="sldNum" sz="quarter" idx="5"/>
          </p:nvPr>
        </p:nvSpPr>
        <p:spPr/>
        <p:txBody>
          <a:bodyPr/>
          <a:lstStyle/>
          <a:p>
            <a:fld id="{BFA35223-E47F-1946-8A6D-4B121950ACDE}" type="slidenum">
              <a:rPr lang="en-US" smtClean="0"/>
              <a:t>5</a:t>
            </a:fld>
            <a:endParaRPr lang="en-US"/>
          </a:p>
        </p:txBody>
      </p:sp>
    </p:spTree>
    <p:extLst>
      <p:ext uri="{BB962C8B-B14F-4D97-AF65-F5344CB8AC3E}">
        <p14:creationId xmlns:p14="http://schemas.microsoft.com/office/powerpoint/2010/main" val="2470371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Switch to DHHS on this slide</a:t>
            </a:r>
          </a:p>
          <a:p>
            <a:endParaRPr lang="en-US"/>
          </a:p>
        </p:txBody>
      </p:sp>
      <p:sp>
        <p:nvSpPr>
          <p:cNvPr id="4" name="Slide Number Placeholder 3"/>
          <p:cNvSpPr>
            <a:spLocks noGrp="1"/>
          </p:cNvSpPr>
          <p:nvPr>
            <p:ph type="sldNum" sz="quarter" idx="5"/>
          </p:nvPr>
        </p:nvSpPr>
        <p:spPr/>
        <p:txBody>
          <a:bodyPr/>
          <a:lstStyle/>
          <a:p>
            <a:fld id="{BFA35223-E47F-1946-8A6D-4B121950ACDE}" type="slidenum">
              <a:rPr lang="en-US" smtClean="0"/>
              <a:t>6</a:t>
            </a:fld>
            <a:endParaRPr lang="en-US"/>
          </a:p>
        </p:txBody>
      </p:sp>
    </p:spTree>
    <p:extLst>
      <p:ext uri="{BB962C8B-B14F-4D97-AF65-F5344CB8AC3E}">
        <p14:creationId xmlns:p14="http://schemas.microsoft.com/office/powerpoint/2010/main" val="4078727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Switch to DHHS on this slide</a:t>
            </a:r>
          </a:p>
          <a:p>
            <a:endParaRPr lang="en-US"/>
          </a:p>
        </p:txBody>
      </p:sp>
      <p:sp>
        <p:nvSpPr>
          <p:cNvPr id="4" name="Slide Number Placeholder 3"/>
          <p:cNvSpPr>
            <a:spLocks noGrp="1"/>
          </p:cNvSpPr>
          <p:nvPr>
            <p:ph type="sldNum" sz="quarter" idx="5"/>
          </p:nvPr>
        </p:nvSpPr>
        <p:spPr/>
        <p:txBody>
          <a:bodyPr/>
          <a:lstStyle/>
          <a:p>
            <a:fld id="{BFA35223-E47F-1946-8A6D-4B121950ACDE}" type="slidenum">
              <a:rPr lang="en-US" smtClean="0"/>
              <a:t>7</a:t>
            </a:fld>
            <a:endParaRPr lang="en-US"/>
          </a:p>
        </p:txBody>
      </p:sp>
    </p:spTree>
    <p:extLst>
      <p:ext uri="{BB962C8B-B14F-4D97-AF65-F5344CB8AC3E}">
        <p14:creationId xmlns:p14="http://schemas.microsoft.com/office/powerpoint/2010/main" val="3645672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??????????????????add this </a:t>
            </a:r>
          </a:p>
        </p:txBody>
      </p:sp>
      <p:sp>
        <p:nvSpPr>
          <p:cNvPr id="4" name="Slide Number Placeholder 3"/>
          <p:cNvSpPr>
            <a:spLocks noGrp="1"/>
          </p:cNvSpPr>
          <p:nvPr>
            <p:ph type="sldNum" sz="quarter" idx="5"/>
          </p:nvPr>
        </p:nvSpPr>
        <p:spPr/>
        <p:txBody>
          <a:bodyPr/>
          <a:lstStyle/>
          <a:p>
            <a:fld id="{B2A83060-AEF6-426C-BF79-E98A1FDC379C}" type="slidenum">
              <a:rPr lang="en-US" smtClean="0"/>
              <a:t>8</a:t>
            </a:fld>
            <a:endParaRPr lang="en-US"/>
          </a:p>
        </p:txBody>
      </p:sp>
    </p:spTree>
    <p:extLst>
      <p:ext uri="{BB962C8B-B14F-4D97-AF65-F5344CB8AC3E}">
        <p14:creationId xmlns:p14="http://schemas.microsoft.com/office/powerpoint/2010/main" val="1066668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Switch to DHHS on this slide</a:t>
            </a:r>
          </a:p>
          <a:p>
            <a:endParaRPr lang="en-US"/>
          </a:p>
        </p:txBody>
      </p:sp>
      <p:sp>
        <p:nvSpPr>
          <p:cNvPr id="4" name="Slide Number Placeholder 3"/>
          <p:cNvSpPr>
            <a:spLocks noGrp="1"/>
          </p:cNvSpPr>
          <p:nvPr>
            <p:ph type="sldNum" sz="quarter" idx="5"/>
          </p:nvPr>
        </p:nvSpPr>
        <p:spPr/>
        <p:txBody>
          <a:bodyPr/>
          <a:lstStyle/>
          <a:p>
            <a:fld id="{BFA35223-E47F-1946-8A6D-4B121950ACDE}" type="slidenum">
              <a:rPr lang="en-US" smtClean="0"/>
              <a:t>9</a:t>
            </a:fld>
            <a:endParaRPr lang="en-US"/>
          </a:p>
        </p:txBody>
      </p:sp>
    </p:spTree>
    <p:extLst>
      <p:ext uri="{BB962C8B-B14F-4D97-AF65-F5344CB8AC3E}">
        <p14:creationId xmlns:p14="http://schemas.microsoft.com/office/powerpoint/2010/main" val="2613904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Switch to DHHS on this slide</a:t>
            </a:r>
          </a:p>
          <a:p>
            <a:endParaRPr lang="en-US"/>
          </a:p>
        </p:txBody>
      </p:sp>
      <p:sp>
        <p:nvSpPr>
          <p:cNvPr id="4" name="Slide Number Placeholder 3"/>
          <p:cNvSpPr>
            <a:spLocks noGrp="1"/>
          </p:cNvSpPr>
          <p:nvPr>
            <p:ph type="sldNum" sz="quarter" idx="5"/>
          </p:nvPr>
        </p:nvSpPr>
        <p:spPr/>
        <p:txBody>
          <a:bodyPr/>
          <a:lstStyle/>
          <a:p>
            <a:fld id="{BFA35223-E47F-1946-8A6D-4B121950ACDE}" type="slidenum">
              <a:rPr lang="en-US" smtClean="0"/>
              <a:t>10</a:t>
            </a:fld>
            <a:endParaRPr lang="en-US"/>
          </a:p>
        </p:txBody>
      </p:sp>
    </p:spTree>
    <p:extLst>
      <p:ext uri="{BB962C8B-B14F-4D97-AF65-F5344CB8AC3E}">
        <p14:creationId xmlns:p14="http://schemas.microsoft.com/office/powerpoint/2010/main" val="3363501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Switch to DHHS on this slide</a:t>
            </a:r>
          </a:p>
          <a:p>
            <a:endParaRPr lang="en-US"/>
          </a:p>
        </p:txBody>
      </p:sp>
      <p:sp>
        <p:nvSpPr>
          <p:cNvPr id="4" name="Slide Number Placeholder 3"/>
          <p:cNvSpPr>
            <a:spLocks noGrp="1"/>
          </p:cNvSpPr>
          <p:nvPr>
            <p:ph type="sldNum" sz="quarter" idx="5"/>
          </p:nvPr>
        </p:nvSpPr>
        <p:spPr/>
        <p:txBody>
          <a:bodyPr/>
          <a:lstStyle/>
          <a:p>
            <a:fld id="{BFA35223-E47F-1946-8A6D-4B121950ACDE}" type="slidenum">
              <a:rPr lang="en-US" smtClean="0"/>
              <a:t>13</a:t>
            </a:fld>
            <a:endParaRPr lang="en-US"/>
          </a:p>
        </p:txBody>
      </p:sp>
    </p:spTree>
    <p:extLst>
      <p:ext uri="{BB962C8B-B14F-4D97-AF65-F5344CB8AC3E}">
        <p14:creationId xmlns:p14="http://schemas.microsoft.com/office/powerpoint/2010/main" val="580580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68000">
              <a:srgbClr val="D4DCEA"/>
            </a:gs>
            <a:gs pos="99000">
              <a:schemeClr val="bg1"/>
            </a:gs>
            <a:gs pos="0">
              <a:schemeClr val="accent1">
                <a:lumMod val="75000"/>
              </a:schemeClr>
            </a:gs>
          </a:gsLst>
          <a:path path="circle">
            <a:fillToRect l="100000" t="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FD0D4-DAE6-E962-C2A3-62F7EBEDD9EB}"/>
              </a:ext>
            </a:extLst>
          </p:cNvPr>
          <p:cNvSpPr>
            <a:spLocks noGrp="1"/>
          </p:cNvSpPr>
          <p:nvPr>
            <p:ph type="ctrTitle"/>
          </p:nvPr>
        </p:nvSpPr>
        <p:spPr>
          <a:xfrm>
            <a:off x="971550" y="1908815"/>
            <a:ext cx="5829300" cy="1082035"/>
          </a:xfrm>
        </p:spPr>
        <p:txBody>
          <a:bodyPr anchor="b">
            <a:normAutofit/>
          </a:bodyPr>
          <a:lstStyle>
            <a:lvl1pPr algn="ctr">
              <a:defRPr sz="3442">
                <a:latin typeface="Segoe UI" panose="020B0502040204020203" pitchFamily="34" charset="0"/>
                <a:cs typeface="Segoe UI" panose="020B0502040204020203"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6CC947B8-0B5D-F8BF-CABB-E3F88D3387FC}"/>
              </a:ext>
            </a:extLst>
          </p:cNvPr>
          <p:cNvSpPr>
            <a:spLocks noGrp="1"/>
          </p:cNvSpPr>
          <p:nvPr>
            <p:ph type="subTitle" idx="1"/>
          </p:nvPr>
        </p:nvSpPr>
        <p:spPr>
          <a:xfrm>
            <a:off x="971550" y="3064317"/>
            <a:ext cx="5829300" cy="1241822"/>
          </a:xfrm>
        </p:spPr>
        <p:txBody>
          <a:bodyPr/>
          <a:lstStyle>
            <a:lvl1pPr marL="0" indent="0" algn="ctr">
              <a:buNone/>
              <a:defRPr sz="1530">
                <a:latin typeface="Segoe UI" panose="020B0502040204020203" pitchFamily="34" charset="0"/>
                <a:cs typeface="Segoe UI" panose="020B0502040204020203" pitchFamily="34" charset="0"/>
              </a:defRPr>
            </a:lvl1pPr>
            <a:lvl2pPr marL="291465" indent="0" algn="ctr">
              <a:buNone/>
              <a:defRPr sz="1275"/>
            </a:lvl2pPr>
            <a:lvl3pPr marL="582930" indent="0" algn="ctr">
              <a:buNone/>
              <a:defRPr sz="1148"/>
            </a:lvl3pPr>
            <a:lvl4pPr marL="874395" indent="0" algn="ctr">
              <a:buNone/>
              <a:defRPr sz="1020"/>
            </a:lvl4pPr>
            <a:lvl5pPr marL="1165860" indent="0" algn="ctr">
              <a:buNone/>
              <a:defRPr sz="1020"/>
            </a:lvl5pPr>
            <a:lvl6pPr marL="1457325" indent="0" algn="ctr">
              <a:buNone/>
              <a:defRPr sz="1020"/>
            </a:lvl6pPr>
            <a:lvl7pPr marL="1748790" indent="0" algn="ctr">
              <a:buNone/>
              <a:defRPr sz="1020"/>
            </a:lvl7pPr>
            <a:lvl8pPr marL="2040255" indent="0" algn="ctr">
              <a:buNone/>
              <a:defRPr sz="1020"/>
            </a:lvl8pPr>
            <a:lvl9pPr marL="2331720" indent="0" algn="ctr">
              <a:buNone/>
              <a:defRPr sz="1020"/>
            </a:lvl9pPr>
          </a:lstStyle>
          <a:p>
            <a:r>
              <a:rPr lang="en-US"/>
              <a:t>Click to edit Master subtitle style</a:t>
            </a:r>
          </a:p>
        </p:txBody>
      </p:sp>
      <p:sp>
        <p:nvSpPr>
          <p:cNvPr id="4" name="Date Placeholder 3">
            <a:extLst>
              <a:ext uri="{FF2B5EF4-FFF2-40B4-BE49-F238E27FC236}">
                <a16:creationId xmlns:a16="http://schemas.microsoft.com/office/drawing/2014/main" id="{EDBF5747-7BDE-96F7-F8CE-17E3C8C9FAB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0BF6CF29-4CDF-1FA4-A7C3-82D1526D0906}"/>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CADDB49D-C23C-1DF5-885F-9C82FA880A6D}"/>
              </a:ext>
            </a:extLst>
          </p:cNvPr>
          <p:cNvSpPr>
            <a:spLocks noGrp="1"/>
          </p:cNvSpPr>
          <p:nvPr>
            <p:ph type="sldNum" sz="quarter" idx="12"/>
          </p:nvPr>
        </p:nvSpPr>
        <p:spPr/>
        <p:txBody>
          <a:bodyPr/>
          <a:lstStyle/>
          <a:p>
            <a:fld id="{D54A55BF-8F0A-4A50-B8F4-E25F20C77787}" type="slidenum">
              <a:rPr lang="en-US" smtClean="0"/>
              <a:t>‹#›</a:t>
            </a:fld>
            <a:endParaRPr lang="en-US"/>
          </a:p>
        </p:txBody>
      </p:sp>
      <p:pic>
        <p:nvPicPr>
          <p:cNvPr id="8" name="Picture 7" descr="Text&#10;&#10;Description automatically generated with medium confidence">
            <a:extLst>
              <a:ext uri="{FF2B5EF4-FFF2-40B4-BE49-F238E27FC236}">
                <a16:creationId xmlns:a16="http://schemas.microsoft.com/office/drawing/2014/main" id="{6BE36926-C3EB-27F8-2CE9-D759784D66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7974" y="903929"/>
            <a:ext cx="4156453" cy="931418"/>
          </a:xfrm>
          <a:prstGeom prst="rect">
            <a:avLst/>
          </a:prstGeom>
        </p:spPr>
      </p:pic>
    </p:spTree>
    <p:extLst>
      <p:ext uri="{BB962C8B-B14F-4D97-AF65-F5344CB8AC3E}">
        <p14:creationId xmlns:p14="http://schemas.microsoft.com/office/powerpoint/2010/main" val="3481924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8D088-88E0-F7D1-122C-5829B08C7574}"/>
              </a:ext>
            </a:extLst>
          </p:cNvPr>
          <p:cNvSpPr>
            <a:spLocks noGrp="1"/>
          </p:cNvSpPr>
          <p:nvPr>
            <p:ph type="title"/>
          </p:nvPr>
        </p:nvSpPr>
        <p:spPr/>
        <p:txBody>
          <a:bodyPr/>
          <a:lstStyle>
            <a:lvl1pPr>
              <a:defRPr>
                <a:solidFill>
                  <a:schemeClr val="accent1">
                    <a:lumMod val="50000"/>
                  </a:schemeClr>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401973F5-39D5-02E5-AC3C-53D3910FB127}"/>
              </a:ext>
            </a:extLst>
          </p:cNvPr>
          <p:cNvSpPr>
            <a:spLocks noGrp="1"/>
          </p:cNvSpPr>
          <p:nvPr>
            <p:ph sz="half" idx="1"/>
          </p:nvPr>
        </p:nvSpPr>
        <p:spPr>
          <a:xfrm>
            <a:off x="534353" y="1369219"/>
            <a:ext cx="330327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12E813-0D2A-2FA8-9562-447DA36335CE}"/>
              </a:ext>
            </a:extLst>
          </p:cNvPr>
          <p:cNvSpPr>
            <a:spLocks noGrp="1"/>
          </p:cNvSpPr>
          <p:nvPr>
            <p:ph sz="half" idx="2"/>
          </p:nvPr>
        </p:nvSpPr>
        <p:spPr>
          <a:xfrm>
            <a:off x="3934778" y="1369219"/>
            <a:ext cx="330327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3C48EA-0827-3E36-948B-E78675C32CB6}"/>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DBA090A-264C-9ED8-83A5-8AF2D0407A63}"/>
              </a:ext>
            </a:extLst>
          </p:cNvPr>
          <p:cNvSpPr>
            <a:spLocks noGrp="1"/>
          </p:cNvSpPr>
          <p:nvPr>
            <p:ph type="ftr" sz="quarter" idx="11"/>
          </p:nvPr>
        </p:nvSpPr>
        <p:spPr/>
        <p:txBody>
          <a:bodyPr/>
          <a:lstStyle/>
          <a:p>
            <a:r>
              <a:rPr lang="en-US"/>
              <a:t>FY21 Operating Budget Forum</a:t>
            </a:r>
          </a:p>
        </p:txBody>
      </p:sp>
      <p:sp>
        <p:nvSpPr>
          <p:cNvPr id="7" name="Slide Number Placeholder 6">
            <a:extLst>
              <a:ext uri="{FF2B5EF4-FFF2-40B4-BE49-F238E27FC236}">
                <a16:creationId xmlns:a16="http://schemas.microsoft.com/office/drawing/2014/main" id="{35A4E0EA-0019-524B-ED6E-AEC7F2255D73}"/>
              </a:ext>
            </a:extLst>
          </p:cNvPr>
          <p:cNvSpPr>
            <a:spLocks noGrp="1"/>
          </p:cNvSpPr>
          <p:nvPr>
            <p:ph type="sldNum" sz="quarter" idx="12"/>
          </p:nvPr>
        </p:nvSpPr>
        <p:spPr/>
        <p:txBody>
          <a:bodyPr/>
          <a:lstStyle/>
          <a:p>
            <a:fld id="{D54A55BF-8F0A-4A50-B8F4-E25F20C77787}" type="slidenum">
              <a:rPr lang="en-US" smtClean="0"/>
              <a:t>‹#›</a:t>
            </a:fld>
            <a:endParaRPr lang="en-US"/>
          </a:p>
        </p:txBody>
      </p:sp>
      <p:cxnSp>
        <p:nvCxnSpPr>
          <p:cNvPr id="8" name="Straight Connector 7">
            <a:extLst>
              <a:ext uri="{FF2B5EF4-FFF2-40B4-BE49-F238E27FC236}">
                <a16:creationId xmlns:a16="http://schemas.microsoft.com/office/drawing/2014/main" id="{F64AF139-D75B-3252-83B3-E4DA5310F6B7}"/>
              </a:ext>
            </a:extLst>
          </p:cNvPr>
          <p:cNvCxnSpPr/>
          <p:nvPr/>
        </p:nvCxnSpPr>
        <p:spPr>
          <a:xfrm>
            <a:off x="0" y="4771788"/>
            <a:ext cx="7772400" cy="0"/>
          </a:xfrm>
          <a:prstGeom prst="line">
            <a:avLst/>
          </a:prstGeom>
          <a:ln w="762000">
            <a:gradFill flip="none" rotWithShape="1">
              <a:gsLst>
                <a:gs pos="99000">
                  <a:schemeClr val="bg1"/>
                </a:gs>
                <a:gs pos="0">
                  <a:srgbClr val="0BAABB"/>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B309B60-B32F-73AE-72EF-C4E23658F27C}"/>
              </a:ext>
            </a:extLst>
          </p:cNvPr>
          <p:cNvSpPr txBox="1"/>
          <p:nvPr/>
        </p:nvSpPr>
        <p:spPr>
          <a:xfrm>
            <a:off x="46122" y="4535143"/>
            <a:ext cx="3258161" cy="484748"/>
          </a:xfrm>
          <a:prstGeom prst="rect">
            <a:avLst/>
          </a:prstGeom>
          <a:noFill/>
        </p:spPr>
        <p:txBody>
          <a:bodyPr wrap="square" rtlCol="0">
            <a:spAutoFit/>
          </a:bodyPr>
          <a:lstStyle/>
          <a:p>
            <a:r>
              <a:rPr lang="en-US" sz="2550" i="1">
                <a:solidFill>
                  <a:schemeClr val="accent1">
                    <a:lumMod val="50000"/>
                  </a:schemeClr>
                </a:solidFill>
                <a:latin typeface="Ink Free" panose="03080402000500000000" pitchFamily="66" charset="0"/>
              </a:rPr>
              <a:t>Outgoing Grants</a:t>
            </a:r>
          </a:p>
        </p:txBody>
      </p:sp>
      <p:pic>
        <p:nvPicPr>
          <p:cNvPr id="11" name="Picture 10" descr="Text&#10;&#10;Description automatically generated with medium confidence">
            <a:extLst>
              <a:ext uri="{FF2B5EF4-FFF2-40B4-BE49-F238E27FC236}">
                <a16:creationId xmlns:a16="http://schemas.microsoft.com/office/drawing/2014/main" id="{D189E770-055A-EB0E-1DD7-850A3B240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793" y="4507150"/>
            <a:ext cx="2369206" cy="530915"/>
          </a:xfrm>
          <a:prstGeom prst="rect">
            <a:avLst/>
          </a:prstGeom>
        </p:spPr>
      </p:pic>
    </p:spTree>
    <p:extLst>
      <p:ext uri="{BB962C8B-B14F-4D97-AF65-F5344CB8AC3E}">
        <p14:creationId xmlns:p14="http://schemas.microsoft.com/office/powerpoint/2010/main" val="1530085262"/>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8D088-88E0-F7D1-122C-5829B08C7574}"/>
              </a:ext>
            </a:extLst>
          </p:cNvPr>
          <p:cNvSpPr>
            <a:spLocks noGrp="1"/>
          </p:cNvSpPr>
          <p:nvPr>
            <p:ph type="title"/>
          </p:nvPr>
        </p:nvSpPr>
        <p:spPr/>
        <p:txBody>
          <a:bodyPr/>
          <a:lstStyle>
            <a:lvl1pPr>
              <a:defRPr>
                <a:solidFill>
                  <a:schemeClr val="accent1">
                    <a:lumMod val="50000"/>
                  </a:schemeClr>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401973F5-39D5-02E5-AC3C-53D3910FB127}"/>
              </a:ext>
            </a:extLst>
          </p:cNvPr>
          <p:cNvSpPr>
            <a:spLocks noGrp="1"/>
          </p:cNvSpPr>
          <p:nvPr>
            <p:ph sz="half" idx="1"/>
          </p:nvPr>
        </p:nvSpPr>
        <p:spPr>
          <a:xfrm>
            <a:off x="534353" y="1369219"/>
            <a:ext cx="330327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12E813-0D2A-2FA8-9562-447DA36335CE}"/>
              </a:ext>
            </a:extLst>
          </p:cNvPr>
          <p:cNvSpPr>
            <a:spLocks noGrp="1"/>
          </p:cNvSpPr>
          <p:nvPr>
            <p:ph sz="half" idx="2"/>
          </p:nvPr>
        </p:nvSpPr>
        <p:spPr>
          <a:xfrm>
            <a:off x="3934778" y="1369219"/>
            <a:ext cx="330327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3C48EA-0827-3E36-948B-E78675C32CB6}"/>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DBA090A-264C-9ED8-83A5-8AF2D0407A63}"/>
              </a:ext>
            </a:extLst>
          </p:cNvPr>
          <p:cNvSpPr>
            <a:spLocks noGrp="1"/>
          </p:cNvSpPr>
          <p:nvPr>
            <p:ph type="ftr" sz="quarter" idx="11"/>
          </p:nvPr>
        </p:nvSpPr>
        <p:spPr/>
        <p:txBody>
          <a:bodyPr/>
          <a:lstStyle/>
          <a:p>
            <a:r>
              <a:rPr lang="en-US"/>
              <a:t>FY21 Operating Budget Forum</a:t>
            </a:r>
          </a:p>
        </p:txBody>
      </p:sp>
      <p:sp>
        <p:nvSpPr>
          <p:cNvPr id="7" name="Slide Number Placeholder 6">
            <a:extLst>
              <a:ext uri="{FF2B5EF4-FFF2-40B4-BE49-F238E27FC236}">
                <a16:creationId xmlns:a16="http://schemas.microsoft.com/office/drawing/2014/main" id="{35A4E0EA-0019-524B-ED6E-AEC7F2255D73}"/>
              </a:ext>
            </a:extLst>
          </p:cNvPr>
          <p:cNvSpPr>
            <a:spLocks noGrp="1"/>
          </p:cNvSpPr>
          <p:nvPr>
            <p:ph type="sldNum" sz="quarter" idx="12"/>
          </p:nvPr>
        </p:nvSpPr>
        <p:spPr/>
        <p:txBody>
          <a:bodyPr/>
          <a:lstStyle/>
          <a:p>
            <a:fld id="{D54A55BF-8F0A-4A50-B8F4-E25F20C77787}" type="slidenum">
              <a:rPr lang="en-US" smtClean="0"/>
              <a:t>‹#›</a:t>
            </a:fld>
            <a:endParaRPr lang="en-US"/>
          </a:p>
        </p:txBody>
      </p:sp>
      <p:cxnSp>
        <p:nvCxnSpPr>
          <p:cNvPr id="8" name="Straight Connector 7">
            <a:extLst>
              <a:ext uri="{FF2B5EF4-FFF2-40B4-BE49-F238E27FC236}">
                <a16:creationId xmlns:a16="http://schemas.microsoft.com/office/drawing/2014/main" id="{F64AF139-D75B-3252-83B3-E4DA5310F6B7}"/>
              </a:ext>
            </a:extLst>
          </p:cNvPr>
          <p:cNvCxnSpPr/>
          <p:nvPr/>
        </p:nvCxnSpPr>
        <p:spPr>
          <a:xfrm>
            <a:off x="0" y="4771788"/>
            <a:ext cx="7772400" cy="0"/>
          </a:xfrm>
          <a:prstGeom prst="line">
            <a:avLst/>
          </a:prstGeom>
          <a:ln w="762000">
            <a:gradFill flip="none" rotWithShape="1">
              <a:gsLst>
                <a:gs pos="99000">
                  <a:schemeClr val="bg1"/>
                </a:gs>
                <a:gs pos="0">
                  <a:schemeClr val="accent4">
                    <a:lumMod val="75000"/>
                  </a:schemeClr>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pic>
        <p:nvPicPr>
          <p:cNvPr id="9" name="Picture 8" descr="Text&#10;&#10;Description automatically generated with medium confidence">
            <a:extLst>
              <a:ext uri="{FF2B5EF4-FFF2-40B4-BE49-F238E27FC236}">
                <a16:creationId xmlns:a16="http://schemas.microsoft.com/office/drawing/2014/main" id="{AA954B84-4FF0-5A82-E937-AE783ED1D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6156" y="4524423"/>
            <a:ext cx="2303687" cy="524559"/>
          </a:xfrm>
          <a:prstGeom prst="rect">
            <a:avLst/>
          </a:prstGeom>
        </p:spPr>
      </p:pic>
      <p:sp>
        <p:nvSpPr>
          <p:cNvPr id="10" name="TextBox 9">
            <a:extLst>
              <a:ext uri="{FF2B5EF4-FFF2-40B4-BE49-F238E27FC236}">
                <a16:creationId xmlns:a16="http://schemas.microsoft.com/office/drawing/2014/main" id="{9B309B60-B32F-73AE-72EF-C4E23658F27C}"/>
              </a:ext>
            </a:extLst>
          </p:cNvPr>
          <p:cNvSpPr txBox="1"/>
          <p:nvPr/>
        </p:nvSpPr>
        <p:spPr>
          <a:xfrm>
            <a:off x="46122" y="4535143"/>
            <a:ext cx="3258161" cy="484748"/>
          </a:xfrm>
          <a:prstGeom prst="rect">
            <a:avLst/>
          </a:prstGeom>
          <a:noFill/>
        </p:spPr>
        <p:txBody>
          <a:bodyPr wrap="square" rtlCol="0">
            <a:spAutoFit/>
          </a:bodyPr>
          <a:lstStyle/>
          <a:p>
            <a:r>
              <a:rPr lang="en-US" sz="2550" i="1">
                <a:solidFill>
                  <a:schemeClr val="accent1">
                    <a:lumMod val="50000"/>
                  </a:schemeClr>
                </a:solidFill>
                <a:latin typeface="Ink Free" panose="03080402000500000000" pitchFamily="66" charset="0"/>
              </a:rPr>
              <a:t>Incoming Grants</a:t>
            </a:r>
          </a:p>
        </p:txBody>
      </p:sp>
    </p:spTree>
    <p:extLst>
      <p:ext uri="{BB962C8B-B14F-4D97-AF65-F5344CB8AC3E}">
        <p14:creationId xmlns:p14="http://schemas.microsoft.com/office/powerpoint/2010/main" val="2443847524"/>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AC955-4609-193C-308A-C53BD6368619}"/>
              </a:ext>
            </a:extLst>
          </p:cNvPr>
          <p:cNvSpPr>
            <a:spLocks noGrp="1"/>
          </p:cNvSpPr>
          <p:nvPr>
            <p:ph type="title"/>
          </p:nvPr>
        </p:nvSpPr>
        <p:spPr/>
        <p:txBody>
          <a:bodyPr/>
          <a:lstStyle>
            <a:lvl1pPr>
              <a:defRPr>
                <a:solidFill>
                  <a:schemeClr val="accent1">
                    <a:lumMod val="50000"/>
                  </a:schemeClr>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Date Placeholder 2">
            <a:extLst>
              <a:ext uri="{FF2B5EF4-FFF2-40B4-BE49-F238E27FC236}">
                <a16:creationId xmlns:a16="http://schemas.microsoft.com/office/drawing/2014/main" id="{5A35E750-C3DD-E6DD-F252-A7025F8663E2}"/>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A0681EB8-1DF4-A7A8-3320-498A9D3C23F8}"/>
              </a:ext>
            </a:extLst>
          </p:cNvPr>
          <p:cNvSpPr>
            <a:spLocks noGrp="1"/>
          </p:cNvSpPr>
          <p:nvPr>
            <p:ph type="ftr" sz="quarter" idx="11"/>
          </p:nvPr>
        </p:nvSpPr>
        <p:spPr/>
        <p:txBody>
          <a:bodyPr/>
          <a:lstStyle/>
          <a:p>
            <a:r>
              <a:rPr lang="en-US"/>
              <a:t>FY21 Operating Budget Forum</a:t>
            </a:r>
          </a:p>
        </p:txBody>
      </p:sp>
      <p:sp>
        <p:nvSpPr>
          <p:cNvPr id="5" name="Slide Number Placeholder 4">
            <a:extLst>
              <a:ext uri="{FF2B5EF4-FFF2-40B4-BE49-F238E27FC236}">
                <a16:creationId xmlns:a16="http://schemas.microsoft.com/office/drawing/2014/main" id="{C7E2884B-5900-D339-BEEC-91E2F3E91D73}"/>
              </a:ext>
            </a:extLst>
          </p:cNvPr>
          <p:cNvSpPr>
            <a:spLocks noGrp="1"/>
          </p:cNvSpPr>
          <p:nvPr>
            <p:ph type="sldNum" sz="quarter" idx="12"/>
          </p:nvPr>
        </p:nvSpPr>
        <p:spPr/>
        <p:txBody>
          <a:bodyPr/>
          <a:lstStyle/>
          <a:p>
            <a:fld id="{D54A55BF-8F0A-4A50-B8F4-E25F20C77787}" type="slidenum">
              <a:rPr lang="en-US" smtClean="0"/>
              <a:t>‹#›</a:t>
            </a:fld>
            <a:endParaRPr lang="en-US"/>
          </a:p>
        </p:txBody>
      </p:sp>
      <p:cxnSp>
        <p:nvCxnSpPr>
          <p:cNvPr id="6" name="Straight Connector 5">
            <a:extLst>
              <a:ext uri="{FF2B5EF4-FFF2-40B4-BE49-F238E27FC236}">
                <a16:creationId xmlns:a16="http://schemas.microsoft.com/office/drawing/2014/main" id="{851B6A51-CE18-7214-A729-0CA8F4769BBB}"/>
              </a:ext>
            </a:extLst>
          </p:cNvPr>
          <p:cNvCxnSpPr/>
          <p:nvPr/>
        </p:nvCxnSpPr>
        <p:spPr>
          <a:xfrm>
            <a:off x="0" y="4771788"/>
            <a:ext cx="7772400" cy="0"/>
          </a:xfrm>
          <a:prstGeom prst="line">
            <a:avLst/>
          </a:prstGeom>
          <a:ln w="762000">
            <a:gradFill flip="none" rotWithShape="1">
              <a:gsLst>
                <a:gs pos="99000">
                  <a:schemeClr val="bg1"/>
                </a:gs>
                <a:gs pos="0">
                  <a:srgbClr val="0BAABB"/>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253C662-7699-91D0-25D8-62FC9D41455D}"/>
              </a:ext>
            </a:extLst>
          </p:cNvPr>
          <p:cNvSpPr txBox="1"/>
          <p:nvPr/>
        </p:nvSpPr>
        <p:spPr>
          <a:xfrm>
            <a:off x="46122" y="4535143"/>
            <a:ext cx="3258161" cy="484748"/>
          </a:xfrm>
          <a:prstGeom prst="rect">
            <a:avLst/>
          </a:prstGeom>
          <a:noFill/>
        </p:spPr>
        <p:txBody>
          <a:bodyPr wrap="square" rtlCol="0">
            <a:spAutoFit/>
          </a:bodyPr>
          <a:lstStyle/>
          <a:p>
            <a:r>
              <a:rPr lang="en-US" sz="2550" i="1">
                <a:solidFill>
                  <a:schemeClr val="accent1">
                    <a:lumMod val="75000"/>
                  </a:schemeClr>
                </a:solidFill>
                <a:latin typeface="Ink Free" panose="03080402000500000000" pitchFamily="66" charset="0"/>
              </a:rPr>
              <a:t>Outgoing Grants</a:t>
            </a:r>
          </a:p>
        </p:txBody>
      </p:sp>
      <p:pic>
        <p:nvPicPr>
          <p:cNvPr id="10" name="Picture 9" descr="Text&#10;&#10;Description automatically generated with medium confidence">
            <a:extLst>
              <a:ext uri="{FF2B5EF4-FFF2-40B4-BE49-F238E27FC236}">
                <a16:creationId xmlns:a16="http://schemas.microsoft.com/office/drawing/2014/main" id="{0CE27AAB-B42A-65F4-FA0F-81369F8F89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793" y="4507150"/>
            <a:ext cx="2369206" cy="530915"/>
          </a:xfrm>
          <a:prstGeom prst="rect">
            <a:avLst/>
          </a:prstGeom>
        </p:spPr>
      </p:pic>
    </p:spTree>
    <p:extLst>
      <p:ext uri="{BB962C8B-B14F-4D97-AF65-F5344CB8AC3E}">
        <p14:creationId xmlns:p14="http://schemas.microsoft.com/office/powerpoint/2010/main" val="2188558795"/>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AC955-4609-193C-308A-C53BD6368619}"/>
              </a:ext>
            </a:extLst>
          </p:cNvPr>
          <p:cNvSpPr>
            <a:spLocks noGrp="1"/>
          </p:cNvSpPr>
          <p:nvPr>
            <p:ph type="title"/>
          </p:nvPr>
        </p:nvSpPr>
        <p:spPr/>
        <p:txBody>
          <a:bodyPr/>
          <a:lstStyle>
            <a:lvl1pPr>
              <a:defRPr>
                <a:solidFill>
                  <a:schemeClr val="accent1">
                    <a:lumMod val="50000"/>
                  </a:schemeClr>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Date Placeholder 2">
            <a:extLst>
              <a:ext uri="{FF2B5EF4-FFF2-40B4-BE49-F238E27FC236}">
                <a16:creationId xmlns:a16="http://schemas.microsoft.com/office/drawing/2014/main" id="{5A35E750-C3DD-E6DD-F252-A7025F8663E2}"/>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A0681EB8-1DF4-A7A8-3320-498A9D3C23F8}"/>
              </a:ext>
            </a:extLst>
          </p:cNvPr>
          <p:cNvSpPr>
            <a:spLocks noGrp="1"/>
          </p:cNvSpPr>
          <p:nvPr>
            <p:ph type="ftr" sz="quarter" idx="11"/>
          </p:nvPr>
        </p:nvSpPr>
        <p:spPr/>
        <p:txBody>
          <a:bodyPr/>
          <a:lstStyle/>
          <a:p>
            <a:r>
              <a:rPr lang="en-US"/>
              <a:t>FY21 Operating Budget Forum</a:t>
            </a:r>
          </a:p>
        </p:txBody>
      </p:sp>
      <p:sp>
        <p:nvSpPr>
          <p:cNvPr id="5" name="Slide Number Placeholder 4">
            <a:extLst>
              <a:ext uri="{FF2B5EF4-FFF2-40B4-BE49-F238E27FC236}">
                <a16:creationId xmlns:a16="http://schemas.microsoft.com/office/drawing/2014/main" id="{C7E2884B-5900-D339-BEEC-91E2F3E91D73}"/>
              </a:ext>
            </a:extLst>
          </p:cNvPr>
          <p:cNvSpPr>
            <a:spLocks noGrp="1"/>
          </p:cNvSpPr>
          <p:nvPr>
            <p:ph type="sldNum" sz="quarter" idx="12"/>
          </p:nvPr>
        </p:nvSpPr>
        <p:spPr/>
        <p:txBody>
          <a:bodyPr/>
          <a:lstStyle/>
          <a:p>
            <a:fld id="{D54A55BF-8F0A-4A50-B8F4-E25F20C77787}" type="slidenum">
              <a:rPr lang="en-US" smtClean="0"/>
              <a:t>‹#›</a:t>
            </a:fld>
            <a:endParaRPr lang="en-US"/>
          </a:p>
        </p:txBody>
      </p:sp>
      <p:cxnSp>
        <p:nvCxnSpPr>
          <p:cNvPr id="6" name="Straight Connector 5">
            <a:extLst>
              <a:ext uri="{FF2B5EF4-FFF2-40B4-BE49-F238E27FC236}">
                <a16:creationId xmlns:a16="http://schemas.microsoft.com/office/drawing/2014/main" id="{851B6A51-CE18-7214-A729-0CA8F4769BBB}"/>
              </a:ext>
            </a:extLst>
          </p:cNvPr>
          <p:cNvCxnSpPr/>
          <p:nvPr/>
        </p:nvCxnSpPr>
        <p:spPr>
          <a:xfrm>
            <a:off x="0" y="4771788"/>
            <a:ext cx="7772400" cy="0"/>
          </a:xfrm>
          <a:prstGeom prst="line">
            <a:avLst/>
          </a:prstGeom>
          <a:ln w="762000">
            <a:gradFill flip="none" rotWithShape="1">
              <a:gsLst>
                <a:gs pos="0">
                  <a:schemeClr val="bg1"/>
                </a:gs>
                <a:gs pos="100000">
                  <a:schemeClr val="accent1"/>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pic>
        <p:nvPicPr>
          <p:cNvPr id="10" name="Picture 9" descr="Text&#10;&#10;Description automatically generated with medium confidence">
            <a:extLst>
              <a:ext uri="{FF2B5EF4-FFF2-40B4-BE49-F238E27FC236}">
                <a16:creationId xmlns:a16="http://schemas.microsoft.com/office/drawing/2014/main" id="{0CE27AAB-B42A-65F4-FA0F-81369F8F89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793" y="4507150"/>
            <a:ext cx="2369206" cy="530915"/>
          </a:xfrm>
          <a:prstGeom prst="rect">
            <a:avLst/>
          </a:prstGeom>
        </p:spPr>
      </p:pic>
    </p:spTree>
    <p:extLst>
      <p:ext uri="{BB962C8B-B14F-4D97-AF65-F5344CB8AC3E}">
        <p14:creationId xmlns:p14="http://schemas.microsoft.com/office/powerpoint/2010/main" val="3611880013"/>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AC955-4609-193C-308A-C53BD6368619}"/>
              </a:ext>
            </a:extLst>
          </p:cNvPr>
          <p:cNvSpPr>
            <a:spLocks noGrp="1"/>
          </p:cNvSpPr>
          <p:nvPr>
            <p:ph type="title"/>
          </p:nvPr>
        </p:nvSpPr>
        <p:spPr/>
        <p:txBody>
          <a:bodyPr/>
          <a:lstStyle>
            <a:lvl1pPr>
              <a:defRPr>
                <a:solidFill>
                  <a:schemeClr val="accent1">
                    <a:lumMod val="50000"/>
                  </a:schemeClr>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Date Placeholder 2">
            <a:extLst>
              <a:ext uri="{FF2B5EF4-FFF2-40B4-BE49-F238E27FC236}">
                <a16:creationId xmlns:a16="http://schemas.microsoft.com/office/drawing/2014/main" id="{5A35E750-C3DD-E6DD-F252-A7025F8663E2}"/>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A0681EB8-1DF4-A7A8-3320-498A9D3C23F8}"/>
              </a:ext>
            </a:extLst>
          </p:cNvPr>
          <p:cNvSpPr>
            <a:spLocks noGrp="1"/>
          </p:cNvSpPr>
          <p:nvPr>
            <p:ph type="ftr" sz="quarter" idx="11"/>
          </p:nvPr>
        </p:nvSpPr>
        <p:spPr/>
        <p:txBody>
          <a:bodyPr/>
          <a:lstStyle/>
          <a:p>
            <a:r>
              <a:rPr lang="en-US"/>
              <a:t>FY21 Operating Budget Forum</a:t>
            </a:r>
          </a:p>
        </p:txBody>
      </p:sp>
      <p:sp>
        <p:nvSpPr>
          <p:cNvPr id="5" name="Slide Number Placeholder 4">
            <a:extLst>
              <a:ext uri="{FF2B5EF4-FFF2-40B4-BE49-F238E27FC236}">
                <a16:creationId xmlns:a16="http://schemas.microsoft.com/office/drawing/2014/main" id="{C7E2884B-5900-D339-BEEC-91E2F3E91D73}"/>
              </a:ext>
            </a:extLst>
          </p:cNvPr>
          <p:cNvSpPr>
            <a:spLocks noGrp="1"/>
          </p:cNvSpPr>
          <p:nvPr>
            <p:ph type="sldNum" sz="quarter" idx="12"/>
          </p:nvPr>
        </p:nvSpPr>
        <p:spPr/>
        <p:txBody>
          <a:bodyPr/>
          <a:lstStyle/>
          <a:p>
            <a:fld id="{D54A55BF-8F0A-4A50-B8F4-E25F20C77787}" type="slidenum">
              <a:rPr lang="en-US" smtClean="0"/>
              <a:t>‹#›</a:t>
            </a:fld>
            <a:endParaRPr lang="en-US"/>
          </a:p>
        </p:txBody>
      </p:sp>
      <p:cxnSp>
        <p:nvCxnSpPr>
          <p:cNvPr id="6" name="Straight Connector 5">
            <a:extLst>
              <a:ext uri="{FF2B5EF4-FFF2-40B4-BE49-F238E27FC236}">
                <a16:creationId xmlns:a16="http://schemas.microsoft.com/office/drawing/2014/main" id="{851B6A51-CE18-7214-A729-0CA8F4769BBB}"/>
              </a:ext>
            </a:extLst>
          </p:cNvPr>
          <p:cNvCxnSpPr/>
          <p:nvPr/>
        </p:nvCxnSpPr>
        <p:spPr>
          <a:xfrm>
            <a:off x="0" y="4771788"/>
            <a:ext cx="7772400" cy="0"/>
          </a:xfrm>
          <a:prstGeom prst="line">
            <a:avLst/>
          </a:prstGeom>
          <a:ln w="762000">
            <a:gradFill flip="none" rotWithShape="1">
              <a:gsLst>
                <a:gs pos="99000">
                  <a:schemeClr val="bg1"/>
                </a:gs>
                <a:gs pos="0">
                  <a:schemeClr val="accent4">
                    <a:lumMod val="75000"/>
                  </a:schemeClr>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pic>
        <p:nvPicPr>
          <p:cNvPr id="7" name="Picture 6" descr="Text&#10;&#10;Description automatically generated with medium confidence">
            <a:extLst>
              <a:ext uri="{FF2B5EF4-FFF2-40B4-BE49-F238E27FC236}">
                <a16:creationId xmlns:a16="http://schemas.microsoft.com/office/drawing/2014/main" id="{4BA03770-9423-E4D2-B2EA-28A354C4C2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6156" y="4524423"/>
            <a:ext cx="2303687" cy="524559"/>
          </a:xfrm>
          <a:prstGeom prst="rect">
            <a:avLst/>
          </a:prstGeom>
        </p:spPr>
      </p:pic>
      <p:sp>
        <p:nvSpPr>
          <p:cNvPr id="8" name="TextBox 7">
            <a:extLst>
              <a:ext uri="{FF2B5EF4-FFF2-40B4-BE49-F238E27FC236}">
                <a16:creationId xmlns:a16="http://schemas.microsoft.com/office/drawing/2014/main" id="{2253C662-7699-91D0-25D8-62FC9D41455D}"/>
              </a:ext>
            </a:extLst>
          </p:cNvPr>
          <p:cNvSpPr txBox="1"/>
          <p:nvPr/>
        </p:nvSpPr>
        <p:spPr>
          <a:xfrm>
            <a:off x="46122" y="4535143"/>
            <a:ext cx="3258161" cy="484748"/>
          </a:xfrm>
          <a:prstGeom prst="rect">
            <a:avLst/>
          </a:prstGeom>
          <a:noFill/>
        </p:spPr>
        <p:txBody>
          <a:bodyPr wrap="square" rtlCol="0">
            <a:spAutoFit/>
          </a:bodyPr>
          <a:lstStyle/>
          <a:p>
            <a:r>
              <a:rPr lang="en-US" sz="2550" i="1">
                <a:solidFill>
                  <a:schemeClr val="accent1">
                    <a:lumMod val="50000"/>
                  </a:schemeClr>
                </a:solidFill>
                <a:latin typeface="Ink Free" panose="03080402000500000000" pitchFamily="66" charset="0"/>
              </a:rPr>
              <a:t>Incoming Grants</a:t>
            </a:r>
          </a:p>
        </p:txBody>
      </p:sp>
    </p:spTree>
    <p:extLst>
      <p:ext uri="{BB962C8B-B14F-4D97-AF65-F5344CB8AC3E}">
        <p14:creationId xmlns:p14="http://schemas.microsoft.com/office/powerpoint/2010/main" val="359058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BCBCE-9A99-FBAC-350A-1E5612F598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1F4798-1B6E-0C4C-6836-7F7BF47727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B26D0-E8C4-6B55-13D9-5B8F38658548}"/>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3C37B22-DA8C-2E1A-1FEB-83D2387E7A24}"/>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56DD385A-89DF-FA5F-7358-F60D3CF368C5}"/>
              </a:ext>
            </a:extLst>
          </p:cNvPr>
          <p:cNvSpPr>
            <a:spLocks noGrp="1"/>
          </p:cNvSpPr>
          <p:nvPr>
            <p:ph type="sldNum" sz="quarter" idx="12"/>
          </p:nvPr>
        </p:nvSpPr>
        <p:spPr/>
        <p:txBody>
          <a:bodyPr/>
          <a:lstStyle/>
          <a:p>
            <a:fld id="{D54A55BF-8F0A-4A50-B8F4-E25F20C77787}" type="slidenum">
              <a:rPr lang="en-US" smtClean="0"/>
              <a:t>‹#›</a:t>
            </a:fld>
            <a:endParaRPr lang="en-US"/>
          </a:p>
        </p:txBody>
      </p:sp>
    </p:spTree>
    <p:extLst>
      <p:ext uri="{BB962C8B-B14F-4D97-AF65-F5344CB8AC3E}">
        <p14:creationId xmlns:p14="http://schemas.microsoft.com/office/powerpoint/2010/main" val="2478699459"/>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E9D616-C8D2-B6D1-518F-79D5AFCA744D}"/>
              </a:ext>
            </a:extLst>
          </p:cNvPr>
          <p:cNvSpPr>
            <a:spLocks noGrp="1"/>
          </p:cNvSpPr>
          <p:nvPr>
            <p:ph type="title" orient="vert"/>
          </p:nvPr>
        </p:nvSpPr>
        <p:spPr>
          <a:xfrm>
            <a:off x="5562124" y="273844"/>
            <a:ext cx="1675924"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9166D2-F5EB-9C2F-A4D1-0F4FD49E87DE}"/>
              </a:ext>
            </a:extLst>
          </p:cNvPr>
          <p:cNvSpPr>
            <a:spLocks noGrp="1"/>
          </p:cNvSpPr>
          <p:nvPr>
            <p:ph type="body" orient="vert" idx="1"/>
          </p:nvPr>
        </p:nvSpPr>
        <p:spPr>
          <a:xfrm>
            <a:off x="534353" y="273844"/>
            <a:ext cx="4930616"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CAF2D-A726-79A4-8F5A-6627E5175E9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BAA676F-D049-E6CE-DBC8-0FD802CAB594}"/>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34CD7A6E-594E-F6F5-99FD-5421D22E0E9D}"/>
              </a:ext>
            </a:extLst>
          </p:cNvPr>
          <p:cNvSpPr>
            <a:spLocks noGrp="1"/>
          </p:cNvSpPr>
          <p:nvPr>
            <p:ph type="sldNum" sz="quarter" idx="12"/>
          </p:nvPr>
        </p:nvSpPr>
        <p:spPr/>
        <p:txBody>
          <a:bodyPr/>
          <a:lstStyle/>
          <a:p>
            <a:fld id="{D54A55BF-8F0A-4A50-B8F4-E25F20C77787}" type="slidenum">
              <a:rPr lang="en-US" smtClean="0"/>
              <a:t>‹#›</a:t>
            </a:fld>
            <a:endParaRPr lang="en-US"/>
          </a:p>
        </p:txBody>
      </p:sp>
    </p:spTree>
    <p:extLst>
      <p:ext uri="{BB962C8B-B14F-4D97-AF65-F5344CB8AC3E}">
        <p14:creationId xmlns:p14="http://schemas.microsoft.com/office/powerpoint/2010/main" val="2293399091"/>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Full Image without footer">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7772400" cy="514350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0" name="Footer Placeholder 3"/>
          <p:cNvSpPr>
            <a:spLocks noGrp="1"/>
          </p:cNvSpPr>
          <p:nvPr>
            <p:ph type="ftr" sz="quarter" idx="3"/>
          </p:nvPr>
        </p:nvSpPr>
        <p:spPr>
          <a:xfrm>
            <a:off x="2297873" y="4881348"/>
            <a:ext cx="3179704" cy="194274"/>
          </a:xfrm>
          <a:prstGeom prst="rect">
            <a:avLst/>
          </a:prstGeom>
        </p:spPr>
        <p:txBody>
          <a:bodyPr vert="horz" lIns="91440" tIns="45720" rIns="91440" bIns="45720" rtlCol="0" anchor="ctr"/>
          <a:lstStyle>
            <a:lvl1pPr algn="ctr">
              <a:defRPr sz="600" b="0" i="0">
                <a:solidFill>
                  <a:schemeClr val="tx1">
                    <a:alpha val="50000"/>
                  </a:schemeClr>
                </a:solidFill>
                <a:latin typeface="Lato Light" charset="0"/>
                <a:ea typeface="Lato Light" charset="0"/>
                <a:cs typeface="Lato Light" charset="0"/>
              </a:defRPr>
            </a:lvl1pPr>
          </a:lstStyle>
          <a:p>
            <a:r>
              <a:rPr lang="en-US"/>
              <a:t>FY21 Operating Budget Forum</a:t>
            </a:r>
          </a:p>
        </p:txBody>
      </p:sp>
    </p:spTree>
    <p:extLst>
      <p:ext uri="{BB962C8B-B14F-4D97-AF65-F5344CB8AC3E}">
        <p14:creationId xmlns:p14="http://schemas.microsoft.com/office/powerpoint/2010/main" val="23214301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Full Blank">
    <p:spTree>
      <p:nvGrpSpPr>
        <p:cNvPr id="1" name=""/>
        <p:cNvGrpSpPr/>
        <p:nvPr/>
      </p:nvGrpSpPr>
      <p:grpSpPr>
        <a:xfrm>
          <a:off x="0" y="0"/>
          <a:ext cx="0" cy="0"/>
          <a:chOff x="0" y="0"/>
          <a:chExt cx="0" cy="0"/>
        </a:xfrm>
      </p:grpSpPr>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Tree>
    <p:extLst>
      <p:ext uri="{BB962C8B-B14F-4D97-AF65-F5344CB8AC3E}">
        <p14:creationId xmlns:p14="http://schemas.microsoft.com/office/powerpoint/2010/main" val="3532997592"/>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with all footer">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83315" y="4860098"/>
            <a:ext cx="328284"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3373428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29A18-FD91-08B2-D206-B6C16EF13AF6}"/>
              </a:ext>
            </a:extLst>
          </p:cNvPr>
          <p:cNvSpPr>
            <a:spLocks noGrp="1"/>
          </p:cNvSpPr>
          <p:nvPr>
            <p:ph type="title"/>
          </p:nvPr>
        </p:nvSpPr>
        <p:spPr>
          <a:xfrm>
            <a:off x="535365" y="342900"/>
            <a:ext cx="2506801" cy="1200150"/>
          </a:xfrm>
        </p:spPr>
        <p:txBody>
          <a:bodyPr anchor="b"/>
          <a:lstStyle>
            <a:lvl1pPr>
              <a:defRPr sz="2040">
                <a:solidFill>
                  <a:schemeClr val="accent1">
                    <a:lumMod val="50000"/>
                  </a:schemeClr>
                </a:solidFill>
                <a:latin typeface="Segoe UI" panose="020B0502040204020203" pitchFamily="34" charset="0"/>
                <a:ea typeface="Segoe UI Black" panose="020B0A02040204020203" pitchFamily="34" charset="0"/>
                <a:cs typeface="Segoe UI" panose="020B050204020402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08691078-18B8-C388-1B25-FECD2D84AB53}"/>
              </a:ext>
            </a:extLst>
          </p:cNvPr>
          <p:cNvSpPr>
            <a:spLocks noGrp="1"/>
          </p:cNvSpPr>
          <p:nvPr>
            <p:ph idx="1"/>
          </p:nvPr>
        </p:nvSpPr>
        <p:spPr>
          <a:xfrm>
            <a:off x="3304282" y="740569"/>
            <a:ext cx="3934778" cy="3655219"/>
          </a:xfrm>
        </p:spPr>
        <p:txBody>
          <a:bodyPr/>
          <a:lstStyle>
            <a:lvl1pPr>
              <a:defRPr sz="2040"/>
            </a:lvl1pPr>
            <a:lvl2pPr>
              <a:defRPr sz="1785"/>
            </a:lvl2pPr>
            <a:lvl3pPr>
              <a:defRPr sz="1530"/>
            </a:lvl3pPr>
            <a:lvl4pPr>
              <a:defRPr sz="1275"/>
            </a:lvl4pPr>
            <a:lvl5pPr>
              <a:defRPr sz="1275"/>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982380-4986-6E18-C389-FFBE52FFEC1A}"/>
              </a:ext>
            </a:extLst>
          </p:cNvPr>
          <p:cNvSpPr>
            <a:spLocks noGrp="1"/>
          </p:cNvSpPr>
          <p:nvPr>
            <p:ph type="body" sz="half" idx="2"/>
          </p:nvPr>
        </p:nvSpPr>
        <p:spPr>
          <a:xfrm>
            <a:off x="535365" y="1543050"/>
            <a:ext cx="2506801" cy="2858691"/>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cxnSp>
        <p:nvCxnSpPr>
          <p:cNvPr id="9" name="Straight Connector 8">
            <a:extLst>
              <a:ext uri="{FF2B5EF4-FFF2-40B4-BE49-F238E27FC236}">
                <a16:creationId xmlns:a16="http://schemas.microsoft.com/office/drawing/2014/main" id="{C89B4780-08D6-CEFA-3BDB-930BF646BBC2}"/>
              </a:ext>
            </a:extLst>
          </p:cNvPr>
          <p:cNvCxnSpPr/>
          <p:nvPr/>
        </p:nvCxnSpPr>
        <p:spPr>
          <a:xfrm>
            <a:off x="0" y="4771788"/>
            <a:ext cx="7772400" cy="0"/>
          </a:xfrm>
          <a:prstGeom prst="line">
            <a:avLst/>
          </a:prstGeom>
          <a:ln w="762000">
            <a:gradFill flip="none" rotWithShape="1">
              <a:gsLst>
                <a:gs pos="100000">
                  <a:schemeClr val="accent1"/>
                </a:gs>
                <a:gs pos="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pic>
        <p:nvPicPr>
          <p:cNvPr id="5" name="Picture 4" descr="Text&#10;&#10;Description automatically generated with medium confidence">
            <a:extLst>
              <a:ext uri="{FF2B5EF4-FFF2-40B4-BE49-F238E27FC236}">
                <a16:creationId xmlns:a16="http://schemas.microsoft.com/office/drawing/2014/main" id="{BBF1CFF1-278D-515C-2B9E-8ECCBEA1B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793" y="4507150"/>
            <a:ext cx="2369206" cy="530915"/>
          </a:xfrm>
          <a:prstGeom prst="rect">
            <a:avLst/>
          </a:prstGeom>
        </p:spPr>
      </p:pic>
    </p:spTree>
    <p:extLst>
      <p:ext uri="{BB962C8B-B14F-4D97-AF65-F5344CB8AC3E}">
        <p14:creationId xmlns:p14="http://schemas.microsoft.com/office/powerpoint/2010/main" val="2284458073"/>
      </p:ext>
    </p:extLst>
  </p:cSld>
  <p:clrMapOvr>
    <a:masterClrMapping/>
  </p:clrMapOvr>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ull Image with all footer">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0" y="2"/>
            <a:ext cx="7772400" cy="484405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9872310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dex P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83315" y="4860098"/>
            <a:ext cx="328284"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0"/>
          </p:nvPr>
        </p:nvSpPr>
        <p:spPr>
          <a:xfrm>
            <a:off x="835094" y="2917032"/>
            <a:ext cx="2504440" cy="165735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4"/>
          </p:nvPr>
        </p:nvSpPr>
        <p:spPr>
          <a:xfrm>
            <a:off x="4438919" y="3038475"/>
            <a:ext cx="818246" cy="96678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7" name="Picture Placeholder 3"/>
          <p:cNvSpPr>
            <a:spLocks noGrp="1"/>
          </p:cNvSpPr>
          <p:nvPr>
            <p:ph type="pic" sz="quarter" idx="15"/>
          </p:nvPr>
        </p:nvSpPr>
        <p:spPr>
          <a:xfrm>
            <a:off x="5280929" y="3038475"/>
            <a:ext cx="818246" cy="96678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8" name="Picture Placeholder 3"/>
          <p:cNvSpPr>
            <a:spLocks noGrp="1"/>
          </p:cNvSpPr>
          <p:nvPr>
            <p:ph type="pic" sz="quarter" idx="16"/>
          </p:nvPr>
        </p:nvSpPr>
        <p:spPr>
          <a:xfrm>
            <a:off x="6123464" y="3038475"/>
            <a:ext cx="818246" cy="96678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6600383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Wide Im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83315" y="4860098"/>
            <a:ext cx="328284"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0"/>
          </p:nvPr>
        </p:nvSpPr>
        <p:spPr>
          <a:xfrm>
            <a:off x="0" y="2"/>
            <a:ext cx="7769219" cy="219318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2968648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Wide Im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0"/>
          </p:nvPr>
        </p:nvSpPr>
        <p:spPr>
          <a:xfrm>
            <a:off x="848082" y="1959769"/>
            <a:ext cx="1238727" cy="145732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9" name="Picture Placeholder 3"/>
          <p:cNvSpPr>
            <a:spLocks noGrp="1"/>
          </p:cNvSpPr>
          <p:nvPr>
            <p:ph type="pic" sz="quarter" idx="14"/>
          </p:nvPr>
        </p:nvSpPr>
        <p:spPr>
          <a:xfrm>
            <a:off x="2466846" y="1959769"/>
            <a:ext cx="1238727" cy="145732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0" name="Picture Placeholder 3"/>
          <p:cNvSpPr>
            <a:spLocks noGrp="1"/>
          </p:cNvSpPr>
          <p:nvPr>
            <p:ph type="pic" sz="quarter" idx="15"/>
          </p:nvPr>
        </p:nvSpPr>
        <p:spPr>
          <a:xfrm>
            <a:off x="4089027" y="1959769"/>
            <a:ext cx="1238727" cy="145732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1" name="Picture Placeholder 3"/>
          <p:cNvSpPr>
            <a:spLocks noGrp="1"/>
          </p:cNvSpPr>
          <p:nvPr>
            <p:ph type="pic" sz="quarter" idx="16"/>
          </p:nvPr>
        </p:nvSpPr>
        <p:spPr>
          <a:xfrm>
            <a:off x="5707791" y="1959769"/>
            <a:ext cx="1238727" cy="145732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9939676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quare Singl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0"/>
          </p:nvPr>
        </p:nvSpPr>
        <p:spPr>
          <a:xfrm>
            <a:off x="854252" y="1945483"/>
            <a:ext cx="1412796" cy="166211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0473722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all Image Page">
    <p:spTree>
      <p:nvGrpSpPr>
        <p:cNvPr id="1" name=""/>
        <p:cNvGrpSpPr/>
        <p:nvPr/>
      </p:nvGrpSpPr>
      <p:grpSpPr>
        <a:xfrm>
          <a:off x="0" y="0"/>
          <a:ext cx="0" cy="0"/>
          <a:chOff x="0" y="0"/>
          <a:chExt cx="0" cy="0"/>
        </a:xfrm>
      </p:grpSpPr>
      <p:sp>
        <p:nvSpPr>
          <p:cNvPr id="18" name="Picture Placeholder 3"/>
          <p:cNvSpPr>
            <a:spLocks noGrp="1"/>
          </p:cNvSpPr>
          <p:nvPr>
            <p:ph type="pic" sz="quarter" idx="10"/>
          </p:nvPr>
        </p:nvSpPr>
        <p:spPr>
          <a:xfrm>
            <a:off x="0" y="0"/>
            <a:ext cx="2460979" cy="514350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615935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Wide Small Image">
    <p:spTree>
      <p:nvGrpSpPr>
        <p:cNvPr id="1" name=""/>
        <p:cNvGrpSpPr/>
        <p:nvPr/>
      </p:nvGrpSpPr>
      <p:grpSpPr>
        <a:xfrm>
          <a:off x="0" y="0"/>
          <a:ext cx="0" cy="0"/>
          <a:chOff x="0" y="0"/>
          <a:chExt cx="0" cy="0"/>
        </a:xfrm>
      </p:grpSpPr>
      <p:sp>
        <p:nvSpPr>
          <p:cNvPr id="18" name="Picture Placeholder 3"/>
          <p:cNvSpPr>
            <a:spLocks noGrp="1"/>
          </p:cNvSpPr>
          <p:nvPr>
            <p:ph type="pic" sz="quarter" idx="10"/>
          </p:nvPr>
        </p:nvSpPr>
        <p:spPr>
          <a:xfrm>
            <a:off x="852408" y="2062164"/>
            <a:ext cx="2711794" cy="77900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16713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quare Small Image">
    <p:spTree>
      <p:nvGrpSpPr>
        <p:cNvPr id="1" name=""/>
        <p:cNvGrpSpPr/>
        <p:nvPr/>
      </p:nvGrpSpPr>
      <p:grpSpPr>
        <a:xfrm>
          <a:off x="0" y="0"/>
          <a:ext cx="0" cy="0"/>
          <a:chOff x="0" y="0"/>
          <a:chExt cx="0" cy="0"/>
        </a:xfrm>
      </p:grpSpPr>
      <p:sp>
        <p:nvSpPr>
          <p:cNvPr id="18" name="Picture Placeholder 3"/>
          <p:cNvSpPr>
            <a:spLocks noGrp="1"/>
          </p:cNvSpPr>
          <p:nvPr>
            <p:ph type="pic" sz="quarter" idx="10"/>
          </p:nvPr>
        </p:nvSpPr>
        <p:spPr>
          <a:xfrm>
            <a:off x="1145620" y="2947987"/>
            <a:ext cx="1145620" cy="134778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8368026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Wide small 2">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0"/>
          </p:nvPr>
        </p:nvSpPr>
        <p:spPr>
          <a:xfrm>
            <a:off x="1332411" y="2112160"/>
            <a:ext cx="5013198" cy="141518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7860390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all Image without footer">
    <p:spTree>
      <p:nvGrpSpPr>
        <p:cNvPr id="1" name=""/>
        <p:cNvGrpSpPr/>
        <p:nvPr/>
      </p:nvGrpSpPr>
      <p:grpSpPr>
        <a:xfrm>
          <a:off x="0" y="0"/>
          <a:ext cx="0" cy="0"/>
          <a:chOff x="0" y="0"/>
          <a:chExt cx="0" cy="0"/>
        </a:xfrm>
      </p:grpSpPr>
      <p:sp>
        <p:nvSpPr>
          <p:cNvPr id="18" name="Picture Placeholder 3"/>
          <p:cNvSpPr>
            <a:spLocks noGrp="1"/>
          </p:cNvSpPr>
          <p:nvPr>
            <p:ph type="pic" sz="quarter" idx="10"/>
          </p:nvPr>
        </p:nvSpPr>
        <p:spPr>
          <a:xfrm>
            <a:off x="0" y="0"/>
            <a:ext cx="2460979" cy="514350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Tree>
    <p:extLst>
      <p:ext uri="{BB962C8B-B14F-4D97-AF65-F5344CB8AC3E}">
        <p14:creationId xmlns:p14="http://schemas.microsoft.com/office/powerpoint/2010/main" val="1764892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2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29A18-FD91-08B2-D206-B6C16EF13AF6}"/>
              </a:ext>
            </a:extLst>
          </p:cNvPr>
          <p:cNvSpPr>
            <a:spLocks noGrp="1"/>
          </p:cNvSpPr>
          <p:nvPr>
            <p:ph type="title"/>
          </p:nvPr>
        </p:nvSpPr>
        <p:spPr>
          <a:xfrm>
            <a:off x="535365" y="342900"/>
            <a:ext cx="2506801" cy="1200150"/>
          </a:xfrm>
        </p:spPr>
        <p:txBody>
          <a:bodyPr anchor="b"/>
          <a:lstStyle>
            <a:lvl1pPr>
              <a:defRPr sz="2040">
                <a:solidFill>
                  <a:schemeClr val="accent1">
                    <a:lumMod val="50000"/>
                  </a:schemeClr>
                </a:solidFill>
                <a:latin typeface="Segoe UI" panose="020B0502040204020203" pitchFamily="34" charset="0"/>
                <a:ea typeface="Segoe UI Black" panose="020B0A02040204020203" pitchFamily="34" charset="0"/>
                <a:cs typeface="Segoe UI" panose="020B050204020402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08691078-18B8-C388-1B25-FECD2D84AB53}"/>
              </a:ext>
            </a:extLst>
          </p:cNvPr>
          <p:cNvSpPr>
            <a:spLocks noGrp="1"/>
          </p:cNvSpPr>
          <p:nvPr>
            <p:ph idx="1"/>
          </p:nvPr>
        </p:nvSpPr>
        <p:spPr>
          <a:xfrm>
            <a:off x="3304282" y="740569"/>
            <a:ext cx="3934778" cy="3655219"/>
          </a:xfrm>
        </p:spPr>
        <p:txBody>
          <a:bodyPr/>
          <a:lstStyle>
            <a:lvl1pPr>
              <a:defRPr sz="2040"/>
            </a:lvl1pPr>
            <a:lvl2pPr>
              <a:defRPr sz="1785"/>
            </a:lvl2pPr>
            <a:lvl3pPr>
              <a:defRPr sz="1530"/>
            </a:lvl3pPr>
            <a:lvl4pPr>
              <a:defRPr sz="1275"/>
            </a:lvl4pPr>
            <a:lvl5pPr>
              <a:defRPr sz="1275"/>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982380-4986-6E18-C389-FFBE52FFEC1A}"/>
              </a:ext>
            </a:extLst>
          </p:cNvPr>
          <p:cNvSpPr>
            <a:spLocks noGrp="1"/>
          </p:cNvSpPr>
          <p:nvPr>
            <p:ph type="body" sz="half" idx="2"/>
          </p:nvPr>
        </p:nvSpPr>
        <p:spPr>
          <a:xfrm>
            <a:off x="535365" y="1543050"/>
            <a:ext cx="2506801" cy="2858691"/>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cxnSp>
        <p:nvCxnSpPr>
          <p:cNvPr id="9" name="Straight Connector 8">
            <a:extLst>
              <a:ext uri="{FF2B5EF4-FFF2-40B4-BE49-F238E27FC236}">
                <a16:creationId xmlns:a16="http://schemas.microsoft.com/office/drawing/2014/main" id="{C89B4780-08D6-CEFA-3BDB-930BF646BBC2}"/>
              </a:ext>
            </a:extLst>
          </p:cNvPr>
          <p:cNvCxnSpPr/>
          <p:nvPr/>
        </p:nvCxnSpPr>
        <p:spPr>
          <a:xfrm>
            <a:off x="0" y="4771788"/>
            <a:ext cx="7772400" cy="0"/>
          </a:xfrm>
          <a:prstGeom prst="line">
            <a:avLst/>
          </a:prstGeom>
          <a:ln w="762000">
            <a:gradFill flip="none" rotWithShape="1">
              <a:gsLst>
                <a:gs pos="0">
                  <a:srgbClr val="0BAABB"/>
                </a:gs>
                <a:gs pos="100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E7F3C3C-FBCE-DAB6-B83B-95D0BD37C0E7}"/>
              </a:ext>
            </a:extLst>
          </p:cNvPr>
          <p:cNvSpPr txBox="1"/>
          <p:nvPr/>
        </p:nvSpPr>
        <p:spPr>
          <a:xfrm>
            <a:off x="46122" y="4535143"/>
            <a:ext cx="3258161" cy="484748"/>
          </a:xfrm>
          <a:prstGeom prst="rect">
            <a:avLst/>
          </a:prstGeom>
          <a:noFill/>
        </p:spPr>
        <p:txBody>
          <a:bodyPr wrap="square" rtlCol="0">
            <a:spAutoFit/>
          </a:bodyPr>
          <a:lstStyle/>
          <a:p>
            <a:r>
              <a:rPr lang="en-US" sz="2550" i="1">
                <a:solidFill>
                  <a:schemeClr val="accent1">
                    <a:lumMod val="50000"/>
                  </a:schemeClr>
                </a:solidFill>
                <a:latin typeface="Ink Free" panose="03080402000500000000" pitchFamily="66" charset="0"/>
              </a:rPr>
              <a:t>Outgoing Grants</a:t>
            </a:r>
          </a:p>
        </p:txBody>
      </p:sp>
      <p:pic>
        <p:nvPicPr>
          <p:cNvPr id="5" name="Picture 4" descr="Text&#10;&#10;Description automatically generated with medium confidence">
            <a:extLst>
              <a:ext uri="{FF2B5EF4-FFF2-40B4-BE49-F238E27FC236}">
                <a16:creationId xmlns:a16="http://schemas.microsoft.com/office/drawing/2014/main" id="{BBF1CFF1-278D-515C-2B9E-8ECCBEA1B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793" y="4507150"/>
            <a:ext cx="2369206" cy="530915"/>
          </a:xfrm>
          <a:prstGeom prst="rect">
            <a:avLst/>
          </a:prstGeom>
        </p:spPr>
      </p:pic>
    </p:spTree>
    <p:extLst>
      <p:ext uri="{BB962C8B-B14F-4D97-AF65-F5344CB8AC3E}">
        <p14:creationId xmlns:p14="http://schemas.microsoft.com/office/powerpoint/2010/main" val="3274075491"/>
      </p:ext>
    </p:extLst>
  </p:cSld>
  <p:clrMapOvr>
    <a:masterClrMapping/>
  </p:clrMapOvr>
  <p:hf sldNum="0"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Mocup 1">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0"/>
          </p:nvPr>
        </p:nvSpPr>
        <p:spPr>
          <a:xfrm>
            <a:off x="1496134" y="627536"/>
            <a:ext cx="4777131" cy="2858787"/>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735065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 Small Im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83315" y="4860098"/>
            <a:ext cx="328284"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0"/>
          </p:nvPr>
        </p:nvSpPr>
        <p:spPr>
          <a:xfrm>
            <a:off x="3238500" y="1824039"/>
            <a:ext cx="1019904" cy="67746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4"/>
          </p:nvPr>
        </p:nvSpPr>
        <p:spPr>
          <a:xfrm>
            <a:off x="4575182" y="1824039"/>
            <a:ext cx="1019904" cy="67746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5"/>
          </p:nvPr>
        </p:nvSpPr>
        <p:spPr>
          <a:xfrm>
            <a:off x="5916134" y="1824039"/>
            <a:ext cx="1019904" cy="67746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2223434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Mocup Img">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0"/>
          </p:nvPr>
        </p:nvSpPr>
        <p:spPr>
          <a:xfrm>
            <a:off x="1045798" y="839449"/>
            <a:ext cx="2189521" cy="372678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9156642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uple Img Mockup">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0"/>
          </p:nvPr>
        </p:nvSpPr>
        <p:spPr>
          <a:xfrm>
            <a:off x="2247712" y="2000251"/>
            <a:ext cx="1403697" cy="164782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2247712" y="661394"/>
            <a:ext cx="843529" cy="133776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5425375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Mockup 2">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2581037" y="699543"/>
            <a:ext cx="3277107" cy="260792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6022978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uple Mockup Img">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1605446" y="1183036"/>
            <a:ext cx="4574249" cy="129127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83315" y="4860098"/>
            <a:ext cx="328284"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4485057" y="1761344"/>
            <a:ext cx="2081809" cy="1851287"/>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8267829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stom Mockup 3">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2835016" y="571804"/>
            <a:ext cx="2854127" cy="2763507"/>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83315" y="4860098"/>
            <a:ext cx="328284"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4751224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mall Couple Img">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1823906" y="1014415"/>
            <a:ext cx="1667304" cy="110669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2069605" y="1689350"/>
            <a:ext cx="1134919" cy="112130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6948605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Wide Img Big">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853428" y="1645694"/>
            <a:ext cx="6091561" cy="171959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9420245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quare Img 3">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1580511" y="904875"/>
            <a:ext cx="1687721" cy="198073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807444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29A18-FD91-08B2-D206-B6C16EF13AF6}"/>
              </a:ext>
            </a:extLst>
          </p:cNvPr>
          <p:cNvSpPr>
            <a:spLocks noGrp="1"/>
          </p:cNvSpPr>
          <p:nvPr>
            <p:ph type="title"/>
          </p:nvPr>
        </p:nvSpPr>
        <p:spPr>
          <a:xfrm>
            <a:off x="535365" y="342900"/>
            <a:ext cx="2506801" cy="1200150"/>
          </a:xfrm>
        </p:spPr>
        <p:txBody>
          <a:bodyPr anchor="b"/>
          <a:lstStyle>
            <a:lvl1pPr>
              <a:defRPr sz="2040">
                <a:solidFill>
                  <a:schemeClr val="accent1">
                    <a:lumMod val="50000"/>
                  </a:schemeClr>
                </a:solidFill>
                <a:latin typeface="Segoe UI" panose="020B0502040204020203" pitchFamily="34" charset="0"/>
                <a:ea typeface="Segoe UI Black" panose="020B0A02040204020203" pitchFamily="34" charset="0"/>
                <a:cs typeface="Segoe UI" panose="020B050204020402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08691078-18B8-C388-1B25-FECD2D84AB53}"/>
              </a:ext>
            </a:extLst>
          </p:cNvPr>
          <p:cNvSpPr>
            <a:spLocks noGrp="1"/>
          </p:cNvSpPr>
          <p:nvPr>
            <p:ph idx="1"/>
          </p:nvPr>
        </p:nvSpPr>
        <p:spPr>
          <a:xfrm>
            <a:off x="3304282" y="740569"/>
            <a:ext cx="3934778" cy="3655219"/>
          </a:xfrm>
        </p:spPr>
        <p:txBody>
          <a:bodyPr/>
          <a:lstStyle>
            <a:lvl1pPr>
              <a:defRPr sz="2040"/>
            </a:lvl1pPr>
            <a:lvl2pPr>
              <a:defRPr sz="1785"/>
            </a:lvl2pPr>
            <a:lvl3pPr>
              <a:defRPr sz="1530"/>
            </a:lvl3pPr>
            <a:lvl4pPr>
              <a:defRPr sz="1275"/>
            </a:lvl4pPr>
            <a:lvl5pPr>
              <a:defRPr sz="1275"/>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982380-4986-6E18-C389-FFBE52FFEC1A}"/>
              </a:ext>
            </a:extLst>
          </p:cNvPr>
          <p:cNvSpPr>
            <a:spLocks noGrp="1"/>
          </p:cNvSpPr>
          <p:nvPr>
            <p:ph type="body" sz="half" idx="2"/>
          </p:nvPr>
        </p:nvSpPr>
        <p:spPr>
          <a:xfrm>
            <a:off x="535365" y="1543050"/>
            <a:ext cx="2506801" cy="2858691"/>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cxnSp>
        <p:nvCxnSpPr>
          <p:cNvPr id="9" name="Straight Connector 8">
            <a:extLst>
              <a:ext uri="{FF2B5EF4-FFF2-40B4-BE49-F238E27FC236}">
                <a16:creationId xmlns:a16="http://schemas.microsoft.com/office/drawing/2014/main" id="{C89B4780-08D6-CEFA-3BDB-930BF646BBC2}"/>
              </a:ext>
            </a:extLst>
          </p:cNvPr>
          <p:cNvCxnSpPr/>
          <p:nvPr/>
        </p:nvCxnSpPr>
        <p:spPr>
          <a:xfrm>
            <a:off x="0" y="4771788"/>
            <a:ext cx="7772400" cy="0"/>
          </a:xfrm>
          <a:prstGeom prst="line">
            <a:avLst/>
          </a:prstGeom>
          <a:ln w="762000">
            <a:gradFill flip="none" rotWithShape="1">
              <a:gsLst>
                <a:gs pos="99000">
                  <a:schemeClr val="bg1"/>
                </a:gs>
                <a:gs pos="0">
                  <a:schemeClr val="accent4">
                    <a:lumMod val="75000"/>
                  </a:schemeClr>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pic>
        <p:nvPicPr>
          <p:cNvPr id="11" name="Picture 10" descr="Text&#10;&#10;Description automatically generated with medium confidence">
            <a:extLst>
              <a:ext uri="{FF2B5EF4-FFF2-40B4-BE49-F238E27FC236}">
                <a16:creationId xmlns:a16="http://schemas.microsoft.com/office/drawing/2014/main" id="{95561BEC-E3EA-5051-9BBD-B72DD03AEE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6156" y="4524423"/>
            <a:ext cx="2303687" cy="524559"/>
          </a:xfrm>
          <a:prstGeom prst="rect">
            <a:avLst/>
          </a:prstGeom>
        </p:spPr>
      </p:pic>
      <p:sp>
        <p:nvSpPr>
          <p:cNvPr id="12" name="TextBox 11">
            <a:extLst>
              <a:ext uri="{FF2B5EF4-FFF2-40B4-BE49-F238E27FC236}">
                <a16:creationId xmlns:a16="http://schemas.microsoft.com/office/drawing/2014/main" id="{2E7F3C3C-FBCE-DAB6-B83B-95D0BD37C0E7}"/>
              </a:ext>
            </a:extLst>
          </p:cNvPr>
          <p:cNvSpPr txBox="1"/>
          <p:nvPr/>
        </p:nvSpPr>
        <p:spPr>
          <a:xfrm>
            <a:off x="46122" y="4535143"/>
            <a:ext cx="3258161" cy="484748"/>
          </a:xfrm>
          <a:prstGeom prst="rect">
            <a:avLst/>
          </a:prstGeom>
          <a:noFill/>
        </p:spPr>
        <p:txBody>
          <a:bodyPr wrap="square" rtlCol="0">
            <a:spAutoFit/>
          </a:bodyPr>
          <a:lstStyle/>
          <a:p>
            <a:r>
              <a:rPr lang="en-US" sz="2550" i="1">
                <a:solidFill>
                  <a:schemeClr val="accent1">
                    <a:lumMod val="50000"/>
                  </a:schemeClr>
                </a:solidFill>
                <a:latin typeface="Ink Free" panose="03080402000500000000" pitchFamily="66" charset="0"/>
              </a:rPr>
              <a:t>Incoming Grants</a:t>
            </a:r>
          </a:p>
        </p:txBody>
      </p:sp>
    </p:spTree>
    <p:extLst>
      <p:ext uri="{BB962C8B-B14F-4D97-AF65-F5344CB8AC3E}">
        <p14:creationId xmlns:p14="http://schemas.microsoft.com/office/powerpoint/2010/main" val="4119207140"/>
      </p:ext>
    </p:extLst>
  </p:cSld>
  <p:clrMapOvr>
    <a:masterClrMapping/>
  </p:clrMapOvr>
  <p:hf sldNum="0"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quare Small Middle Img">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2817495" y="1466850"/>
            <a:ext cx="1376363" cy="161531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4994296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ortfolio 1">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1242776" y="1843352"/>
            <a:ext cx="1227088" cy="25664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4"/>
          </p:nvPr>
        </p:nvSpPr>
        <p:spPr>
          <a:xfrm>
            <a:off x="2648910" y="1843352"/>
            <a:ext cx="1227088" cy="25664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7" name="Picture Placeholder 3"/>
          <p:cNvSpPr>
            <a:spLocks noGrp="1"/>
          </p:cNvSpPr>
          <p:nvPr>
            <p:ph type="pic" sz="quarter" idx="15"/>
          </p:nvPr>
        </p:nvSpPr>
        <p:spPr>
          <a:xfrm>
            <a:off x="4065609" y="1843352"/>
            <a:ext cx="1227088" cy="25664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8" name="Picture Placeholder 3"/>
          <p:cNvSpPr>
            <a:spLocks noGrp="1"/>
          </p:cNvSpPr>
          <p:nvPr>
            <p:ph type="pic" sz="quarter" idx="16"/>
          </p:nvPr>
        </p:nvSpPr>
        <p:spPr>
          <a:xfrm>
            <a:off x="5471744" y="1843352"/>
            <a:ext cx="1227088" cy="25664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503652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ortfolio 2">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4"/>
          </p:nvPr>
        </p:nvSpPr>
        <p:spPr>
          <a:xfrm>
            <a:off x="967221" y="1870053"/>
            <a:ext cx="1857640" cy="123091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1" name="Picture Placeholder 3"/>
          <p:cNvSpPr>
            <a:spLocks noGrp="1"/>
          </p:cNvSpPr>
          <p:nvPr>
            <p:ph type="pic" sz="quarter" idx="15"/>
          </p:nvPr>
        </p:nvSpPr>
        <p:spPr>
          <a:xfrm>
            <a:off x="3944707" y="1870053"/>
            <a:ext cx="1857640" cy="123091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2" name="Picture Placeholder 3"/>
          <p:cNvSpPr>
            <a:spLocks noGrp="1"/>
          </p:cNvSpPr>
          <p:nvPr>
            <p:ph type="pic" sz="quarter" idx="16"/>
          </p:nvPr>
        </p:nvSpPr>
        <p:spPr>
          <a:xfrm>
            <a:off x="1975486" y="3252808"/>
            <a:ext cx="1857640" cy="123091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3" name="Picture Placeholder 3"/>
          <p:cNvSpPr>
            <a:spLocks noGrp="1"/>
          </p:cNvSpPr>
          <p:nvPr>
            <p:ph type="pic" sz="quarter" idx="17"/>
          </p:nvPr>
        </p:nvSpPr>
        <p:spPr>
          <a:xfrm>
            <a:off x="4949106" y="3252808"/>
            <a:ext cx="1857640" cy="123091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4379516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ortfolio 3">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4"/>
          </p:nvPr>
        </p:nvSpPr>
        <p:spPr>
          <a:xfrm>
            <a:off x="3542110" y="1390915"/>
            <a:ext cx="1445687" cy="30236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3225697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ocial P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4"/>
          </p:nvPr>
        </p:nvSpPr>
        <p:spPr>
          <a:xfrm>
            <a:off x="1856571" y="2223492"/>
            <a:ext cx="4858081" cy="138598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5802683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Award p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772399" y="2048806"/>
            <a:ext cx="726736" cy="177756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5"/>
          </p:nvPr>
        </p:nvSpPr>
        <p:spPr>
          <a:xfrm>
            <a:off x="2993085" y="2241312"/>
            <a:ext cx="726736" cy="177756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7" name="Picture Placeholder 3"/>
          <p:cNvSpPr>
            <a:spLocks noGrp="1"/>
          </p:cNvSpPr>
          <p:nvPr>
            <p:ph type="pic" sz="quarter" idx="16"/>
          </p:nvPr>
        </p:nvSpPr>
        <p:spPr>
          <a:xfrm>
            <a:off x="5143644" y="2578196"/>
            <a:ext cx="726736" cy="177756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06348505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Award p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861460" y="1514475"/>
            <a:ext cx="6055552" cy="173355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57846745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Right 2 Im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3305546" y="1583831"/>
            <a:ext cx="2232609" cy="1975771"/>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5541067" y="1583831"/>
            <a:ext cx="2232609" cy="1975771"/>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3262476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Half BG &amp; Man Img">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6370" y="1839593"/>
            <a:ext cx="7778770" cy="217777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6"/>
          </p:nvPr>
        </p:nvSpPr>
        <p:spPr>
          <a:xfrm>
            <a:off x="2905094" y="472190"/>
            <a:ext cx="1960415" cy="354517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52297172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Generic 3">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2320557" y="2259722"/>
            <a:ext cx="3126549" cy="206878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241315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19CFC-FAF8-2493-D364-5EB945B02486}"/>
              </a:ext>
            </a:extLst>
          </p:cNvPr>
          <p:cNvSpPr>
            <a:spLocks noGrp="1"/>
          </p:cNvSpPr>
          <p:nvPr>
            <p:ph type="title"/>
          </p:nvPr>
        </p:nvSpPr>
        <p:spPr/>
        <p:txBody>
          <a:bodyPr/>
          <a:lstStyle>
            <a:lvl1pPr>
              <a:defRPr>
                <a:solidFill>
                  <a:schemeClr val="accent1">
                    <a:lumMod val="50000"/>
                  </a:schemeClr>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BADA1F87-14F1-55EF-00C0-1BBB9E052D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131CE9-A7A7-C484-2388-FFDA4A4E33A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45DAB9D-66D7-77AD-B463-AFB19370763F}"/>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F6BDDA51-7923-C168-3261-C7FADD6CDDF9}"/>
              </a:ext>
            </a:extLst>
          </p:cNvPr>
          <p:cNvSpPr>
            <a:spLocks noGrp="1"/>
          </p:cNvSpPr>
          <p:nvPr>
            <p:ph type="sldNum" sz="quarter" idx="12"/>
          </p:nvPr>
        </p:nvSpPr>
        <p:spPr/>
        <p:txBody>
          <a:bodyPr/>
          <a:lstStyle/>
          <a:p>
            <a:fld id="{D54A55BF-8F0A-4A50-B8F4-E25F20C77787}" type="slidenum">
              <a:rPr lang="en-US" smtClean="0"/>
              <a:t>‹#›</a:t>
            </a:fld>
            <a:endParaRPr lang="en-US"/>
          </a:p>
        </p:txBody>
      </p:sp>
      <p:cxnSp>
        <p:nvCxnSpPr>
          <p:cNvPr id="7" name="Straight Connector 6">
            <a:extLst>
              <a:ext uri="{FF2B5EF4-FFF2-40B4-BE49-F238E27FC236}">
                <a16:creationId xmlns:a16="http://schemas.microsoft.com/office/drawing/2014/main" id="{8E9D2F0A-FFB3-9EA5-A8B6-464AFD6B211C}"/>
              </a:ext>
            </a:extLst>
          </p:cNvPr>
          <p:cNvCxnSpPr/>
          <p:nvPr/>
        </p:nvCxnSpPr>
        <p:spPr>
          <a:xfrm>
            <a:off x="0" y="4771788"/>
            <a:ext cx="7772400" cy="0"/>
          </a:xfrm>
          <a:prstGeom prst="line">
            <a:avLst/>
          </a:prstGeom>
          <a:ln w="762000">
            <a:gradFill flip="none" rotWithShape="1">
              <a:gsLst>
                <a:gs pos="100000">
                  <a:schemeClr val="accent1"/>
                </a:gs>
                <a:gs pos="0">
                  <a:schemeClr val="bg1"/>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pic>
        <p:nvPicPr>
          <p:cNvPr id="10" name="Picture 9" descr="Text&#10;&#10;Description automatically generated with medium confidence">
            <a:extLst>
              <a:ext uri="{FF2B5EF4-FFF2-40B4-BE49-F238E27FC236}">
                <a16:creationId xmlns:a16="http://schemas.microsoft.com/office/drawing/2014/main" id="{3B244798-76F7-7E70-C3F4-AF6F0D1ABB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793" y="4507150"/>
            <a:ext cx="2369206" cy="530915"/>
          </a:xfrm>
          <a:prstGeom prst="rect">
            <a:avLst/>
          </a:prstGeom>
        </p:spPr>
      </p:pic>
    </p:spTree>
    <p:extLst>
      <p:ext uri="{BB962C8B-B14F-4D97-AF65-F5344CB8AC3E}">
        <p14:creationId xmlns:p14="http://schemas.microsoft.com/office/powerpoint/2010/main" val="181461268"/>
      </p:ext>
    </p:extLst>
  </p:cSld>
  <p:clrMapOvr>
    <a:masterClrMapping/>
  </p:clrMapOvr>
  <p:hf sldNum="0" hd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Vector Group Mockup">
    <p:spTree>
      <p:nvGrpSpPr>
        <p:cNvPr id="1" name=""/>
        <p:cNvGrpSpPr/>
        <p:nvPr/>
      </p:nvGrpSpPr>
      <p:grpSpPr>
        <a:xfrm>
          <a:off x="0" y="0"/>
          <a:ext cx="0" cy="0"/>
          <a:chOff x="0" y="0"/>
          <a:chExt cx="0" cy="0"/>
        </a:xfrm>
      </p:grpSpPr>
      <p:sp>
        <p:nvSpPr>
          <p:cNvPr id="16" name="Picture Placeholder 3"/>
          <p:cNvSpPr>
            <a:spLocks noGrp="1"/>
          </p:cNvSpPr>
          <p:nvPr>
            <p:ph type="pic" sz="quarter" idx="15"/>
          </p:nvPr>
        </p:nvSpPr>
        <p:spPr>
          <a:xfrm>
            <a:off x="2410838" y="2723527"/>
            <a:ext cx="2547271" cy="1687701"/>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04" name="Picture Placeholder 3"/>
          <p:cNvSpPr>
            <a:spLocks noGrp="1"/>
          </p:cNvSpPr>
          <p:nvPr>
            <p:ph type="pic" sz="quarter" idx="16"/>
          </p:nvPr>
        </p:nvSpPr>
        <p:spPr>
          <a:xfrm>
            <a:off x="1395277" y="4243829"/>
            <a:ext cx="1581297" cy="890881"/>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05" name="Picture Placeholder 3"/>
          <p:cNvSpPr>
            <a:spLocks noGrp="1"/>
          </p:cNvSpPr>
          <p:nvPr>
            <p:ph type="pic" sz="quarter" idx="17"/>
          </p:nvPr>
        </p:nvSpPr>
        <p:spPr>
          <a:xfrm>
            <a:off x="4890190" y="4146380"/>
            <a:ext cx="1169945" cy="100657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06" name="Picture Placeholder 3"/>
          <p:cNvSpPr>
            <a:spLocks noGrp="1"/>
          </p:cNvSpPr>
          <p:nvPr>
            <p:ph type="pic" sz="quarter" idx="18"/>
          </p:nvPr>
        </p:nvSpPr>
        <p:spPr>
          <a:xfrm>
            <a:off x="4361385" y="4469441"/>
            <a:ext cx="506593" cy="6766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63141841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Generic 4">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455141" y="1721681"/>
            <a:ext cx="2373733" cy="267812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9281951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Generic 5">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1" y="1369734"/>
            <a:ext cx="7775448" cy="347205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888308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meline 1">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2461862" y="3413760"/>
            <a:ext cx="1035719" cy="121920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16208842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meline 2">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3380184" y="1682797"/>
            <a:ext cx="1021656" cy="120264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32175686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meline 3">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5"/>
          </p:nvPr>
        </p:nvSpPr>
        <p:spPr>
          <a:xfrm>
            <a:off x="4105608" y="1855515"/>
            <a:ext cx="1170988" cy="137843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21716152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meline 4">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5"/>
          </p:nvPr>
        </p:nvSpPr>
        <p:spPr>
          <a:xfrm>
            <a:off x="3397456" y="2698797"/>
            <a:ext cx="989633" cy="116494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46127387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Infographic 1">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5"/>
          </p:nvPr>
        </p:nvSpPr>
        <p:spPr>
          <a:xfrm>
            <a:off x="0" y="2570814"/>
            <a:ext cx="7772400" cy="2271061"/>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46674731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New Mockup 1">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519826" y="483518"/>
            <a:ext cx="4406890" cy="427199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68411066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New Mockup 2">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3847976" y="230021"/>
            <a:ext cx="3499374" cy="4926597"/>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4"/>
          </p:nvPr>
        </p:nvSpPr>
        <p:spPr>
          <a:xfrm>
            <a:off x="-12552" y="1688758"/>
            <a:ext cx="1917140" cy="168052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036599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19CFC-FAF8-2493-D364-5EB945B02486}"/>
              </a:ext>
            </a:extLst>
          </p:cNvPr>
          <p:cNvSpPr>
            <a:spLocks noGrp="1"/>
          </p:cNvSpPr>
          <p:nvPr>
            <p:ph type="title"/>
          </p:nvPr>
        </p:nvSpPr>
        <p:spPr/>
        <p:txBody>
          <a:bodyPr/>
          <a:lstStyle>
            <a:lvl1pPr>
              <a:defRPr>
                <a:solidFill>
                  <a:schemeClr val="accent1">
                    <a:lumMod val="50000"/>
                  </a:schemeClr>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BADA1F87-14F1-55EF-00C0-1BBB9E052D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131CE9-A7A7-C484-2388-FFDA4A4E33A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45DAB9D-66D7-77AD-B463-AFB19370763F}"/>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F6BDDA51-7923-C168-3261-C7FADD6CDDF9}"/>
              </a:ext>
            </a:extLst>
          </p:cNvPr>
          <p:cNvSpPr>
            <a:spLocks noGrp="1"/>
          </p:cNvSpPr>
          <p:nvPr>
            <p:ph type="sldNum" sz="quarter" idx="12"/>
          </p:nvPr>
        </p:nvSpPr>
        <p:spPr/>
        <p:txBody>
          <a:bodyPr/>
          <a:lstStyle/>
          <a:p>
            <a:fld id="{D54A55BF-8F0A-4A50-B8F4-E25F20C77787}" type="slidenum">
              <a:rPr lang="en-US" smtClean="0"/>
              <a:t>‹#›</a:t>
            </a:fld>
            <a:endParaRPr lang="en-US"/>
          </a:p>
        </p:txBody>
      </p:sp>
      <p:cxnSp>
        <p:nvCxnSpPr>
          <p:cNvPr id="7" name="Straight Connector 6">
            <a:extLst>
              <a:ext uri="{FF2B5EF4-FFF2-40B4-BE49-F238E27FC236}">
                <a16:creationId xmlns:a16="http://schemas.microsoft.com/office/drawing/2014/main" id="{8E9D2F0A-FFB3-9EA5-A8B6-464AFD6B211C}"/>
              </a:ext>
            </a:extLst>
          </p:cNvPr>
          <p:cNvCxnSpPr/>
          <p:nvPr/>
        </p:nvCxnSpPr>
        <p:spPr>
          <a:xfrm>
            <a:off x="0" y="4771788"/>
            <a:ext cx="7772400" cy="0"/>
          </a:xfrm>
          <a:prstGeom prst="line">
            <a:avLst/>
          </a:prstGeom>
          <a:ln w="762000">
            <a:gradFill flip="none" rotWithShape="1">
              <a:gsLst>
                <a:gs pos="99000">
                  <a:schemeClr val="bg1"/>
                </a:gs>
                <a:gs pos="0">
                  <a:srgbClr val="0BAABB"/>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0C2A6CB-DE81-CBC4-25C8-FF612C22BB5A}"/>
              </a:ext>
            </a:extLst>
          </p:cNvPr>
          <p:cNvSpPr txBox="1"/>
          <p:nvPr/>
        </p:nvSpPr>
        <p:spPr>
          <a:xfrm>
            <a:off x="46122" y="4535143"/>
            <a:ext cx="3258161" cy="484748"/>
          </a:xfrm>
          <a:prstGeom prst="rect">
            <a:avLst/>
          </a:prstGeom>
          <a:noFill/>
        </p:spPr>
        <p:txBody>
          <a:bodyPr wrap="square" rtlCol="0">
            <a:spAutoFit/>
          </a:bodyPr>
          <a:lstStyle/>
          <a:p>
            <a:r>
              <a:rPr lang="en-US" sz="2550" i="1">
                <a:solidFill>
                  <a:schemeClr val="accent1">
                    <a:lumMod val="50000"/>
                  </a:schemeClr>
                </a:solidFill>
                <a:latin typeface="Ink Free" panose="03080402000500000000" pitchFamily="66" charset="0"/>
              </a:rPr>
              <a:t>Outgoing Grants</a:t>
            </a:r>
          </a:p>
        </p:txBody>
      </p:sp>
      <p:pic>
        <p:nvPicPr>
          <p:cNvPr id="10" name="Picture 9" descr="Text&#10;&#10;Description automatically generated with medium confidence">
            <a:extLst>
              <a:ext uri="{FF2B5EF4-FFF2-40B4-BE49-F238E27FC236}">
                <a16:creationId xmlns:a16="http://schemas.microsoft.com/office/drawing/2014/main" id="{3B244798-76F7-7E70-C3F4-AF6F0D1ABB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793" y="4507150"/>
            <a:ext cx="2369206" cy="530915"/>
          </a:xfrm>
          <a:prstGeom prst="rect">
            <a:avLst/>
          </a:prstGeom>
        </p:spPr>
      </p:pic>
    </p:spTree>
    <p:extLst>
      <p:ext uri="{BB962C8B-B14F-4D97-AF65-F5344CB8AC3E}">
        <p14:creationId xmlns:p14="http://schemas.microsoft.com/office/powerpoint/2010/main" val="3583993269"/>
      </p:ext>
    </p:extLst>
  </p:cSld>
  <p:clrMapOvr>
    <a:masterClrMapping/>
  </p:clrMapOvr>
  <p:hf sldNum="0" hdr="0" dt="0"/>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New Mockup 3">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2314822" y="1059582"/>
            <a:ext cx="3041833" cy="37749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88008119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New Mockup 4">
    <p:spTree>
      <p:nvGrpSpPr>
        <p:cNvPr id="1" name=""/>
        <p:cNvGrpSpPr/>
        <p:nvPr/>
      </p:nvGrpSpPr>
      <p:grpSpPr>
        <a:xfrm>
          <a:off x="0" y="0"/>
          <a:ext cx="0" cy="0"/>
          <a:chOff x="0" y="0"/>
          <a:chExt cx="0" cy="0"/>
        </a:xfrm>
      </p:grpSpPr>
      <p:sp>
        <p:nvSpPr>
          <p:cNvPr id="14" name="Picture Placeholder 3"/>
          <p:cNvSpPr>
            <a:spLocks noGrp="1"/>
          </p:cNvSpPr>
          <p:nvPr>
            <p:ph type="pic" sz="quarter" idx="14"/>
          </p:nvPr>
        </p:nvSpPr>
        <p:spPr>
          <a:xfrm>
            <a:off x="-9546" y="2067694"/>
            <a:ext cx="7784995" cy="1706180"/>
          </a:xfrm>
          <a:prstGeom prst="rect">
            <a:avLst/>
          </a:prstGeom>
        </p:spPr>
        <p:txBody>
          <a:bodyPr/>
          <a:lstStyle>
            <a:lvl1pPr algn="l">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1506630" y="1059582"/>
            <a:ext cx="4752641" cy="37749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23843345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New Mockup 5">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5110336" y="627534"/>
            <a:ext cx="3488788" cy="420700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3130890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New Portfolio 1">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771338" y="872880"/>
            <a:ext cx="5183454" cy="3403847"/>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23160242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New Portfolio 2">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3146912" y="872880"/>
            <a:ext cx="3829527" cy="338658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47257633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New Portfolio 3">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529575" y="537264"/>
            <a:ext cx="2362013" cy="203739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4"/>
          </p:nvPr>
        </p:nvSpPr>
        <p:spPr>
          <a:xfrm>
            <a:off x="529575" y="2580248"/>
            <a:ext cx="2362013" cy="203739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7" name="Picture Placeholder 3"/>
          <p:cNvSpPr>
            <a:spLocks noGrp="1"/>
          </p:cNvSpPr>
          <p:nvPr>
            <p:ph type="pic" sz="quarter" idx="15"/>
          </p:nvPr>
        </p:nvSpPr>
        <p:spPr>
          <a:xfrm>
            <a:off x="2889304" y="537264"/>
            <a:ext cx="2362013" cy="203739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8" name="Picture Placeholder 3"/>
          <p:cNvSpPr>
            <a:spLocks noGrp="1"/>
          </p:cNvSpPr>
          <p:nvPr>
            <p:ph type="pic" sz="quarter" idx="16"/>
          </p:nvPr>
        </p:nvSpPr>
        <p:spPr>
          <a:xfrm>
            <a:off x="2889304" y="2580248"/>
            <a:ext cx="2362013" cy="203739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9" name="Picture Placeholder 3"/>
          <p:cNvSpPr>
            <a:spLocks noGrp="1"/>
          </p:cNvSpPr>
          <p:nvPr>
            <p:ph type="pic" sz="quarter" idx="17"/>
          </p:nvPr>
        </p:nvSpPr>
        <p:spPr>
          <a:xfrm>
            <a:off x="5249032" y="537264"/>
            <a:ext cx="1984201" cy="408416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71633447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New Portfolio 4">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rot="20733342">
            <a:off x="2330097" y="2848244"/>
            <a:ext cx="1159094" cy="136561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5" name="Picture Placeholder 3"/>
          <p:cNvSpPr>
            <a:spLocks noGrp="1"/>
          </p:cNvSpPr>
          <p:nvPr>
            <p:ph type="pic" sz="quarter" idx="14"/>
          </p:nvPr>
        </p:nvSpPr>
        <p:spPr>
          <a:xfrm rot="1224953">
            <a:off x="3320133" y="1725352"/>
            <a:ext cx="1160395" cy="1360494"/>
          </a:xfrm>
          <a:custGeom>
            <a:avLst/>
            <a:gdLst>
              <a:gd name="connsiteX0" fmla="*/ 0 w 1365171"/>
              <a:gd name="connsiteY0" fmla="*/ 0 h 1359755"/>
              <a:gd name="connsiteX1" fmla="*/ 1365171 w 1365171"/>
              <a:gd name="connsiteY1" fmla="*/ 0 h 1359755"/>
              <a:gd name="connsiteX2" fmla="*/ 1365171 w 1365171"/>
              <a:gd name="connsiteY2" fmla="*/ 1359755 h 1359755"/>
              <a:gd name="connsiteX3" fmla="*/ 0 w 1365171"/>
              <a:gd name="connsiteY3" fmla="*/ 1359755 h 1359755"/>
              <a:gd name="connsiteX4" fmla="*/ 0 w 1365171"/>
              <a:gd name="connsiteY4" fmla="*/ 0 h 1359755"/>
              <a:gd name="connsiteX0" fmla="*/ 0 w 1365171"/>
              <a:gd name="connsiteY0" fmla="*/ 0 h 1370217"/>
              <a:gd name="connsiteX1" fmla="*/ 1365171 w 1365171"/>
              <a:gd name="connsiteY1" fmla="*/ 0 h 1370217"/>
              <a:gd name="connsiteX2" fmla="*/ 1365171 w 1365171"/>
              <a:gd name="connsiteY2" fmla="*/ 1359755 h 1370217"/>
              <a:gd name="connsiteX3" fmla="*/ 528825 w 1365171"/>
              <a:gd name="connsiteY3" fmla="*/ 1370139 h 1370217"/>
              <a:gd name="connsiteX4" fmla="*/ 0 w 1365171"/>
              <a:gd name="connsiteY4" fmla="*/ 1359755 h 1370217"/>
              <a:gd name="connsiteX5" fmla="*/ 0 w 1365171"/>
              <a:gd name="connsiteY5" fmla="*/ 0 h 1370217"/>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0 w 1365171"/>
              <a:gd name="connsiteY4" fmla="*/ 1359755 h 1365223"/>
              <a:gd name="connsiteX5" fmla="*/ 0 w 1365171"/>
              <a:gd name="connsiteY5"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0 w 1365171"/>
              <a:gd name="connsiteY4" fmla="*/ 1359755 h 1365223"/>
              <a:gd name="connsiteX5" fmla="*/ 0 w 1365171"/>
              <a:gd name="connsiteY5" fmla="*/ 0 h 1365223"/>
              <a:gd name="connsiteX0" fmla="*/ 5469 w 1370640"/>
              <a:gd name="connsiteY0" fmla="*/ 0 h 1365223"/>
              <a:gd name="connsiteX1" fmla="*/ 1370640 w 1370640"/>
              <a:gd name="connsiteY1" fmla="*/ 0 h 1365223"/>
              <a:gd name="connsiteX2" fmla="*/ 1370640 w 1370640"/>
              <a:gd name="connsiteY2" fmla="*/ 1359755 h 1365223"/>
              <a:gd name="connsiteX3" fmla="*/ 513457 w 1370640"/>
              <a:gd name="connsiteY3" fmla="*/ 1365223 h 1365223"/>
              <a:gd name="connsiteX4" fmla="*/ 0 w 1370640"/>
              <a:gd name="connsiteY4" fmla="*/ 1038673 h 1365223"/>
              <a:gd name="connsiteX5" fmla="*/ 5469 w 1370640"/>
              <a:gd name="connsiteY5"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745 w 1365171"/>
              <a:gd name="connsiteY4" fmla="*/ 1055367 h 1365223"/>
              <a:gd name="connsiteX5" fmla="*/ 0 w 1365171"/>
              <a:gd name="connsiteY5"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745 w 1365171"/>
              <a:gd name="connsiteY4" fmla="*/ 1055367 h 1365223"/>
              <a:gd name="connsiteX5" fmla="*/ 0 w 1365171"/>
              <a:gd name="connsiteY5"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33067 w 1365171"/>
              <a:gd name="connsiteY4" fmla="*/ 967039 h 1365223"/>
              <a:gd name="connsiteX5" fmla="*/ 745 w 1365171"/>
              <a:gd name="connsiteY5" fmla="*/ 1055367 h 1365223"/>
              <a:gd name="connsiteX6" fmla="*/ 0 w 1365171"/>
              <a:gd name="connsiteY6"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33067 w 1365171"/>
              <a:gd name="connsiteY4" fmla="*/ 967039 h 1365223"/>
              <a:gd name="connsiteX5" fmla="*/ 745 w 1365171"/>
              <a:gd name="connsiteY5" fmla="*/ 1055367 h 1365223"/>
              <a:gd name="connsiteX6" fmla="*/ 0 w 1365171"/>
              <a:gd name="connsiteY6"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03356 w 1365171"/>
              <a:gd name="connsiteY4" fmla="*/ 936676 h 1365223"/>
              <a:gd name="connsiteX5" fmla="*/ 745 w 1365171"/>
              <a:gd name="connsiteY5" fmla="*/ 1055367 h 1365223"/>
              <a:gd name="connsiteX6" fmla="*/ 0 w 1365171"/>
              <a:gd name="connsiteY6"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03356 w 1365171"/>
              <a:gd name="connsiteY4" fmla="*/ 936676 h 1365223"/>
              <a:gd name="connsiteX5" fmla="*/ 745 w 1365171"/>
              <a:gd name="connsiteY5" fmla="*/ 1055367 h 1365223"/>
              <a:gd name="connsiteX6" fmla="*/ 0 w 1365171"/>
              <a:gd name="connsiteY6"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03356 w 1365171"/>
              <a:gd name="connsiteY4" fmla="*/ 936676 h 1365223"/>
              <a:gd name="connsiteX5" fmla="*/ 745 w 1365171"/>
              <a:gd name="connsiteY5" fmla="*/ 1055367 h 1365223"/>
              <a:gd name="connsiteX6" fmla="*/ 0 w 1365171"/>
              <a:gd name="connsiteY6"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03356 w 1365171"/>
              <a:gd name="connsiteY4" fmla="*/ 936676 h 1365223"/>
              <a:gd name="connsiteX5" fmla="*/ 745 w 1365171"/>
              <a:gd name="connsiteY5" fmla="*/ 1055367 h 1365223"/>
              <a:gd name="connsiteX6" fmla="*/ 0 w 1365171"/>
              <a:gd name="connsiteY6"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03356 w 1365171"/>
              <a:gd name="connsiteY4" fmla="*/ 936676 h 1365223"/>
              <a:gd name="connsiteX5" fmla="*/ 274 w 1365171"/>
              <a:gd name="connsiteY5" fmla="*/ 1041736 h 1365223"/>
              <a:gd name="connsiteX6" fmla="*/ 0 w 1365171"/>
              <a:gd name="connsiteY6" fmla="*/ 0 h 1365223"/>
              <a:gd name="connsiteX0" fmla="*/ 0 w 1365171"/>
              <a:gd name="connsiteY0" fmla="*/ 0 h 1362775"/>
              <a:gd name="connsiteX1" fmla="*/ 1365171 w 1365171"/>
              <a:gd name="connsiteY1" fmla="*/ 0 h 1362775"/>
              <a:gd name="connsiteX2" fmla="*/ 1365171 w 1365171"/>
              <a:gd name="connsiteY2" fmla="*/ 1359755 h 1362775"/>
              <a:gd name="connsiteX3" fmla="*/ 539293 w 1365171"/>
              <a:gd name="connsiteY3" fmla="*/ 1362775 h 1362775"/>
              <a:gd name="connsiteX4" fmla="*/ 203356 w 1365171"/>
              <a:gd name="connsiteY4" fmla="*/ 936676 h 1362775"/>
              <a:gd name="connsiteX5" fmla="*/ 274 w 1365171"/>
              <a:gd name="connsiteY5" fmla="*/ 1041736 h 1362775"/>
              <a:gd name="connsiteX6" fmla="*/ 0 w 1365171"/>
              <a:gd name="connsiteY6" fmla="*/ 0 h 1362775"/>
              <a:gd name="connsiteX0" fmla="*/ 0 w 1365171"/>
              <a:gd name="connsiteY0" fmla="*/ 0 h 1360494"/>
              <a:gd name="connsiteX1" fmla="*/ 1365171 w 1365171"/>
              <a:gd name="connsiteY1" fmla="*/ 0 h 1360494"/>
              <a:gd name="connsiteX2" fmla="*/ 1365171 w 1365171"/>
              <a:gd name="connsiteY2" fmla="*/ 1359755 h 1360494"/>
              <a:gd name="connsiteX3" fmla="*/ 518117 w 1365171"/>
              <a:gd name="connsiteY3" fmla="*/ 1360494 h 1360494"/>
              <a:gd name="connsiteX4" fmla="*/ 203356 w 1365171"/>
              <a:gd name="connsiteY4" fmla="*/ 936676 h 1360494"/>
              <a:gd name="connsiteX5" fmla="*/ 274 w 1365171"/>
              <a:gd name="connsiteY5" fmla="*/ 1041736 h 1360494"/>
              <a:gd name="connsiteX6" fmla="*/ 0 w 1365171"/>
              <a:gd name="connsiteY6" fmla="*/ 0 h 1360494"/>
              <a:gd name="connsiteX0" fmla="*/ 0 w 1365171"/>
              <a:gd name="connsiteY0" fmla="*/ 0 h 1360494"/>
              <a:gd name="connsiteX1" fmla="*/ 1365171 w 1365171"/>
              <a:gd name="connsiteY1" fmla="*/ 0 h 1360494"/>
              <a:gd name="connsiteX2" fmla="*/ 1365171 w 1365171"/>
              <a:gd name="connsiteY2" fmla="*/ 1359755 h 1360494"/>
              <a:gd name="connsiteX3" fmla="*/ 518117 w 1365171"/>
              <a:gd name="connsiteY3" fmla="*/ 1360494 h 1360494"/>
              <a:gd name="connsiteX4" fmla="*/ 203356 w 1365171"/>
              <a:gd name="connsiteY4" fmla="*/ 936676 h 1360494"/>
              <a:gd name="connsiteX5" fmla="*/ 274 w 1365171"/>
              <a:gd name="connsiteY5" fmla="*/ 1041736 h 1360494"/>
              <a:gd name="connsiteX6" fmla="*/ 0 w 1365171"/>
              <a:gd name="connsiteY6" fmla="*/ 0 h 1360494"/>
              <a:gd name="connsiteX0" fmla="*/ 0 w 1365171"/>
              <a:gd name="connsiteY0" fmla="*/ 0 h 1360494"/>
              <a:gd name="connsiteX1" fmla="*/ 1365171 w 1365171"/>
              <a:gd name="connsiteY1" fmla="*/ 0 h 1360494"/>
              <a:gd name="connsiteX2" fmla="*/ 1365171 w 1365171"/>
              <a:gd name="connsiteY2" fmla="*/ 1359755 h 1360494"/>
              <a:gd name="connsiteX3" fmla="*/ 518117 w 1365171"/>
              <a:gd name="connsiteY3" fmla="*/ 1360494 h 1360494"/>
              <a:gd name="connsiteX4" fmla="*/ 192628 w 1365171"/>
              <a:gd name="connsiteY4" fmla="*/ 916955 h 1360494"/>
              <a:gd name="connsiteX5" fmla="*/ 274 w 1365171"/>
              <a:gd name="connsiteY5" fmla="*/ 1041736 h 1360494"/>
              <a:gd name="connsiteX6" fmla="*/ 0 w 1365171"/>
              <a:gd name="connsiteY6" fmla="*/ 0 h 1360494"/>
              <a:gd name="connsiteX0" fmla="*/ 0 w 1365171"/>
              <a:gd name="connsiteY0" fmla="*/ 0 h 1360494"/>
              <a:gd name="connsiteX1" fmla="*/ 1365171 w 1365171"/>
              <a:gd name="connsiteY1" fmla="*/ 0 h 1360494"/>
              <a:gd name="connsiteX2" fmla="*/ 1365171 w 1365171"/>
              <a:gd name="connsiteY2" fmla="*/ 1359755 h 1360494"/>
              <a:gd name="connsiteX3" fmla="*/ 518117 w 1365171"/>
              <a:gd name="connsiteY3" fmla="*/ 1360494 h 1360494"/>
              <a:gd name="connsiteX4" fmla="*/ 192628 w 1365171"/>
              <a:gd name="connsiteY4" fmla="*/ 916955 h 1360494"/>
              <a:gd name="connsiteX5" fmla="*/ 274 w 1365171"/>
              <a:gd name="connsiteY5" fmla="*/ 1041736 h 1360494"/>
              <a:gd name="connsiteX6" fmla="*/ 0 w 1365171"/>
              <a:gd name="connsiteY6" fmla="*/ 0 h 1360494"/>
              <a:gd name="connsiteX0" fmla="*/ 0 w 1365171"/>
              <a:gd name="connsiteY0" fmla="*/ 0 h 1360494"/>
              <a:gd name="connsiteX1" fmla="*/ 1365171 w 1365171"/>
              <a:gd name="connsiteY1" fmla="*/ 0 h 1360494"/>
              <a:gd name="connsiteX2" fmla="*/ 1365171 w 1365171"/>
              <a:gd name="connsiteY2" fmla="*/ 1359755 h 1360494"/>
              <a:gd name="connsiteX3" fmla="*/ 518117 w 1365171"/>
              <a:gd name="connsiteY3" fmla="*/ 1360494 h 1360494"/>
              <a:gd name="connsiteX4" fmla="*/ 192628 w 1365171"/>
              <a:gd name="connsiteY4" fmla="*/ 916955 h 1360494"/>
              <a:gd name="connsiteX5" fmla="*/ 274 w 1365171"/>
              <a:gd name="connsiteY5" fmla="*/ 1041736 h 1360494"/>
              <a:gd name="connsiteX6" fmla="*/ 0 w 1365171"/>
              <a:gd name="connsiteY6" fmla="*/ 0 h 1360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5171" h="1360494">
                <a:moveTo>
                  <a:pt x="0" y="0"/>
                </a:moveTo>
                <a:lnTo>
                  <a:pt x="1365171" y="0"/>
                </a:lnTo>
                <a:lnTo>
                  <a:pt x="1365171" y="1359755"/>
                </a:lnTo>
                <a:lnTo>
                  <a:pt x="518117" y="1360494"/>
                </a:lnTo>
                <a:cubicBezTo>
                  <a:pt x="301821" y="1058384"/>
                  <a:pt x="252916" y="977626"/>
                  <a:pt x="192628" y="916955"/>
                </a:cubicBezTo>
                <a:cubicBezTo>
                  <a:pt x="165319" y="918093"/>
                  <a:pt x="93864" y="967877"/>
                  <a:pt x="274" y="1041736"/>
                </a:cubicBezTo>
                <a:cubicBezTo>
                  <a:pt x="26" y="689947"/>
                  <a:pt x="248" y="351789"/>
                  <a:pt x="0" y="0"/>
                </a:cubicBezTo>
                <a:close/>
              </a:path>
            </a:pathLst>
          </a:cu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6" name="Picture Placeholder 3"/>
          <p:cNvSpPr>
            <a:spLocks noGrp="1"/>
          </p:cNvSpPr>
          <p:nvPr>
            <p:ph type="pic" sz="quarter" idx="15"/>
          </p:nvPr>
        </p:nvSpPr>
        <p:spPr>
          <a:xfrm rot="20952885">
            <a:off x="2035766" y="943429"/>
            <a:ext cx="1158984" cy="1366206"/>
          </a:xfrm>
          <a:custGeom>
            <a:avLst/>
            <a:gdLst>
              <a:gd name="connsiteX0" fmla="*/ 0 w 1358514"/>
              <a:gd name="connsiteY0" fmla="*/ 0 h 1363740"/>
              <a:gd name="connsiteX1" fmla="*/ 1358514 w 1358514"/>
              <a:gd name="connsiteY1" fmla="*/ 0 h 1363740"/>
              <a:gd name="connsiteX2" fmla="*/ 1358514 w 1358514"/>
              <a:gd name="connsiteY2" fmla="*/ 1363740 h 1363740"/>
              <a:gd name="connsiteX3" fmla="*/ 0 w 1358514"/>
              <a:gd name="connsiteY3" fmla="*/ 1363740 h 1363740"/>
              <a:gd name="connsiteX4" fmla="*/ 0 w 1358514"/>
              <a:gd name="connsiteY4" fmla="*/ 0 h 1363740"/>
              <a:gd name="connsiteX0" fmla="*/ 0 w 1358514"/>
              <a:gd name="connsiteY0" fmla="*/ 0 h 1363740"/>
              <a:gd name="connsiteX1" fmla="*/ 1358514 w 1358514"/>
              <a:gd name="connsiteY1" fmla="*/ 0 h 1363740"/>
              <a:gd name="connsiteX2" fmla="*/ 1358514 w 1358514"/>
              <a:gd name="connsiteY2" fmla="*/ 1363740 h 1363740"/>
              <a:gd name="connsiteX3" fmla="*/ 1199144 w 1358514"/>
              <a:gd name="connsiteY3" fmla="*/ 1362684 h 1363740"/>
              <a:gd name="connsiteX4" fmla="*/ 0 w 1358514"/>
              <a:gd name="connsiteY4" fmla="*/ 1363740 h 1363740"/>
              <a:gd name="connsiteX5" fmla="*/ 0 w 1358514"/>
              <a:gd name="connsiteY5" fmla="*/ 0 h 1363740"/>
              <a:gd name="connsiteX0" fmla="*/ 0 w 1361498"/>
              <a:gd name="connsiteY0" fmla="*/ 0 h 1363740"/>
              <a:gd name="connsiteX1" fmla="*/ 1358514 w 1361498"/>
              <a:gd name="connsiteY1" fmla="*/ 0 h 1363740"/>
              <a:gd name="connsiteX2" fmla="*/ 1361498 w 1361498"/>
              <a:gd name="connsiteY2" fmla="*/ 1104967 h 1363740"/>
              <a:gd name="connsiteX3" fmla="*/ 1199144 w 1361498"/>
              <a:gd name="connsiteY3" fmla="*/ 1362684 h 1363740"/>
              <a:gd name="connsiteX4" fmla="*/ 0 w 1361498"/>
              <a:gd name="connsiteY4" fmla="*/ 1363740 h 1363740"/>
              <a:gd name="connsiteX5" fmla="*/ 0 w 1361498"/>
              <a:gd name="connsiteY5" fmla="*/ 0 h 1363740"/>
              <a:gd name="connsiteX0" fmla="*/ 0 w 1361498"/>
              <a:gd name="connsiteY0" fmla="*/ 0 h 1363740"/>
              <a:gd name="connsiteX1" fmla="*/ 1358514 w 1361498"/>
              <a:gd name="connsiteY1" fmla="*/ 0 h 1363740"/>
              <a:gd name="connsiteX2" fmla="*/ 1361498 w 1361498"/>
              <a:gd name="connsiteY2" fmla="*/ 1104967 h 1363740"/>
              <a:gd name="connsiteX3" fmla="*/ 1199144 w 1361498"/>
              <a:gd name="connsiteY3" fmla="*/ 1362684 h 1363740"/>
              <a:gd name="connsiteX4" fmla="*/ 0 w 1361498"/>
              <a:gd name="connsiteY4" fmla="*/ 1363740 h 1363740"/>
              <a:gd name="connsiteX5" fmla="*/ 0 w 1361498"/>
              <a:gd name="connsiteY5" fmla="*/ 0 h 1363740"/>
              <a:gd name="connsiteX0" fmla="*/ 0 w 1361498"/>
              <a:gd name="connsiteY0" fmla="*/ 0 h 1363740"/>
              <a:gd name="connsiteX1" fmla="*/ 1358514 w 1361498"/>
              <a:gd name="connsiteY1" fmla="*/ 0 h 1363740"/>
              <a:gd name="connsiteX2" fmla="*/ 1361498 w 1361498"/>
              <a:gd name="connsiteY2" fmla="*/ 1104967 h 1363740"/>
              <a:gd name="connsiteX3" fmla="*/ 1199144 w 1361498"/>
              <a:gd name="connsiteY3" fmla="*/ 1362684 h 1363740"/>
              <a:gd name="connsiteX4" fmla="*/ 0 w 1361498"/>
              <a:gd name="connsiteY4" fmla="*/ 1363740 h 1363740"/>
              <a:gd name="connsiteX5" fmla="*/ 0 w 1361498"/>
              <a:gd name="connsiteY5" fmla="*/ 0 h 1363740"/>
              <a:gd name="connsiteX0" fmla="*/ 0 w 1361498"/>
              <a:gd name="connsiteY0" fmla="*/ 0 h 1363740"/>
              <a:gd name="connsiteX1" fmla="*/ 1358514 w 1361498"/>
              <a:gd name="connsiteY1" fmla="*/ 0 h 1363740"/>
              <a:gd name="connsiteX2" fmla="*/ 1361498 w 1361498"/>
              <a:gd name="connsiteY2" fmla="*/ 1104967 h 1363740"/>
              <a:gd name="connsiteX3" fmla="*/ 1199144 w 1361498"/>
              <a:gd name="connsiteY3" fmla="*/ 1362684 h 1363740"/>
              <a:gd name="connsiteX4" fmla="*/ 0 w 1361498"/>
              <a:gd name="connsiteY4" fmla="*/ 1363740 h 1363740"/>
              <a:gd name="connsiteX5" fmla="*/ 0 w 1361498"/>
              <a:gd name="connsiteY5" fmla="*/ 0 h 1363740"/>
              <a:gd name="connsiteX0" fmla="*/ 0 w 1361498"/>
              <a:gd name="connsiteY0" fmla="*/ 0 h 1363740"/>
              <a:gd name="connsiteX1" fmla="*/ 1358514 w 1361498"/>
              <a:gd name="connsiteY1" fmla="*/ 0 h 1363740"/>
              <a:gd name="connsiteX2" fmla="*/ 1361498 w 1361498"/>
              <a:gd name="connsiteY2" fmla="*/ 1104967 h 1363740"/>
              <a:gd name="connsiteX3" fmla="*/ 1199144 w 1361498"/>
              <a:gd name="connsiteY3" fmla="*/ 1362684 h 1363740"/>
              <a:gd name="connsiteX4" fmla="*/ 0 w 1361498"/>
              <a:gd name="connsiteY4" fmla="*/ 1363740 h 1363740"/>
              <a:gd name="connsiteX5" fmla="*/ 0 w 1361498"/>
              <a:gd name="connsiteY5" fmla="*/ 0 h 1363740"/>
              <a:gd name="connsiteX0" fmla="*/ 0 w 1361498"/>
              <a:gd name="connsiteY0" fmla="*/ 0 h 1363740"/>
              <a:gd name="connsiteX1" fmla="*/ 1358514 w 1361498"/>
              <a:gd name="connsiteY1" fmla="*/ 0 h 1363740"/>
              <a:gd name="connsiteX2" fmla="*/ 1361498 w 1361498"/>
              <a:gd name="connsiteY2" fmla="*/ 1104967 h 1363740"/>
              <a:gd name="connsiteX3" fmla="*/ 1199144 w 1361498"/>
              <a:gd name="connsiteY3" fmla="*/ 1362684 h 1363740"/>
              <a:gd name="connsiteX4" fmla="*/ 0 w 1361498"/>
              <a:gd name="connsiteY4" fmla="*/ 1363740 h 1363740"/>
              <a:gd name="connsiteX5" fmla="*/ 0 w 1361498"/>
              <a:gd name="connsiteY5" fmla="*/ 0 h 1363740"/>
              <a:gd name="connsiteX0" fmla="*/ 0 w 1363511"/>
              <a:gd name="connsiteY0" fmla="*/ 0 h 1363740"/>
              <a:gd name="connsiteX1" fmla="*/ 1358514 w 1363511"/>
              <a:gd name="connsiteY1" fmla="*/ 0 h 1363740"/>
              <a:gd name="connsiteX2" fmla="*/ 1363511 w 1363511"/>
              <a:gd name="connsiteY2" fmla="*/ 1094400 h 1363740"/>
              <a:gd name="connsiteX3" fmla="*/ 1199144 w 1363511"/>
              <a:gd name="connsiteY3" fmla="*/ 1362684 h 1363740"/>
              <a:gd name="connsiteX4" fmla="*/ 0 w 1363511"/>
              <a:gd name="connsiteY4" fmla="*/ 1363740 h 1363740"/>
              <a:gd name="connsiteX5" fmla="*/ 0 w 1363511"/>
              <a:gd name="connsiteY5" fmla="*/ 0 h 1363740"/>
              <a:gd name="connsiteX0" fmla="*/ 0 w 1363511"/>
              <a:gd name="connsiteY0" fmla="*/ 0 h 1366206"/>
              <a:gd name="connsiteX1" fmla="*/ 1358514 w 1363511"/>
              <a:gd name="connsiteY1" fmla="*/ 0 h 1366206"/>
              <a:gd name="connsiteX2" fmla="*/ 1363511 w 1363511"/>
              <a:gd name="connsiteY2" fmla="*/ 1094400 h 1366206"/>
              <a:gd name="connsiteX3" fmla="*/ 1198473 w 1363511"/>
              <a:gd name="connsiteY3" fmla="*/ 1366206 h 1366206"/>
              <a:gd name="connsiteX4" fmla="*/ 0 w 1363511"/>
              <a:gd name="connsiteY4" fmla="*/ 1363740 h 1366206"/>
              <a:gd name="connsiteX5" fmla="*/ 0 w 1363511"/>
              <a:gd name="connsiteY5" fmla="*/ 0 h 1366206"/>
              <a:gd name="connsiteX0" fmla="*/ 0 w 1363511"/>
              <a:gd name="connsiteY0" fmla="*/ 0 h 1366206"/>
              <a:gd name="connsiteX1" fmla="*/ 1358514 w 1363511"/>
              <a:gd name="connsiteY1" fmla="*/ 0 h 1366206"/>
              <a:gd name="connsiteX2" fmla="*/ 1363511 w 1363511"/>
              <a:gd name="connsiteY2" fmla="*/ 1094400 h 1366206"/>
              <a:gd name="connsiteX3" fmla="*/ 1198473 w 1363511"/>
              <a:gd name="connsiteY3" fmla="*/ 1366206 h 1366206"/>
              <a:gd name="connsiteX4" fmla="*/ 0 w 1363511"/>
              <a:gd name="connsiteY4" fmla="*/ 1363740 h 1366206"/>
              <a:gd name="connsiteX5" fmla="*/ 0 w 1363511"/>
              <a:gd name="connsiteY5" fmla="*/ 0 h 1366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3511" h="1366206">
                <a:moveTo>
                  <a:pt x="0" y="0"/>
                </a:moveTo>
                <a:lnTo>
                  <a:pt x="1358514" y="0"/>
                </a:lnTo>
                <a:cubicBezTo>
                  <a:pt x="1359509" y="368322"/>
                  <a:pt x="1362516" y="726078"/>
                  <a:pt x="1363511" y="1094400"/>
                </a:cubicBezTo>
                <a:cubicBezTo>
                  <a:pt x="1317230" y="1151086"/>
                  <a:pt x="1276460" y="1238901"/>
                  <a:pt x="1198473" y="1366206"/>
                </a:cubicBezTo>
                <a:lnTo>
                  <a:pt x="0" y="1363740"/>
                </a:lnTo>
                <a:lnTo>
                  <a:pt x="0" y="0"/>
                </a:lnTo>
                <a:close/>
              </a:path>
            </a:pathLst>
          </a:cu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7" name="Picture Placeholder 3"/>
          <p:cNvSpPr>
            <a:spLocks noGrp="1"/>
          </p:cNvSpPr>
          <p:nvPr>
            <p:ph type="pic" sz="quarter" idx="16"/>
          </p:nvPr>
        </p:nvSpPr>
        <p:spPr>
          <a:xfrm rot="641361">
            <a:off x="908661" y="1571948"/>
            <a:ext cx="1151138" cy="1367649"/>
          </a:xfrm>
          <a:custGeom>
            <a:avLst/>
            <a:gdLst>
              <a:gd name="connsiteX0" fmla="*/ 0 w 1354082"/>
              <a:gd name="connsiteY0" fmla="*/ 0 h 1362713"/>
              <a:gd name="connsiteX1" fmla="*/ 1354082 w 1354082"/>
              <a:gd name="connsiteY1" fmla="*/ 0 h 1362713"/>
              <a:gd name="connsiteX2" fmla="*/ 1354082 w 1354082"/>
              <a:gd name="connsiteY2" fmla="*/ 1362713 h 1362713"/>
              <a:gd name="connsiteX3" fmla="*/ 0 w 1354082"/>
              <a:gd name="connsiteY3" fmla="*/ 1362713 h 1362713"/>
              <a:gd name="connsiteX4" fmla="*/ 0 w 1354082"/>
              <a:gd name="connsiteY4" fmla="*/ 0 h 1362713"/>
              <a:gd name="connsiteX0" fmla="*/ 0 w 1354082"/>
              <a:gd name="connsiteY0" fmla="*/ 0 h 1362713"/>
              <a:gd name="connsiteX1" fmla="*/ 971109 w 1354082"/>
              <a:gd name="connsiteY1" fmla="*/ 145 h 1362713"/>
              <a:gd name="connsiteX2" fmla="*/ 1354082 w 1354082"/>
              <a:gd name="connsiteY2" fmla="*/ 0 h 1362713"/>
              <a:gd name="connsiteX3" fmla="*/ 1354082 w 1354082"/>
              <a:gd name="connsiteY3" fmla="*/ 1362713 h 1362713"/>
              <a:gd name="connsiteX4" fmla="*/ 0 w 1354082"/>
              <a:gd name="connsiteY4" fmla="*/ 1362713 h 1362713"/>
              <a:gd name="connsiteX5" fmla="*/ 0 w 1354082"/>
              <a:gd name="connsiteY5" fmla="*/ 0 h 1362713"/>
              <a:gd name="connsiteX0" fmla="*/ 0 w 1356793"/>
              <a:gd name="connsiteY0" fmla="*/ 0 h 1362713"/>
              <a:gd name="connsiteX1" fmla="*/ 971109 w 1356793"/>
              <a:gd name="connsiteY1" fmla="*/ 145 h 1362713"/>
              <a:gd name="connsiteX2" fmla="*/ 1356793 w 1356793"/>
              <a:gd name="connsiteY2" fmla="*/ 921257 h 1362713"/>
              <a:gd name="connsiteX3" fmla="*/ 1354082 w 1356793"/>
              <a:gd name="connsiteY3" fmla="*/ 1362713 h 1362713"/>
              <a:gd name="connsiteX4" fmla="*/ 0 w 1356793"/>
              <a:gd name="connsiteY4" fmla="*/ 1362713 h 1362713"/>
              <a:gd name="connsiteX5" fmla="*/ 0 w 1356793"/>
              <a:gd name="connsiteY5" fmla="*/ 0 h 1362713"/>
              <a:gd name="connsiteX0" fmla="*/ 0 w 1356793"/>
              <a:gd name="connsiteY0" fmla="*/ 4936 h 1367649"/>
              <a:gd name="connsiteX1" fmla="*/ 980228 w 1356793"/>
              <a:gd name="connsiteY1" fmla="*/ 0 h 1367649"/>
              <a:gd name="connsiteX2" fmla="*/ 1356793 w 1356793"/>
              <a:gd name="connsiteY2" fmla="*/ 926193 h 1367649"/>
              <a:gd name="connsiteX3" fmla="*/ 1354082 w 1356793"/>
              <a:gd name="connsiteY3" fmla="*/ 1367649 h 1367649"/>
              <a:gd name="connsiteX4" fmla="*/ 0 w 1356793"/>
              <a:gd name="connsiteY4" fmla="*/ 1367649 h 1367649"/>
              <a:gd name="connsiteX5" fmla="*/ 0 w 1356793"/>
              <a:gd name="connsiteY5" fmla="*/ 4936 h 1367649"/>
              <a:gd name="connsiteX0" fmla="*/ 0 w 1354280"/>
              <a:gd name="connsiteY0" fmla="*/ 4936 h 1367649"/>
              <a:gd name="connsiteX1" fmla="*/ 980228 w 1354280"/>
              <a:gd name="connsiteY1" fmla="*/ 0 h 1367649"/>
              <a:gd name="connsiteX2" fmla="*/ 1353367 w 1354280"/>
              <a:gd name="connsiteY2" fmla="*/ 943636 h 1367649"/>
              <a:gd name="connsiteX3" fmla="*/ 1354082 w 1354280"/>
              <a:gd name="connsiteY3" fmla="*/ 1367649 h 1367649"/>
              <a:gd name="connsiteX4" fmla="*/ 0 w 1354280"/>
              <a:gd name="connsiteY4" fmla="*/ 1367649 h 1367649"/>
              <a:gd name="connsiteX5" fmla="*/ 0 w 1354280"/>
              <a:gd name="connsiteY5" fmla="*/ 4936 h 1367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54280" h="1367649">
                <a:moveTo>
                  <a:pt x="0" y="4936"/>
                </a:moveTo>
                <a:lnTo>
                  <a:pt x="980228" y="0"/>
                </a:lnTo>
                <a:lnTo>
                  <a:pt x="1353367" y="943636"/>
                </a:lnTo>
                <a:cubicBezTo>
                  <a:pt x="1352463" y="1090788"/>
                  <a:pt x="1354986" y="1220497"/>
                  <a:pt x="1354082" y="1367649"/>
                </a:cubicBezTo>
                <a:lnTo>
                  <a:pt x="0" y="1367649"/>
                </a:lnTo>
                <a:lnTo>
                  <a:pt x="0" y="4936"/>
                </a:lnTo>
                <a:close/>
              </a:path>
            </a:pathLst>
          </a:cu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71263341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New Portfolio 5">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30" name="Picture Placeholder 3"/>
          <p:cNvSpPr>
            <a:spLocks noGrp="1"/>
          </p:cNvSpPr>
          <p:nvPr>
            <p:ph type="pic" sz="quarter" idx="10"/>
          </p:nvPr>
        </p:nvSpPr>
        <p:spPr>
          <a:xfrm>
            <a:off x="669892" y="741682"/>
            <a:ext cx="3108005" cy="366542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1" name="Picture Placeholder 3"/>
          <p:cNvSpPr>
            <a:spLocks noGrp="1"/>
          </p:cNvSpPr>
          <p:nvPr>
            <p:ph type="pic" sz="quarter" idx="14"/>
          </p:nvPr>
        </p:nvSpPr>
        <p:spPr>
          <a:xfrm>
            <a:off x="3823448" y="741682"/>
            <a:ext cx="3955323" cy="115457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2" name="Picture Placeholder 3"/>
          <p:cNvSpPr>
            <a:spLocks noGrp="1"/>
          </p:cNvSpPr>
          <p:nvPr>
            <p:ph type="pic" sz="quarter" idx="15"/>
          </p:nvPr>
        </p:nvSpPr>
        <p:spPr>
          <a:xfrm>
            <a:off x="3823448" y="1948390"/>
            <a:ext cx="3955323" cy="115457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3" name="Picture Placeholder 3"/>
          <p:cNvSpPr>
            <a:spLocks noGrp="1"/>
          </p:cNvSpPr>
          <p:nvPr>
            <p:ph type="pic" sz="quarter" idx="16"/>
          </p:nvPr>
        </p:nvSpPr>
        <p:spPr>
          <a:xfrm>
            <a:off x="3823448" y="3155100"/>
            <a:ext cx="1062971" cy="125200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4" name="Picture Placeholder 3"/>
          <p:cNvSpPr>
            <a:spLocks noGrp="1"/>
          </p:cNvSpPr>
          <p:nvPr>
            <p:ph type="pic" sz="quarter" idx="17"/>
          </p:nvPr>
        </p:nvSpPr>
        <p:spPr>
          <a:xfrm>
            <a:off x="4944712" y="3155100"/>
            <a:ext cx="1062971" cy="125200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6" name="Picture Placeholder 3"/>
          <p:cNvSpPr>
            <a:spLocks noGrp="1"/>
          </p:cNvSpPr>
          <p:nvPr>
            <p:ph type="pic" sz="quarter" idx="18"/>
          </p:nvPr>
        </p:nvSpPr>
        <p:spPr>
          <a:xfrm>
            <a:off x="6059605" y="3155100"/>
            <a:ext cx="1728988" cy="125200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205934423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New Portfolio 6">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39" name="Picture Placeholder 3"/>
          <p:cNvSpPr>
            <a:spLocks noGrp="1"/>
          </p:cNvSpPr>
          <p:nvPr>
            <p:ph type="pic" sz="quarter" idx="10"/>
          </p:nvPr>
        </p:nvSpPr>
        <p:spPr>
          <a:xfrm>
            <a:off x="810431" y="764382"/>
            <a:ext cx="1635964" cy="344785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0" name="Picture Placeholder 3"/>
          <p:cNvSpPr>
            <a:spLocks noGrp="1"/>
          </p:cNvSpPr>
          <p:nvPr>
            <p:ph type="pic" sz="quarter" idx="14"/>
          </p:nvPr>
        </p:nvSpPr>
        <p:spPr>
          <a:xfrm>
            <a:off x="2515536" y="-14990"/>
            <a:ext cx="1402519" cy="29372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1" name="Picture Placeholder 3"/>
          <p:cNvSpPr>
            <a:spLocks noGrp="1"/>
          </p:cNvSpPr>
          <p:nvPr>
            <p:ph type="pic" sz="quarter" idx="15"/>
          </p:nvPr>
        </p:nvSpPr>
        <p:spPr>
          <a:xfrm>
            <a:off x="2515536" y="2998034"/>
            <a:ext cx="4173825" cy="121420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2" name="Picture Placeholder 3"/>
          <p:cNvSpPr>
            <a:spLocks noGrp="1"/>
          </p:cNvSpPr>
          <p:nvPr>
            <p:ph type="pic" sz="quarter" idx="16"/>
          </p:nvPr>
        </p:nvSpPr>
        <p:spPr>
          <a:xfrm>
            <a:off x="3980823" y="1371600"/>
            <a:ext cx="1319699" cy="155064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3" name="Picture Placeholder 3"/>
          <p:cNvSpPr>
            <a:spLocks noGrp="1"/>
          </p:cNvSpPr>
          <p:nvPr>
            <p:ph type="pic" sz="quarter" idx="17"/>
          </p:nvPr>
        </p:nvSpPr>
        <p:spPr>
          <a:xfrm>
            <a:off x="3980823" y="-14990"/>
            <a:ext cx="1319699" cy="131830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4" name="Picture Placeholder 3"/>
          <p:cNvSpPr>
            <a:spLocks noGrp="1"/>
          </p:cNvSpPr>
          <p:nvPr>
            <p:ph type="pic" sz="quarter" idx="18"/>
          </p:nvPr>
        </p:nvSpPr>
        <p:spPr>
          <a:xfrm>
            <a:off x="5363291" y="1371600"/>
            <a:ext cx="1319699" cy="155064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64017033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New Portfolio 7">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39" name="Picture Placeholder 3"/>
          <p:cNvSpPr>
            <a:spLocks noGrp="1"/>
          </p:cNvSpPr>
          <p:nvPr>
            <p:ph type="pic" sz="quarter" idx="10"/>
          </p:nvPr>
        </p:nvSpPr>
        <p:spPr>
          <a:xfrm>
            <a:off x="2591307" y="857846"/>
            <a:ext cx="5193835" cy="34242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46533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19CFC-FAF8-2493-D364-5EB945B02486}"/>
              </a:ext>
            </a:extLst>
          </p:cNvPr>
          <p:cNvSpPr>
            <a:spLocks noGrp="1"/>
          </p:cNvSpPr>
          <p:nvPr>
            <p:ph type="title"/>
          </p:nvPr>
        </p:nvSpPr>
        <p:spPr/>
        <p:txBody>
          <a:bodyPr/>
          <a:lstStyle>
            <a:lvl1pPr>
              <a:defRPr>
                <a:solidFill>
                  <a:schemeClr val="accent1">
                    <a:lumMod val="50000"/>
                  </a:schemeClr>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BADA1F87-14F1-55EF-00C0-1BBB9E052D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131CE9-A7A7-C484-2388-FFDA4A4E33A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45DAB9D-66D7-77AD-B463-AFB19370763F}"/>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F6BDDA51-7923-C168-3261-C7FADD6CDDF9}"/>
              </a:ext>
            </a:extLst>
          </p:cNvPr>
          <p:cNvSpPr>
            <a:spLocks noGrp="1"/>
          </p:cNvSpPr>
          <p:nvPr>
            <p:ph type="sldNum" sz="quarter" idx="12"/>
          </p:nvPr>
        </p:nvSpPr>
        <p:spPr/>
        <p:txBody>
          <a:bodyPr/>
          <a:lstStyle/>
          <a:p>
            <a:fld id="{D54A55BF-8F0A-4A50-B8F4-E25F20C77787}" type="slidenum">
              <a:rPr lang="en-US" smtClean="0"/>
              <a:t>‹#›</a:t>
            </a:fld>
            <a:endParaRPr lang="en-US"/>
          </a:p>
        </p:txBody>
      </p:sp>
      <p:cxnSp>
        <p:nvCxnSpPr>
          <p:cNvPr id="7" name="Straight Connector 6">
            <a:extLst>
              <a:ext uri="{FF2B5EF4-FFF2-40B4-BE49-F238E27FC236}">
                <a16:creationId xmlns:a16="http://schemas.microsoft.com/office/drawing/2014/main" id="{8E9D2F0A-FFB3-9EA5-A8B6-464AFD6B211C}"/>
              </a:ext>
            </a:extLst>
          </p:cNvPr>
          <p:cNvCxnSpPr/>
          <p:nvPr/>
        </p:nvCxnSpPr>
        <p:spPr>
          <a:xfrm>
            <a:off x="0" y="4771788"/>
            <a:ext cx="7772400" cy="0"/>
          </a:xfrm>
          <a:prstGeom prst="line">
            <a:avLst/>
          </a:prstGeom>
          <a:ln w="762000">
            <a:gradFill flip="none" rotWithShape="1">
              <a:gsLst>
                <a:gs pos="99000">
                  <a:schemeClr val="bg1"/>
                </a:gs>
                <a:gs pos="0">
                  <a:schemeClr val="accent4">
                    <a:lumMod val="75000"/>
                  </a:schemeClr>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pic>
        <p:nvPicPr>
          <p:cNvPr id="8" name="Picture 7" descr="Text&#10;&#10;Description automatically generated with medium confidence">
            <a:extLst>
              <a:ext uri="{FF2B5EF4-FFF2-40B4-BE49-F238E27FC236}">
                <a16:creationId xmlns:a16="http://schemas.microsoft.com/office/drawing/2014/main" id="{462C2CD8-C675-6195-95FD-A94B25D54D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6156" y="4524423"/>
            <a:ext cx="2303687" cy="524559"/>
          </a:xfrm>
          <a:prstGeom prst="rect">
            <a:avLst/>
          </a:prstGeom>
        </p:spPr>
      </p:pic>
      <p:sp>
        <p:nvSpPr>
          <p:cNvPr id="9" name="TextBox 8">
            <a:extLst>
              <a:ext uri="{FF2B5EF4-FFF2-40B4-BE49-F238E27FC236}">
                <a16:creationId xmlns:a16="http://schemas.microsoft.com/office/drawing/2014/main" id="{00C2A6CB-DE81-CBC4-25C8-FF612C22BB5A}"/>
              </a:ext>
            </a:extLst>
          </p:cNvPr>
          <p:cNvSpPr txBox="1"/>
          <p:nvPr/>
        </p:nvSpPr>
        <p:spPr>
          <a:xfrm>
            <a:off x="46122" y="4535143"/>
            <a:ext cx="3258161" cy="484748"/>
          </a:xfrm>
          <a:prstGeom prst="rect">
            <a:avLst/>
          </a:prstGeom>
          <a:noFill/>
        </p:spPr>
        <p:txBody>
          <a:bodyPr wrap="square" rtlCol="0">
            <a:spAutoFit/>
          </a:bodyPr>
          <a:lstStyle/>
          <a:p>
            <a:r>
              <a:rPr lang="en-US" sz="2550" i="1">
                <a:solidFill>
                  <a:schemeClr val="accent1">
                    <a:lumMod val="50000"/>
                  </a:schemeClr>
                </a:solidFill>
                <a:latin typeface="Ink Free" panose="03080402000500000000" pitchFamily="66" charset="0"/>
              </a:rPr>
              <a:t>Incoming Grants</a:t>
            </a:r>
          </a:p>
        </p:txBody>
      </p:sp>
    </p:spTree>
    <p:extLst>
      <p:ext uri="{BB962C8B-B14F-4D97-AF65-F5344CB8AC3E}">
        <p14:creationId xmlns:p14="http://schemas.microsoft.com/office/powerpoint/2010/main" val="2705163487"/>
      </p:ext>
    </p:extLst>
  </p:cSld>
  <p:clrMapOvr>
    <a:masterClrMapping/>
  </p:clrMapOvr>
  <p:hf sldNum="0" hdr="0" dt="0"/>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New Portfolio 7">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39" name="Picture Placeholder 3"/>
          <p:cNvSpPr>
            <a:spLocks noGrp="1"/>
          </p:cNvSpPr>
          <p:nvPr>
            <p:ph type="pic" sz="quarter" idx="10"/>
          </p:nvPr>
        </p:nvSpPr>
        <p:spPr>
          <a:xfrm>
            <a:off x="604490" y="592111"/>
            <a:ext cx="3052361" cy="200868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4"/>
          </p:nvPr>
        </p:nvSpPr>
        <p:spPr>
          <a:xfrm>
            <a:off x="3702931" y="592111"/>
            <a:ext cx="1709913" cy="200868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5"/>
          </p:nvPr>
        </p:nvSpPr>
        <p:spPr>
          <a:xfrm>
            <a:off x="5456975" y="592111"/>
            <a:ext cx="1709913" cy="200868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7" name="Picture Placeholder 3"/>
          <p:cNvSpPr>
            <a:spLocks noGrp="1"/>
          </p:cNvSpPr>
          <p:nvPr>
            <p:ph type="pic" sz="quarter" idx="16"/>
          </p:nvPr>
        </p:nvSpPr>
        <p:spPr>
          <a:xfrm>
            <a:off x="604490" y="2653399"/>
            <a:ext cx="6560448" cy="191110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61048650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New Portfolio 9">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39" name="Picture Placeholder 3"/>
          <p:cNvSpPr>
            <a:spLocks noGrp="1"/>
          </p:cNvSpPr>
          <p:nvPr>
            <p:ph type="pic" sz="quarter" idx="10"/>
          </p:nvPr>
        </p:nvSpPr>
        <p:spPr>
          <a:xfrm>
            <a:off x="2255378" y="606392"/>
            <a:ext cx="1626732" cy="19146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2" name="Picture Placeholder 3"/>
          <p:cNvSpPr>
            <a:spLocks noGrp="1"/>
          </p:cNvSpPr>
          <p:nvPr>
            <p:ph type="pic" sz="quarter" idx="14"/>
          </p:nvPr>
        </p:nvSpPr>
        <p:spPr>
          <a:xfrm>
            <a:off x="630770" y="2524569"/>
            <a:ext cx="1626732" cy="19146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3" name="Picture Placeholder 3"/>
          <p:cNvSpPr>
            <a:spLocks noGrp="1"/>
          </p:cNvSpPr>
          <p:nvPr>
            <p:ph type="pic" sz="quarter" idx="15"/>
          </p:nvPr>
        </p:nvSpPr>
        <p:spPr>
          <a:xfrm>
            <a:off x="5510435" y="606392"/>
            <a:ext cx="1626732" cy="19146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4" name="Picture Placeholder 3"/>
          <p:cNvSpPr>
            <a:spLocks noGrp="1"/>
          </p:cNvSpPr>
          <p:nvPr>
            <p:ph type="pic" sz="quarter" idx="16"/>
          </p:nvPr>
        </p:nvSpPr>
        <p:spPr>
          <a:xfrm>
            <a:off x="3885827" y="2524569"/>
            <a:ext cx="1626732" cy="19146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14319551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New Portfolio 10">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32" name="Picture Placeholder 3"/>
          <p:cNvSpPr>
            <a:spLocks noGrp="1"/>
          </p:cNvSpPr>
          <p:nvPr>
            <p:ph type="pic" sz="quarter" idx="14"/>
          </p:nvPr>
        </p:nvSpPr>
        <p:spPr>
          <a:xfrm>
            <a:off x="662994" y="598755"/>
            <a:ext cx="2130395" cy="250883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7" name="Picture Placeholder 3"/>
          <p:cNvSpPr>
            <a:spLocks noGrp="1"/>
          </p:cNvSpPr>
          <p:nvPr>
            <p:ph type="pic" sz="quarter" idx="15"/>
          </p:nvPr>
        </p:nvSpPr>
        <p:spPr>
          <a:xfrm>
            <a:off x="2831086" y="598755"/>
            <a:ext cx="2130395" cy="250883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8" name="Picture Placeholder 3"/>
          <p:cNvSpPr>
            <a:spLocks noGrp="1"/>
          </p:cNvSpPr>
          <p:nvPr>
            <p:ph type="pic" sz="quarter" idx="16"/>
          </p:nvPr>
        </p:nvSpPr>
        <p:spPr>
          <a:xfrm>
            <a:off x="4999176" y="598755"/>
            <a:ext cx="2130395" cy="250883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36989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29CE9-87A6-1559-7862-51CBC4F54A01}"/>
              </a:ext>
            </a:extLst>
          </p:cNvPr>
          <p:cNvSpPr>
            <a:spLocks noGrp="1"/>
          </p:cNvSpPr>
          <p:nvPr>
            <p:ph type="title"/>
          </p:nvPr>
        </p:nvSpPr>
        <p:spPr>
          <a:xfrm>
            <a:off x="530304" y="1282304"/>
            <a:ext cx="6703695" cy="2139553"/>
          </a:xfrm>
        </p:spPr>
        <p:txBody>
          <a:bodyPr anchor="b"/>
          <a:lstStyle>
            <a:lvl1pPr>
              <a:defRPr sz="3825">
                <a:solidFill>
                  <a:schemeClr val="accent1">
                    <a:lumMod val="50000"/>
                  </a:schemeClr>
                </a:solidFill>
              </a:defRPr>
            </a:lvl1pPr>
          </a:lstStyle>
          <a:p>
            <a:r>
              <a:rPr lang="en-US"/>
              <a:t>Click to edit Master title style</a:t>
            </a:r>
          </a:p>
        </p:txBody>
      </p:sp>
      <p:sp>
        <p:nvSpPr>
          <p:cNvPr id="3" name="Text Placeholder 2">
            <a:extLst>
              <a:ext uri="{FF2B5EF4-FFF2-40B4-BE49-F238E27FC236}">
                <a16:creationId xmlns:a16="http://schemas.microsoft.com/office/drawing/2014/main" id="{2BB548C2-6D8A-AD79-0E2B-1B3F43C0E9F6}"/>
              </a:ext>
            </a:extLst>
          </p:cNvPr>
          <p:cNvSpPr>
            <a:spLocks noGrp="1"/>
          </p:cNvSpPr>
          <p:nvPr>
            <p:ph type="body" idx="1"/>
          </p:nvPr>
        </p:nvSpPr>
        <p:spPr>
          <a:xfrm>
            <a:off x="530304" y="3442098"/>
            <a:ext cx="6703695" cy="1125140"/>
          </a:xfrm>
        </p:spPr>
        <p:txBody>
          <a:bodyPr/>
          <a:lstStyle>
            <a:lvl1pPr marL="0" indent="0">
              <a:buNone/>
              <a:defRPr sz="1530">
                <a:solidFill>
                  <a:schemeClr val="tx1">
                    <a:tint val="75000"/>
                  </a:schemeClr>
                </a:solidFill>
              </a:defRPr>
            </a:lvl1pPr>
            <a:lvl2pPr marL="291465" indent="0">
              <a:buNone/>
              <a:defRPr sz="1275">
                <a:solidFill>
                  <a:schemeClr val="tx1">
                    <a:tint val="75000"/>
                  </a:schemeClr>
                </a:solidFill>
              </a:defRPr>
            </a:lvl2pPr>
            <a:lvl3pPr marL="582930" indent="0">
              <a:buNone/>
              <a:defRPr sz="1148">
                <a:solidFill>
                  <a:schemeClr val="tx1">
                    <a:tint val="75000"/>
                  </a:schemeClr>
                </a:solidFill>
              </a:defRPr>
            </a:lvl3pPr>
            <a:lvl4pPr marL="874395" indent="0">
              <a:buNone/>
              <a:defRPr sz="1020">
                <a:solidFill>
                  <a:schemeClr val="tx1">
                    <a:tint val="75000"/>
                  </a:schemeClr>
                </a:solidFill>
              </a:defRPr>
            </a:lvl4pPr>
            <a:lvl5pPr marL="1165860" indent="0">
              <a:buNone/>
              <a:defRPr sz="1020">
                <a:solidFill>
                  <a:schemeClr val="tx1">
                    <a:tint val="75000"/>
                  </a:schemeClr>
                </a:solidFill>
              </a:defRPr>
            </a:lvl5pPr>
            <a:lvl6pPr marL="1457325" indent="0">
              <a:buNone/>
              <a:defRPr sz="1020">
                <a:solidFill>
                  <a:schemeClr val="tx1">
                    <a:tint val="75000"/>
                  </a:schemeClr>
                </a:solidFill>
              </a:defRPr>
            </a:lvl6pPr>
            <a:lvl7pPr marL="1748790" indent="0">
              <a:buNone/>
              <a:defRPr sz="1020">
                <a:solidFill>
                  <a:schemeClr val="tx1">
                    <a:tint val="75000"/>
                  </a:schemeClr>
                </a:solidFill>
              </a:defRPr>
            </a:lvl7pPr>
            <a:lvl8pPr marL="2040255" indent="0">
              <a:buNone/>
              <a:defRPr sz="1020">
                <a:solidFill>
                  <a:schemeClr val="tx1">
                    <a:tint val="75000"/>
                  </a:schemeClr>
                </a:solidFill>
              </a:defRPr>
            </a:lvl8pPr>
            <a:lvl9pPr marL="2331720" indent="0">
              <a:buNone/>
              <a:defRPr sz="102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33154A-7715-B975-01D6-7D832840419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8525841A-A874-549A-667B-9CE96F97C525}"/>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204B2BCF-63D8-9088-7116-DFF1CEF57930}"/>
              </a:ext>
            </a:extLst>
          </p:cNvPr>
          <p:cNvSpPr>
            <a:spLocks noGrp="1"/>
          </p:cNvSpPr>
          <p:nvPr>
            <p:ph type="sldNum" sz="quarter" idx="12"/>
          </p:nvPr>
        </p:nvSpPr>
        <p:spPr/>
        <p:txBody>
          <a:bodyPr/>
          <a:lstStyle/>
          <a:p>
            <a:fld id="{D54A55BF-8F0A-4A50-B8F4-E25F20C77787}" type="slidenum">
              <a:rPr lang="en-US" smtClean="0"/>
              <a:t>‹#›</a:t>
            </a:fld>
            <a:endParaRPr lang="en-US"/>
          </a:p>
        </p:txBody>
      </p:sp>
    </p:spTree>
    <p:extLst>
      <p:ext uri="{BB962C8B-B14F-4D97-AF65-F5344CB8AC3E}">
        <p14:creationId xmlns:p14="http://schemas.microsoft.com/office/powerpoint/2010/main" val="1109276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8D088-88E0-F7D1-122C-5829B08C7574}"/>
              </a:ext>
            </a:extLst>
          </p:cNvPr>
          <p:cNvSpPr>
            <a:spLocks noGrp="1"/>
          </p:cNvSpPr>
          <p:nvPr>
            <p:ph type="title"/>
          </p:nvPr>
        </p:nvSpPr>
        <p:spPr/>
        <p:txBody>
          <a:bodyPr/>
          <a:lstStyle>
            <a:lvl1pPr>
              <a:defRPr>
                <a:solidFill>
                  <a:schemeClr val="accent1">
                    <a:lumMod val="50000"/>
                  </a:schemeClr>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401973F5-39D5-02E5-AC3C-53D3910FB127}"/>
              </a:ext>
            </a:extLst>
          </p:cNvPr>
          <p:cNvSpPr>
            <a:spLocks noGrp="1"/>
          </p:cNvSpPr>
          <p:nvPr>
            <p:ph sz="half" idx="1"/>
          </p:nvPr>
        </p:nvSpPr>
        <p:spPr>
          <a:xfrm>
            <a:off x="534353" y="1369219"/>
            <a:ext cx="330327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12E813-0D2A-2FA8-9562-447DA36335CE}"/>
              </a:ext>
            </a:extLst>
          </p:cNvPr>
          <p:cNvSpPr>
            <a:spLocks noGrp="1"/>
          </p:cNvSpPr>
          <p:nvPr>
            <p:ph sz="half" idx="2"/>
          </p:nvPr>
        </p:nvSpPr>
        <p:spPr>
          <a:xfrm>
            <a:off x="3934778" y="1369219"/>
            <a:ext cx="330327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3C48EA-0827-3E36-948B-E78675C32CB6}"/>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DBA090A-264C-9ED8-83A5-8AF2D0407A63}"/>
              </a:ext>
            </a:extLst>
          </p:cNvPr>
          <p:cNvSpPr>
            <a:spLocks noGrp="1"/>
          </p:cNvSpPr>
          <p:nvPr>
            <p:ph type="ftr" sz="quarter" idx="11"/>
          </p:nvPr>
        </p:nvSpPr>
        <p:spPr/>
        <p:txBody>
          <a:bodyPr/>
          <a:lstStyle/>
          <a:p>
            <a:r>
              <a:rPr lang="en-US"/>
              <a:t>FY21 Operating Budget Forum</a:t>
            </a:r>
          </a:p>
        </p:txBody>
      </p:sp>
      <p:sp>
        <p:nvSpPr>
          <p:cNvPr id="7" name="Slide Number Placeholder 6">
            <a:extLst>
              <a:ext uri="{FF2B5EF4-FFF2-40B4-BE49-F238E27FC236}">
                <a16:creationId xmlns:a16="http://schemas.microsoft.com/office/drawing/2014/main" id="{35A4E0EA-0019-524B-ED6E-AEC7F2255D73}"/>
              </a:ext>
            </a:extLst>
          </p:cNvPr>
          <p:cNvSpPr>
            <a:spLocks noGrp="1"/>
          </p:cNvSpPr>
          <p:nvPr>
            <p:ph type="sldNum" sz="quarter" idx="12"/>
          </p:nvPr>
        </p:nvSpPr>
        <p:spPr/>
        <p:txBody>
          <a:bodyPr/>
          <a:lstStyle/>
          <a:p>
            <a:fld id="{D54A55BF-8F0A-4A50-B8F4-E25F20C77787}" type="slidenum">
              <a:rPr lang="en-US" smtClean="0"/>
              <a:t>‹#›</a:t>
            </a:fld>
            <a:endParaRPr lang="en-US"/>
          </a:p>
        </p:txBody>
      </p:sp>
      <p:cxnSp>
        <p:nvCxnSpPr>
          <p:cNvPr id="8" name="Straight Connector 7">
            <a:extLst>
              <a:ext uri="{FF2B5EF4-FFF2-40B4-BE49-F238E27FC236}">
                <a16:creationId xmlns:a16="http://schemas.microsoft.com/office/drawing/2014/main" id="{F64AF139-D75B-3252-83B3-E4DA5310F6B7}"/>
              </a:ext>
            </a:extLst>
          </p:cNvPr>
          <p:cNvCxnSpPr/>
          <p:nvPr/>
        </p:nvCxnSpPr>
        <p:spPr>
          <a:xfrm>
            <a:off x="0" y="4771788"/>
            <a:ext cx="7772400" cy="0"/>
          </a:xfrm>
          <a:prstGeom prst="line">
            <a:avLst/>
          </a:prstGeom>
          <a:ln w="762000">
            <a:gradFill flip="none" rotWithShape="1">
              <a:gsLst>
                <a:gs pos="0">
                  <a:schemeClr val="bg1"/>
                </a:gs>
                <a:gs pos="100000">
                  <a:schemeClr val="accent1"/>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pic>
        <p:nvPicPr>
          <p:cNvPr id="11" name="Picture 10" descr="Text&#10;&#10;Description automatically generated with medium confidence">
            <a:extLst>
              <a:ext uri="{FF2B5EF4-FFF2-40B4-BE49-F238E27FC236}">
                <a16:creationId xmlns:a16="http://schemas.microsoft.com/office/drawing/2014/main" id="{D189E770-055A-EB0E-1DD7-850A3B240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793" y="4507150"/>
            <a:ext cx="2369206" cy="530915"/>
          </a:xfrm>
          <a:prstGeom prst="rect">
            <a:avLst/>
          </a:prstGeom>
        </p:spPr>
      </p:pic>
    </p:spTree>
    <p:extLst>
      <p:ext uri="{BB962C8B-B14F-4D97-AF65-F5344CB8AC3E}">
        <p14:creationId xmlns:p14="http://schemas.microsoft.com/office/powerpoint/2010/main" val="2666179261"/>
      </p:ext>
    </p:extLst>
  </p:cSld>
  <p:clrMapOvr>
    <a:masterClrMapping/>
  </p:clrMapOvr>
  <p:hf sldNum="0" hdr="0" dt="0"/>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71"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2B3751-39C9-BAF9-6EBD-61846D538D33}"/>
              </a:ext>
            </a:extLst>
          </p:cNvPr>
          <p:cNvSpPr>
            <a:spLocks noGrp="1"/>
          </p:cNvSpPr>
          <p:nvPr>
            <p:ph type="title"/>
          </p:nvPr>
        </p:nvSpPr>
        <p:spPr>
          <a:xfrm>
            <a:off x="534353" y="273844"/>
            <a:ext cx="6703695"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0CCDE6-1F41-1501-A8F9-0A350FBFBF67}"/>
              </a:ext>
            </a:extLst>
          </p:cNvPr>
          <p:cNvSpPr>
            <a:spLocks noGrp="1"/>
          </p:cNvSpPr>
          <p:nvPr>
            <p:ph type="body" idx="1"/>
          </p:nvPr>
        </p:nvSpPr>
        <p:spPr>
          <a:xfrm>
            <a:off x="534353" y="1369219"/>
            <a:ext cx="6703695"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194D44-8B5C-0491-99BE-2B005647D741}"/>
              </a:ext>
            </a:extLst>
          </p:cNvPr>
          <p:cNvSpPr>
            <a:spLocks noGrp="1"/>
          </p:cNvSpPr>
          <p:nvPr>
            <p:ph type="dt" sz="half" idx="2"/>
          </p:nvPr>
        </p:nvSpPr>
        <p:spPr>
          <a:xfrm>
            <a:off x="534353" y="4767263"/>
            <a:ext cx="1748790" cy="273844"/>
          </a:xfrm>
          <a:prstGeom prst="rect">
            <a:avLst/>
          </a:prstGeom>
        </p:spPr>
        <p:txBody>
          <a:bodyPr vert="horz" lIns="91440" tIns="45720" rIns="91440" bIns="45720" rtlCol="0" anchor="ctr"/>
          <a:lstStyle>
            <a:lvl1pPr algn="l">
              <a:defRPr sz="765">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400D6AB5-286A-65CC-92C3-699BF57BA684}"/>
              </a:ext>
            </a:extLst>
          </p:cNvPr>
          <p:cNvSpPr>
            <a:spLocks noGrp="1"/>
          </p:cNvSpPr>
          <p:nvPr>
            <p:ph type="ftr" sz="quarter" idx="3"/>
          </p:nvPr>
        </p:nvSpPr>
        <p:spPr>
          <a:xfrm>
            <a:off x="2574608" y="4767263"/>
            <a:ext cx="2623185" cy="273844"/>
          </a:xfrm>
          <a:prstGeom prst="rect">
            <a:avLst/>
          </a:prstGeom>
        </p:spPr>
        <p:txBody>
          <a:bodyPr vert="horz" lIns="91440" tIns="45720" rIns="91440" bIns="45720" rtlCol="0" anchor="ctr"/>
          <a:lstStyle>
            <a:lvl1pPr algn="ctr">
              <a:defRPr sz="765">
                <a:solidFill>
                  <a:schemeClr val="tx1">
                    <a:tint val="75000"/>
                  </a:schemeClr>
                </a:solidFill>
              </a:defRPr>
            </a:lvl1pPr>
          </a:lstStyle>
          <a:p>
            <a:r>
              <a:rPr lang="en-US"/>
              <a:t>FY21 Operating Budget Forum</a:t>
            </a:r>
          </a:p>
        </p:txBody>
      </p:sp>
      <p:sp>
        <p:nvSpPr>
          <p:cNvPr id="6" name="Slide Number Placeholder 5">
            <a:extLst>
              <a:ext uri="{FF2B5EF4-FFF2-40B4-BE49-F238E27FC236}">
                <a16:creationId xmlns:a16="http://schemas.microsoft.com/office/drawing/2014/main" id="{7F621E07-1955-D7C5-C565-8B6BB725828A}"/>
              </a:ext>
            </a:extLst>
          </p:cNvPr>
          <p:cNvSpPr>
            <a:spLocks noGrp="1"/>
          </p:cNvSpPr>
          <p:nvPr>
            <p:ph type="sldNum" sz="quarter" idx="4"/>
          </p:nvPr>
        </p:nvSpPr>
        <p:spPr>
          <a:xfrm>
            <a:off x="5489258" y="4767263"/>
            <a:ext cx="1748790" cy="273844"/>
          </a:xfrm>
          <a:prstGeom prst="rect">
            <a:avLst/>
          </a:prstGeom>
        </p:spPr>
        <p:txBody>
          <a:bodyPr vert="horz" lIns="91440" tIns="45720" rIns="91440" bIns="45720" rtlCol="0" anchor="ctr"/>
          <a:lstStyle>
            <a:lvl1pPr algn="r">
              <a:defRPr sz="765">
                <a:solidFill>
                  <a:schemeClr val="tx1">
                    <a:tint val="75000"/>
                  </a:schemeClr>
                </a:solidFill>
              </a:defRPr>
            </a:lvl1pPr>
          </a:lstStyle>
          <a:p>
            <a:fld id="{D54A55BF-8F0A-4A50-B8F4-E25F20C77787}" type="slidenum">
              <a:rPr lang="en-US" smtClean="0"/>
              <a:t>‹#›</a:t>
            </a:fld>
            <a:endParaRPr lang="en-US"/>
          </a:p>
        </p:txBody>
      </p:sp>
    </p:spTree>
    <p:extLst>
      <p:ext uri="{BB962C8B-B14F-4D97-AF65-F5344CB8AC3E}">
        <p14:creationId xmlns:p14="http://schemas.microsoft.com/office/powerpoint/2010/main" val="3652802397"/>
      </p:ext>
    </p:extLst>
  </p:cSld>
  <p:clrMap bg1="lt1" tx1="dk1" bg2="lt2" tx2="dk2" accent1="accent1" accent2="accent2" accent3="accent3" accent4="accent4" accent5="accent5" accent6="accent6" hlink="hlink" folHlink="folHlink"/>
  <p:sldLayoutIdLst>
    <p:sldLayoutId id="2147484325" r:id="rId1"/>
    <p:sldLayoutId id="2147484326" r:id="rId2"/>
    <p:sldLayoutId id="2147484327" r:id="rId3"/>
    <p:sldLayoutId id="2147484328" r:id="rId4"/>
    <p:sldLayoutId id="2147484329" r:id="rId5"/>
    <p:sldLayoutId id="2147484330" r:id="rId6"/>
    <p:sldLayoutId id="2147484331" r:id="rId7"/>
    <p:sldLayoutId id="2147484332" r:id="rId8"/>
    <p:sldLayoutId id="2147484333" r:id="rId9"/>
    <p:sldLayoutId id="2147484334" r:id="rId10"/>
    <p:sldLayoutId id="2147484335" r:id="rId11"/>
    <p:sldLayoutId id="2147484336" r:id="rId12"/>
    <p:sldLayoutId id="2147484337" r:id="rId13"/>
    <p:sldLayoutId id="2147484338" r:id="rId14"/>
    <p:sldLayoutId id="2147484339" r:id="rId15"/>
    <p:sldLayoutId id="2147484340" r:id="rId16"/>
    <p:sldLayoutId id="2147484341" r:id="rId17"/>
    <p:sldLayoutId id="2147484342" r:id="rId18"/>
    <p:sldLayoutId id="2147483663" r:id="rId19"/>
    <p:sldLayoutId id="2147483665" r:id="rId20"/>
    <p:sldLayoutId id="2147483667" r:id="rId21"/>
    <p:sldLayoutId id="2147483668" r:id="rId22"/>
    <p:sldLayoutId id="2147483669" r:id="rId23"/>
    <p:sldLayoutId id="2147483670" r:id="rId24"/>
    <p:sldLayoutId id="2147483671" r:id="rId25"/>
    <p:sldLayoutId id="2147483672" r:id="rId26"/>
    <p:sldLayoutId id="2147483673" r:id="rId27"/>
    <p:sldLayoutId id="2147483674" r:id="rId28"/>
    <p:sldLayoutId id="2147483675" r:id="rId29"/>
    <p:sldLayoutId id="2147483676" r:id="rId30"/>
    <p:sldLayoutId id="2147483677" r:id="rId31"/>
    <p:sldLayoutId id="2147483678" r:id="rId32"/>
    <p:sldLayoutId id="2147483679" r:id="rId33"/>
    <p:sldLayoutId id="2147483680" r:id="rId34"/>
    <p:sldLayoutId id="2147483681" r:id="rId35"/>
    <p:sldLayoutId id="2147483682" r:id="rId36"/>
    <p:sldLayoutId id="2147483683" r:id="rId37"/>
    <p:sldLayoutId id="2147483684" r:id="rId38"/>
    <p:sldLayoutId id="2147483685" r:id="rId39"/>
    <p:sldLayoutId id="2147483686" r:id="rId40"/>
    <p:sldLayoutId id="2147483687" r:id="rId41"/>
    <p:sldLayoutId id="2147483688" r:id="rId42"/>
    <p:sldLayoutId id="2147483689" r:id="rId43"/>
    <p:sldLayoutId id="2147483690" r:id="rId44"/>
    <p:sldLayoutId id="2147483691" r:id="rId45"/>
    <p:sldLayoutId id="2147483692" r:id="rId46"/>
    <p:sldLayoutId id="2147483693" r:id="rId47"/>
    <p:sldLayoutId id="2147483694" r:id="rId48"/>
    <p:sldLayoutId id="2147483695" r:id="rId49"/>
    <p:sldLayoutId id="2147483696" r:id="rId50"/>
    <p:sldLayoutId id="2147483697" r:id="rId51"/>
    <p:sldLayoutId id="2147483698" r:id="rId52"/>
    <p:sldLayoutId id="2147483699" r:id="rId53"/>
    <p:sldLayoutId id="2147483700" r:id="rId54"/>
    <p:sldLayoutId id="2147483701" r:id="rId55"/>
    <p:sldLayoutId id="2147483702" r:id="rId56"/>
    <p:sldLayoutId id="2147483703" r:id="rId57"/>
    <p:sldLayoutId id="2147483704" r:id="rId58"/>
    <p:sldLayoutId id="2147483705" r:id="rId59"/>
    <p:sldLayoutId id="2147483706" r:id="rId60"/>
    <p:sldLayoutId id="2147483707" r:id="rId61"/>
    <p:sldLayoutId id="2147483708" r:id="rId62"/>
    <p:sldLayoutId id="2147483710" r:id="rId63"/>
    <p:sldLayoutId id="2147483711" r:id="rId64"/>
    <p:sldLayoutId id="2147483712" r:id="rId65"/>
    <p:sldLayoutId id="2147483713" r:id="rId66"/>
    <p:sldLayoutId id="2147483714" r:id="rId67"/>
    <p:sldLayoutId id="2147483715" r:id="rId68"/>
    <p:sldLayoutId id="2147483716" r:id="rId69"/>
    <p:sldLayoutId id="2147483717" r:id="rId70"/>
    <p:sldLayoutId id="2147483718" r:id="rId71"/>
    <p:sldLayoutId id="2147483719" r:id="rId72"/>
  </p:sldLayoutIdLst>
  <p:hf sldNum="0" hdr="0" dt="0"/>
  <p:txStyles>
    <p:titleStyle>
      <a:lvl1pPr algn="l" defTabSz="582930" rtl="0" eaLnBrk="1" latinLnBrk="0" hangingPunct="1">
        <a:lnSpc>
          <a:spcPct val="90000"/>
        </a:lnSpc>
        <a:spcBef>
          <a:spcPct val="0"/>
        </a:spcBef>
        <a:buNone/>
        <a:defRPr sz="2805" kern="1200">
          <a:solidFill>
            <a:schemeClr val="tx1"/>
          </a:solidFill>
          <a:latin typeface="+mj-lt"/>
          <a:ea typeface="+mj-ea"/>
          <a:cs typeface="+mj-cs"/>
        </a:defRPr>
      </a:lvl1pPr>
    </p:titleStyle>
    <p:bodyStyle>
      <a:lvl1pPr marL="145733" indent="-145733" algn="l" defTabSz="582930" rtl="0" eaLnBrk="1" latinLnBrk="0" hangingPunct="1">
        <a:lnSpc>
          <a:spcPct val="90000"/>
        </a:lnSpc>
        <a:spcBef>
          <a:spcPts val="638"/>
        </a:spcBef>
        <a:buFont typeface="Arial" panose="020B0604020202020204" pitchFamily="34" charset="0"/>
        <a:buChar char="•"/>
        <a:defRPr sz="1785" kern="1200">
          <a:solidFill>
            <a:schemeClr val="tx1"/>
          </a:solidFill>
          <a:latin typeface="+mn-lt"/>
          <a:ea typeface="+mn-ea"/>
          <a:cs typeface="+mn-cs"/>
        </a:defRPr>
      </a:lvl1pPr>
      <a:lvl2pPr marL="437198" indent="-145733" algn="l" defTabSz="582930" rtl="0" eaLnBrk="1" latinLnBrk="0" hangingPunct="1">
        <a:lnSpc>
          <a:spcPct val="90000"/>
        </a:lnSpc>
        <a:spcBef>
          <a:spcPts val="319"/>
        </a:spcBef>
        <a:buFont typeface="Arial" panose="020B0604020202020204" pitchFamily="34" charset="0"/>
        <a:buChar char="•"/>
        <a:defRPr sz="1530" kern="1200">
          <a:solidFill>
            <a:schemeClr val="tx1"/>
          </a:solidFill>
          <a:latin typeface="+mn-lt"/>
          <a:ea typeface="+mn-ea"/>
          <a:cs typeface="+mn-cs"/>
        </a:defRPr>
      </a:lvl2pPr>
      <a:lvl3pPr marL="728663" indent="-145733" algn="l" defTabSz="582930" rtl="0" eaLnBrk="1" latinLnBrk="0" hangingPunct="1">
        <a:lnSpc>
          <a:spcPct val="90000"/>
        </a:lnSpc>
        <a:spcBef>
          <a:spcPts val="319"/>
        </a:spcBef>
        <a:buFont typeface="Arial" panose="020B0604020202020204" pitchFamily="34" charset="0"/>
        <a:buChar char="•"/>
        <a:defRPr sz="1275" kern="1200">
          <a:solidFill>
            <a:schemeClr val="tx1"/>
          </a:solidFill>
          <a:latin typeface="+mn-lt"/>
          <a:ea typeface="+mn-ea"/>
          <a:cs typeface="+mn-cs"/>
        </a:defRPr>
      </a:lvl3pPr>
      <a:lvl4pPr marL="102012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4pPr>
      <a:lvl5pPr marL="131159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5pPr>
      <a:lvl6pPr marL="160305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6pPr>
      <a:lvl7pPr marL="189452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7pPr>
      <a:lvl8pPr marL="218598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8pPr>
      <a:lvl9pPr marL="247745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9pPr>
    </p:bodyStyle>
    <p:otherStyle>
      <a:defPPr>
        <a:defRPr lang="en-US"/>
      </a:defPPr>
      <a:lvl1pPr marL="0" algn="l" defTabSz="582930" rtl="0" eaLnBrk="1" latinLnBrk="0" hangingPunct="1">
        <a:defRPr sz="1148" kern="1200">
          <a:solidFill>
            <a:schemeClr val="tx1"/>
          </a:solidFill>
          <a:latin typeface="+mn-lt"/>
          <a:ea typeface="+mn-ea"/>
          <a:cs typeface="+mn-cs"/>
        </a:defRPr>
      </a:lvl1pPr>
      <a:lvl2pPr marL="291465" algn="l" defTabSz="582930" rtl="0" eaLnBrk="1" latinLnBrk="0" hangingPunct="1">
        <a:defRPr sz="1148" kern="1200">
          <a:solidFill>
            <a:schemeClr val="tx1"/>
          </a:solidFill>
          <a:latin typeface="+mn-lt"/>
          <a:ea typeface="+mn-ea"/>
          <a:cs typeface="+mn-cs"/>
        </a:defRPr>
      </a:lvl2pPr>
      <a:lvl3pPr marL="582930" algn="l" defTabSz="582930" rtl="0" eaLnBrk="1" latinLnBrk="0" hangingPunct="1">
        <a:defRPr sz="1148" kern="1200">
          <a:solidFill>
            <a:schemeClr val="tx1"/>
          </a:solidFill>
          <a:latin typeface="+mn-lt"/>
          <a:ea typeface="+mn-ea"/>
          <a:cs typeface="+mn-cs"/>
        </a:defRPr>
      </a:lvl3pPr>
      <a:lvl4pPr marL="874395" algn="l" defTabSz="582930" rtl="0" eaLnBrk="1" latinLnBrk="0" hangingPunct="1">
        <a:defRPr sz="1148" kern="1200">
          <a:solidFill>
            <a:schemeClr val="tx1"/>
          </a:solidFill>
          <a:latin typeface="+mn-lt"/>
          <a:ea typeface="+mn-ea"/>
          <a:cs typeface="+mn-cs"/>
        </a:defRPr>
      </a:lvl4pPr>
      <a:lvl5pPr marL="1165860" algn="l" defTabSz="582930" rtl="0" eaLnBrk="1" latinLnBrk="0" hangingPunct="1">
        <a:defRPr sz="1148" kern="1200">
          <a:solidFill>
            <a:schemeClr val="tx1"/>
          </a:solidFill>
          <a:latin typeface="+mn-lt"/>
          <a:ea typeface="+mn-ea"/>
          <a:cs typeface="+mn-cs"/>
        </a:defRPr>
      </a:lvl5pPr>
      <a:lvl6pPr marL="1457325" algn="l" defTabSz="582930" rtl="0" eaLnBrk="1" latinLnBrk="0" hangingPunct="1">
        <a:defRPr sz="1148" kern="1200">
          <a:solidFill>
            <a:schemeClr val="tx1"/>
          </a:solidFill>
          <a:latin typeface="+mn-lt"/>
          <a:ea typeface="+mn-ea"/>
          <a:cs typeface="+mn-cs"/>
        </a:defRPr>
      </a:lvl6pPr>
      <a:lvl7pPr marL="1748790" algn="l" defTabSz="582930" rtl="0" eaLnBrk="1" latinLnBrk="0" hangingPunct="1">
        <a:defRPr sz="1148" kern="1200">
          <a:solidFill>
            <a:schemeClr val="tx1"/>
          </a:solidFill>
          <a:latin typeface="+mn-lt"/>
          <a:ea typeface="+mn-ea"/>
          <a:cs typeface="+mn-cs"/>
        </a:defRPr>
      </a:lvl7pPr>
      <a:lvl8pPr marL="2040255" algn="l" defTabSz="582930" rtl="0" eaLnBrk="1" latinLnBrk="0" hangingPunct="1">
        <a:defRPr sz="1148" kern="1200">
          <a:solidFill>
            <a:schemeClr val="tx1"/>
          </a:solidFill>
          <a:latin typeface="+mn-lt"/>
          <a:ea typeface="+mn-ea"/>
          <a:cs typeface="+mn-cs"/>
        </a:defRPr>
      </a:lvl8pPr>
      <a:lvl9pPr marL="2331720" algn="l" defTabSz="582930" rtl="0" eaLnBrk="1" latinLnBrk="0" hangingPunct="1">
        <a:defRPr sz="114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3" Type="http://schemas.openxmlformats.org/officeDocument/2006/relationships/hyperlink" Target="https://egov.maryland.gov/businessexpress/entitysearch" TargetMode="External"/><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18.xml.rels><?xml version="1.0" encoding="UTF-8" standalone="yes"?>
<Relationships xmlns="http://schemas.openxmlformats.org/package/2006/relationships"><Relationship Id="rId3" Type="http://schemas.openxmlformats.org/officeDocument/2006/relationships/hyperlink" Target="https://mcmdgrants.smapply.org/" TargetMode="External"/><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19.xml.rels><?xml version="1.0" encoding="UTF-8" standalone="yes"?>
<Relationships xmlns="http://schemas.openxmlformats.org/package/2006/relationships"><Relationship Id="rId3" Type="http://schemas.openxmlformats.org/officeDocument/2006/relationships/hyperlink" Target="https://mcmdgrants.smapply.org/prog/FY24CPFQ2/" TargetMode="External"/><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mcmdgrants.smapply.org/protected/r/FkmBTc_C-GJ6iD28zx8OmMjdxwM6qbz1XFuiwusn6cYIQ1aiIM7WGHbcRHPQ-hF546HuJKBLxXwsdvteA-tOQQ==/FY24_Grant_Application_Training_-_Budget__Staff_Plan.pdf" TargetMode="External"/><Relationship Id="rId3" Type="http://schemas.openxmlformats.org/officeDocument/2006/relationships/hyperlink" Target="https://teams.microsoft.com/l/meetup-join/19%3ameeting_ODJmMDk3YzAtMDQ4Yi00MWE4LTljMTktMDdhMDNkODYzOWNh%40thread.v2/0?context=%7B%22Tid%22%3A%226e01b1f9-b1e5-4073-ac97-778069a0ad64%22%2C%22Oid%22%3A%22471a8d3b-6b74-426e-9f25-71897ae2fe35%22%2C%22IsBroadcastMeeting%22%3Atrue%2C%22role%22%3A%22a%22%7D&amp;btype=a&amp;role=a" TargetMode="External"/><Relationship Id="rId7" Type="http://schemas.openxmlformats.org/officeDocument/2006/relationships/hyperlink" Target="https://teams.microsoft.com/l/meetup-join/19%3ameeting_MmQ0NjU5YWMtNDY5MC00YjBhLTlmMTMtNzc4OWE0ZjI2N2I4%40thread.v2/0?context=%7B%22Tid%22%3A%226e01b1f9-b1e5-4073-ac97-778069a0ad64%22%2C%22Oid%22%3A%22471a8d3b-6b74-426e-9f25-71897ae2fe35%22%2C%22IsBroadcastMeeting%22%3Atrue%2C%22role%22%3A%22a%22%7D&amp;btype=a&amp;role=a" TargetMode="External"/><Relationship Id="rId2" Type="http://schemas.openxmlformats.org/officeDocument/2006/relationships/slideLayout" Target="../slideLayouts/slideLayout6.xml"/><Relationship Id="rId1" Type="http://schemas.openxmlformats.org/officeDocument/2006/relationships/themeOverride" Target="../theme/themeOverride6.xml"/><Relationship Id="rId6" Type="http://schemas.openxmlformats.org/officeDocument/2006/relationships/hyperlink" Target="https://mcmdgrants.smapply.org/protected/r/FkmBTc_C-GJ6iD28zx8OmMjdxwM6qbz1XFuiwusn6cYIQ1aiIM7WGHbcRHPQ-hF5JS2CY0jvlfMJkAKdnsi-fg==/FY24_Grant_Application_Training_-_Project_Strategy_Workplan_Timeline.pdf" TargetMode="External"/><Relationship Id="rId5" Type="http://schemas.openxmlformats.org/officeDocument/2006/relationships/hyperlink" Target="https://teams.microsoft.com/l/meetup-join/19%3ameeting_NTVkODdlMGYtNjk0Yi00YWUxLTk5YmEtZjk5ZjhhZjEyYjg4%40thread.v2/0?context=%7B%22Tid%22%3A%226e01b1f9-b1e5-4073-ac97-778069a0ad64%22%2C%22Oid%22%3A%22471a8d3b-6b74-426e-9f25-71897ae2fe35%22%2C%22IsBroadcastMeeting%22%3Atrue%2C%22role%22%3A%22a%22%7D&amp;btype=a&amp;role=a" TargetMode="External"/><Relationship Id="rId10" Type="http://schemas.openxmlformats.org/officeDocument/2006/relationships/hyperlink" Target="https://mcmdgrants.smapply.org/protected/r/FkmBTc_C-GJ6iD28zx8OmMjdxwM6qbz1XFuiwusn6cYIQ1aiIM7WGHbcRHPQ-hF5wvqk_Y7W0HgN5rHpxj7fxQ==/FY24_Grant_Application_Training_-_Performance_Plan__History.pdf" TargetMode="External"/><Relationship Id="rId4" Type="http://schemas.openxmlformats.org/officeDocument/2006/relationships/hyperlink" Target="https://mcmdgrants.smapply.org/protected/r/FkmBTc_C-GJ6iD28zx8OmMjdxwM6qbz1XFuiwusn6cYIQ1aiIM7WGHbcRHPQ-hF5y5dXLkZIKxtkaRbGJrGK0Q==/FY24_Grant_Application_Training_-_Applicant_Reusable_Tasks.pdf" TargetMode="External"/><Relationship Id="rId9" Type="http://schemas.openxmlformats.org/officeDocument/2006/relationships/hyperlink" Target="https://teams.microsoft.com/l/meetup-join/19%3ameeting_ODhiYzZiMWItMjMyMS00YWZiLTgzMzgtYWJhZmFlYjg2YzM0%40thread.v2/0?context=%7B%22Tid%22%3A%226e01b1f9-b1e5-4073-ac97-778069a0ad64%22%2C%22Oid%22%3A%22471a8d3b-6b74-426e-9f25-71897ae2fe35%22%2C%22IsBroadcastMeeting%22%3Atrue%2C%22role%22%3A%22a%22%7D&amp;btype=a&amp;role=a" TargetMode="Externa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_rels/slide22.xml.rels><?xml version="1.0" encoding="UTF-8" standalone="yes"?>
<Relationships xmlns="http://schemas.openxmlformats.org/package/2006/relationships"><Relationship Id="rId3" Type="http://schemas.openxmlformats.org/officeDocument/2006/relationships/hyperlink" Target="https://egov.maryland.gov/businessexpress/entitysearch" TargetMode="External"/><Relationship Id="rId2" Type="http://schemas.openxmlformats.org/officeDocument/2006/relationships/slideLayout" Target="../slideLayouts/slideLayout6.xml"/><Relationship Id="rId1" Type="http://schemas.openxmlformats.org/officeDocument/2006/relationships/themeOverride" Target="../theme/themeOverride8.xml"/><Relationship Id="rId4" Type="http://schemas.openxmlformats.org/officeDocument/2006/relationships/hyperlink" Target="https://mcipcc.net/" TargetMode="Externa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s://mcmdgrants.smapply.org/prog/FY24CPFQ2/"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montgomerycountymd.gov/ogm/" TargetMode="External"/><Relationship Id="rId2" Type="http://schemas.openxmlformats.org/officeDocument/2006/relationships/hyperlink" Target="mailto:grants@montgomerycountymd.gov" TargetMode="Externa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hyperlink" Target="https://mcmdgrants.smapply.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cmdgrants.smapply.org/prog/FY24CPFQ2/" TargetMode="External"/><Relationship Id="rId2" Type="http://schemas.openxmlformats.org/officeDocument/2006/relationships/hyperlink" Target="https://mcmdgrants.smapply.org/"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mcmdgrants.smapply.org/prog/FY24CPFQ2/"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C10D4D-3832-4447-BC31-D95AE3A845F0}"/>
              </a:ext>
            </a:extLst>
          </p:cNvPr>
          <p:cNvPicPr>
            <a:picLocks noChangeAspect="1"/>
          </p:cNvPicPr>
          <p:nvPr/>
        </p:nvPicPr>
        <p:blipFill>
          <a:blip r:embed="rId3"/>
          <a:stretch>
            <a:fillRect/>
          </a:stretch>
        </p:blipFill>
        <p:spPr>
          <a:xfrm>
            <a:off x="2231406" y="1194846"/>
            <a:ext cx="3278968" cy="1845559"/>
          </a:xfrm>
          <a:prstGeom prst="rect">
            <a:avLst/>
          </a:prstGeom>
          <a:ln>
            <a:solidFill>
              <a:schemeClr val="tx1"/>
            </a:solidFill>
          </a:ln>
        </p:spPr>
      </p:pic>
      <p:sp>
        <p:nvSpPr>
          <p:cNvPr id="5" name="TextBox 4">
            <a:extLst>
              <a:ext uri="{FF2B5EF4-FFF2-40B4-BE49-F238E27FC236}">
                <a16:creationId xmlns:a16="http://schemas.microsoft.com/office/drawing/2014/main" id="{A778B555-E27B-416F-A85E-CBBD36AD39FC}"/>
              </a:ext>
            </a:extLst>
          </p:cNvPr>
          <p:cNvSpPr txBox="1"/>
          <p:nvPr/>
        </p:nvSpPr>
        <p:spPr>
          <a:xfrm>
            <a:off x="1372499" y="766306"/>
            <a:ext cx="5027402" cy="367024"/>
          </a:xfrm>
          <a:prstGeom prst="rect">
            <a:avLst/>
          </a:prstGeom>
          <a:noFill/>
        </p:spPr>
        <p:txBody>
          <a:bodyPr wrap="none" rtlCol="0">
            <a:spAutoFit/>
          </a:bodyPr>
          <a:lstStyle/>
          <a:p>
            <a:r>
              <a:rPr lang="en-US" sz="1785"/>
              <a:t>How you can view the multi-lingual closed captions  </a:t>
            </a:r>
          </a:p>
        </p:txBody>
      </p:sp>
      <p:sp>
        <p:nvSpPr>
          <p:cNvPr id="8" name="Rectangle 7">
            <a:extLst>
              <a:ext uri="{FF2B5EF4-FFF2-40B4-BE49-F238E27FC236}">
                <a16:creationId xmlns:a16="http://schemas.microsoft.com/office/drawing/2014/main" id="{28965F6C-49B4-4077-A834-CAE9C63B0383}"/>
              </a:ext>
            </a:extLst>
          </p:cNvPr>
          <p:cNvSpPr/>
          <p:nvPr/>
        </p:nvSpPr>
        <p:spPr>
          <a:xfrm>
            <a:off x="4375803" y="2776009"/>
            <a:ext cx="322156" cy="1708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0" name="TextBox 9">
            <a:extLst>
              <a:ext uri="{FF2B5EF4-FFF2-40B4-BE49-F238E27FC236}">
                <a16:creationId xmlns:a16="http://schemas.microsoft.com/office/drawing/2014/main" id="{E98AAB22-BCFB-4F19-B494-463C8768396B}"/>
              </a:ext>
            </a:extLst>
          </p:cNvPr>
          <p:cNvSpPr txBox="1"/>
          <p:nvPr/>
        </p:nvSpPr>
        <p:spPr>
          <a:xfrm>
            <a:off x="1109714" y="4501185"/>
            <a:ext cx="5522352" cy="602473"/>
          </a:xfrm>
          <a:prstGeom prst="rect">
            <a:avLst/>
          </a:prstGeom>
          <a:noFill/>
        </p:spPr>
        <p:txBody>
          <a:bodyPr wrap="square" rtlCol="0">
            <a:spAutoFit/>
          </a:bodyPr>
          <a:lstStyle/>
          <a:p>
            <a:pPr algn="ctr"/>
            <a:r>
              <a:rPr lang="en-US" sz="1020"/>
              <a:t>Disclaimer</a:t>
            </a:r>
            <a:endParaRPr lang="en-US" sz="1148"/>
          </a:p>
          <a:p>
            <a:pPr algn="ctr"/>
            <a:r>
              <a:rPr lang="en-US" sz="765"/>
              <a:t>The translations provided in this application use what is referred to as mechanical translation technology. Although this method of translation is very effective and provides a high rate of accuracy it is NOT 100% word for word accurate. Things that may affect it are the quality of the microphone used and potentially a person speaking that may have an accent.</a:t>
            </a:r>
          </a:p>
        </p:txBody>
      </p:sp>
      <p:sp>
        <p:nvSpPr>
          <p:cNvPr id="6" name="Arrow: Right 5">
            <a:extLst>
              <a:ext uri="{FF2B5EF4-FFF2-40B4-BE49-F238E27FC236}">
                <a16:creationId xmlns:a16="http://schemas.microsoft.com/office/drawing/2014/main" id="{5ABE38E8-B88A-4A81-AFCF-D101E5A3BB34}"/>
              </a:ext>
            </a:extLst>
          </p:cNvPr>
          <p:cNvSpPr/>
          <p:nvPr/>
        </p:nvSpPr>
        <p:spPr>
          <a:xfrm rot="1570667">
            <a:off x="3310366" y="2419911"/>
            <a:ext cx="1263015" cy="325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93"/>
              <a:t>Select this item</a:t>
            </a:r>
          </a:p>
        </p:txBody>
      </p:sp>
      <p:sp>
        <p:nvSpPr>
          <p:cNvPr id="9" name="Oval 8">
            <a:extLst>
              <a:ext uri="{FF2B5EF4-FFF2-40B4-BE49-F238E27FC236}">
                <a16:creationId xmlns:a16="http://schemas.microsoft.com/office/drawing/2014/main" id="{ACC8EB71-A252-4C28-BADE-7D496DD370AB}"/>
              </a:ext>
            </a:extLst>
          </p:cNvPr>
          <p:cNvSpPr/>
          <p:nvPr/>
        </p:nvSpPr>
        <p:spPr>
          <a:xfrm flipH="1">
            <a:off x="4469089" y="2801870"/>
            <a:ext cx="145733" cy="120099"/>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grpSp>
        <p:nvGrpSpPr>
          <p:cNvPr id="13" name="Group 12">
            <a:extLst>
              <a:ext uri="{FF2B5EF4-FFF2-40B4-BE49-F238E27FC236}">
                <a16:creationId xmlns:a16="http://schemas.microsoft.com/office/drawing/2014/main" id="{5FFE6CA4-3894-492E-8AA2-6A11579D7240}"/>
              </a:ext>
            </a:extLst>
          </p:cNvPr>
          <p:cNvGrpSpPr/>
          <p:nvPr/>
        </p:nvGrpSpPr>
        <p:grpSpPr>
          <a:xfrm>
            <a:off x="1600168" y="3131322"/>
            <a:ext cx="4572064" cy="1452189"/>
            <a:chOff x="1010177" y="3614267"/>
            <a:chExt cx="7171864" cy="2277943"/>
          </a:xfrm>
        </p:grpSpPr>
        <p:pic>
          <p:nvPicPr>
            <p:cNvPr id="3" name="Picture 2">
              <a:extLst>
                <a:ext uri="{FF2B5EF4-FFF2-40B4-BE49-F238E27FC236}">
                  <a16:creationId xmlns:a16="http://schemas.microsoft.com/office/drawing/2014/main" id="{1EB1BAFD-C0AC-4E6B-BCA2-5A87CDBEEE77}"/>
                </a:ext>
              </a:extLst>
            </p:cNvPr>
            <p:cNvPicPr>
              <a:picLocks noChangeAspect="1"/>
            </p:cNvPicPr>
            <p:nvPr/>
          </p:nvPicPr>
          <p:blipFill>
            <a:blip r:embed="rId4"/>
            <a:stretch>
              <a:fillRect/>
            </a:stretch>
          </p:blipFill>
          <p:spPr>
            <a:xfrm>
              <a:off x="1275353" y="3797670"/>
              <a:ext cx="1816193" cy="1320868"/>
            </a:xfrm>
            <a:prstGeom prst="rect">
              <a:avLst/>
            </a:prstGeom>
          </p:spPr>
        </p:pic>
        <p:pic>
          <p:nvPicPr>
            <p:cNvPr id="4" name="Picture 3">
              <a:extLst>
                <a:ext uri="{FF2B5EF4-FFF2-40B4-BE49-F238E27FC236}">
                  <a16:creationId xmlns:a16="http://schemas.microsoft.com/office/drawing/2014/main" id="{D7B0E96C-6A32-4937-B0B6-55CF89E95EE1}"/>
                </a:ext>
              </a:extLst>
            </p:cNvPr>
            <p:cNvPicPr>
              <a:picLocks noChangeAspect="1"/>
            </p:cNvPicPr>
            <p:nvPr/>
          </p:nvPicPr>
          <p:blipFill>
            <a:blip r:embed="rId5"/>
            <a:stretch>
              <a:fillRect/>
            </a:stretch>
          </p:blipFill>
          <p:spPr>
            <a:xfrm>
              <a:off x="3962400" y="3614267"/>
              <a:ext cx="926156" cy="1794754"/>
            </a:xfrm>
            <a:prstGeom prst="rect">
              <a:avLst/>
            </a:prstGeom>
          </p:spPr>
        </p:pic>
        <p:pic>
          <p:nvPicPr>
            <p:cNvPr id="7" name="Picture 6">
              <a:extLst>
                <a:ext uri="{FF2B5EF4-FFF2-40B4-BE49-F238E27FC236}">
                  <a16:creationId xmlns:a16="http://schemas.microsoft.com/office/drawing/2014/main" id="{E0468733-A96B-4E69-BC53-D43D88179C83}"/>
                </a:ext>
              </a:extLst>
            </p:cNvPr>
            <p:cNvPicPr>
              <a:picLocks noChangeAspect="1"/>
            </p:cNvPicPr>
            <p:nvPr/>
          </p:nvPicPr>
          <p:blipFill>
            <a:blip r:embed="rId6"/>
            <a:stretch>
              <a:fillRect/>
            </a:stretch>
          </p:blipFill>
          <p:spPr>
            <a:xfrm>
              <a:off x="5695848" y="3873870"/>
              <a:ext cx="2486193" cy="1168468"/>
            </a:xfrm>
            <a:prstGeom prst="rect">
              <a:avLst/>
            </a:prstGeom>
          </p:spPr>
        </p:pic>
        <p:sp>
          <p:nvSpPr>
            <p:cNvPr id="14" name="Arrow: Right 13">
              <a:extLst>
                <a:ext uri="{FF2B5EF4-FFF2-40B4-BE49-F238E27FC236}">
                  <a16:creationId xmlns:a16="http://schemas.microsoft.com/office/drawing/2014/main" id="{F845432E-F197-44C0-80D1-7AEC4D636934}"/>
                </a:ext>
              </a:extLst>
            </p:cNvPr>
            <p:cNvSpPr/>
            <p:nvPr/>
          </p:nvSpPr>
          <p:spPr>
            <a:xfrm>
              <a:off x="5136440" y="4275902"/>
              <a:ext cx="227673" cy="3644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9" name="Arrow: Right 18">
              <a:extLst>
                <a:ext uri="{FF2B5EF4-FFF2-40B4-BE49-F238E27FC236}">
                  <a16:creationId xmlns:a16="http://schemas.microsoft.com/office/drawing/2014/main" id="{C077A42E-40B9-48AA-A32C-7260A22613BF}"/>
                </a:ext>
              </a:extLst>
            </p:cNvPr>
            <p:cNvSpPr/>
            <p:nvPr/>
          </p:nvSpPr>
          <p:spPr>
            <a:xfrm>
              <a:off x="3339430" y="4275902"/>
              <a:ext cx="227673" cy="3644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1" name="Oval 10">
              <a:extLst>
                <a:ext uri="{FF2B5EF4-FFF2-40B4-BE49-F238E27FC236}">
                  <a16:creationId xmlns:a16="http://schemas.microsoft.com/office/drawing/2014/main" id="{F89345F6-E6D1-4585-BB84-0137A997615C}"/>
                </a:ext>
              </a:extLst>
            </p:cNvPr>
            <p:cNvSpPr/>
            <p:nvPr/>
          </p:nvSpPr>
          <p:spPr>
            <a:xfrm>
              <a:off x="2642534" y="4827717"/>
              <a:ext cx="217111" cy="22860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6" name="Oval 15">
              <a:extLst>
                <a:ext uri="{FF2B5EF4-FFF2-40B4-BE49-F238E27FC236}">
                  <a16:creationId xmlns:a16="http://schemas.microsoft.com/office/drawing/2014/main" id="{9642E470-280D-4E52-95F7-34EBD6A2BA50}"/>
                </a:ext>
              </a:extLst>
            </p:cNvPr>
            <p:cNvSpPr/>
            <p:nvPr/>
          </p:nvSpPr>
          <p:spPr>
            <a:xfrm>
              <a:off x="1282797" y="4103817"/>
              <a:ext cx="1825126" cy="17141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7" name="Oval 16">
              <a:extLst>
                <a:ext uri="{FF2B5EF4-FFF2-40B4-BE49-F238E27FC236}">
                  <a16:creationId xmlns:a16="http://schemas.microsoft.com/office/drawing/2014/main" id="{DB315B01-D483-4C93-A748-BADD9BE7C299}"/>
                </a:ext>
              </a:extLst>
            </p:cNvPr>
            <p:cNvSpPr/>
            <p:nvPr/>
          </p:nvSpPr>
          <p:spPr>
            <a:xfrm>
              <a:off x="4012168" y="4000219"/>
              <a:ext cx="559925" cy="17979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8" name="Arrow: Right 17">
              <a:extLst>
                <a:ext uri="{FF2B5EF4-FFF2-40B4-BE49-F238E27FC236}">
                  <a16:creationId xmlns:a16="http://schemas.microsoft.com/office/drawing/2014/main" id="{1BE68F11-A53F-42A3-A9A6-A2F62C4ABDED}"/>
                </a:ext>
              </a:extLst>
            </p:cNvPr>
            <p:cNvSpPr/>
            <p:nvPr/>
          </p:nvSpPr>
          <p:spPr>
            <a:xfrm rot="16200000">
              <a:off x="2498751" y="4407581"/>
              <a:ext cx="514311" cy="2171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2" name="TextBox 11">
              <a:extLst>
                <a:ext uri="{FF2B5EF4-FFF2-40B4-BE49-F238E27FC236}">
                  <a16:creationId xmlns:a16="http://schemas.microsoft.com/office/drawing/2014/main" id="{CBE67620-1E84-4487-B0D5-9F5DFFF0EA02}"/>
                </a:ext>
              </a:extLst>
            </p:cNvPr>
            <p:cNvSpPr txBox="1"/>
            <p:nvPr/>
          </p:nvSpPr>
          <p:spPr>
            <a:xfrm>
              <a:off x="1010177" y="5130822"/>
              <a:ext cx="2346544" cy="483189"/>
            </a:xfrm>
            <a:prstGeom prst="rect">
              <a:avLst/>
            </a:prstGeom>
            <a:noFill/>
          </p:spPr>
          <p:txBody>
            <a:bodyPr wrap="none" rtlCol="0">
              <a:spAutoFit/>
            </a:bodyPr>
            <a:lstStyle/>
            <a:p>
              <a:pPr algn="ctr"/>
              <a:r>
                <a:rPr lang="en-US" sz="701"/>
                <a:t>When you select it a menu appears,</a:t>
              </a:r>
            </a:p>
            <a:p>
              <a:pPr algn="ctr"/>
              <a:r>
                <a:rPr lang="en-US" sz="701"/>
                <a:t>choose </a:t>
              </a:r>
              <a:r>
                <a:rPr lang="en-US" sz="701" b="1"/>
                <a:t>captions / subtitles</a:t>
              </a:r>
            </a:p>
          </p:txBody>
        </p:sp>
        <p:sp>
          <p:nvSpPr>
            <p:cNvPr id="21" name="Arrow: Right 20">
              <a:extLst>
                <a:ext uri="{FF2B5EF4-FFF2-40B4-BE49-F238E27FC236}">
                  <a16:creationId xmlns:a16="http://schemas.microsoft.com/office/drawing/2014/main" id="{991D6A3E-8BF4-46E5-92EF-CF088516BB3A}"/>
                </a:ext>
              </a:extLst>
            </p:cNvPr>
            <p:cNvSpPr/>
            <p:nvPr/>
          </p:nvSpPr>
          <p:spPr>
            <a:xfrm rot="20214842">
              <a:off x="2340721" y="5020459"/>
              <a:ext cx="271889" cy="1326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22" name="TextBox 21">
              <a:extLst>
                <a:ext uri="{FF2B5EF4-FFF2-40B4-BE49-F238E27FC236}">
                  <a16:creationId xmlns:a16="http://schemas.microsoft.com/office/drawing/2014/main" id="{69C114DA-8E01-4134-BC16-0D182293D5BB}"/>
                </a:ext>
              </a:extLst>
            </p:cNvPr>
            <p:cNvSpPr txBox="1"/>
            <p:nvPr/>
          </p:nvSpPr>
          <p:spPr>
            <a:xfrm>
              <a:off x="3624431" y="5409021"/>
              <a:ext cx="1584648" cy="483189"/>
            </a:xfrm>
            <a:prstGeom prst="rect">
              <a:avLst/>
            </a:prstGeom>
            <a:noFill/>
          </p:spPr>
          <p:txBody>
            <a:bodyPr wrap="none" rtlCol="0">
              <a:spAutoFit/>
            </a:bodyPr>
            <a:lstStyle/>
            <a:p>
              <a:pPr algn="ctr"/>
              <a:r>
                <a:rPr lang="en-US" sz="701"/>
                <a:t>You then select</a:t>
              </a:r>
            </a:p>
            <a:p>
              <a:pPr algn="ctr"/>
              <a:r>
                <a:rPr lang="en-US" sz="701"/>
                <a:t>the language of choice</a:t>
              </a:r>
            </a:p>
          </p:txBody>
        </p:sp>
        <p:sp>
          <p:nvSpPr>
            <p:cNvPr id="23" name="TextBox 22">
              <a:extLst>
                <a:ext uri="{FF2B5EF4-FFF2-40B4-BE49-F238E27FC236}">
                  <a16:creationId xmlns:a16="http://schemas.microsoft.com/office/drawing/2014/main" id="{513B7BAA-96AC-4541-9F81-53DE211889D3}"/>
                </a:ext>
              </a:extLst>
            </p:cNvPr>
            <p:cNvSpPr txBox="1"/>
            <p:nvPr/>
          </p:nvSpPr>
          <p:spPr>
            <a:xfrm>
              <a:off x="5624746" y="5042337"/>
              <a:ext cx="2542677" cy="314012"/>
            </a:xfrm>
            <a:prstGeom prst="rect">
              <a:avLst/>
            </a:prstGeom>
            <a:noFill/>
          </p:spPr>
          <p:txBody>
            <a:bodyPr wrap="none" rtlCol="0">
              <a:spAutoFit/>
            </a:bodyPr>
            <a:lstStyle/>
            <a:p>
              <a:pPr algn="ctr"/>
              <a:r>
                <a:rPr lang="en-US" sz="701"/>
                <a:t>It will then display the language chosen</a:t>
              </a:r>
              <a:endParaRPr lang="en-US" sz="701" b="1"/>
            </a:p>
          </p:txBody>
        </p:sp>
      </p:grpSp>
      <p:sp>
        <p:nvSpPr>
          <p:cNvPr id="24" name="TextBox 23">
            <a:extLst>
              <a:ext uri="{FF2B5EF4-FFF2-40B4-BE49-F238E27FC236}">
                <a16:creationId xmlns:a16="http://schemas.microsoft.com/office/drawing/2014/main" id="{C7A23D42-B850-4EC6-A944-E5961CB01F1E}"/>
              </a:ext>
            </a:extLst>
          </p:cNvPr>
          <p:cNvSpPr txBox="1"/>
          <p:nvPr/>
        </p:nvSpPr>
        <p:spPr>
          <a:xfrm>
            <a:off x="437321" y="54852"/>
            <a:ext cx="6824869" cy="830997"/>
          </a:xfrm>
          <a:prstGeom prst="rect">
            <a:avLst/>
          </a:prstGeom>
          <a:noFill/>
        </p:spPr>
        <p:txBody>
          <a:bodyPr wrap="square">
            <a:spAutoFit/>
          </a:bodyPr>
          <a:lstStyle/>
          <a:p>
            <a:pPr algn="ctr"/>
            <a:r>
              <a:rPr lang="en-US" sz="24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Second Quarter FY24 Community Projects Fund </a:t>
            </a:r>
          </a:p>
          <a:p>
            <a:pPr algn="ctr"/>
            <a:r>
              <a:rPr lang="en-US" sz="24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Grant Program Information Session </a:t>
            </a:r>
          </a:p>
        </p:txBody>
      </p:sp>
    </p:spTree>
    <p:extLst>
      <p:ext uri="{BB962C8B-B14F-4D97-AF65-F5344CB8AC3E}">
        <p14:creationId xmlns:p14="http://schemas.microsoft.com/office/powerpoint/2010/main" val="422560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Target Nonprofits</a:t>
            </a:r>
            <a:endPar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495083" y="93361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95083" y="1324706"/>
            <a:ext cx="6782234" cy="3280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marL="228600" indent="-228600" eaLnBrk="1" hangingPunct="1">
              <a:lnSpc>
                <a:spcPct val="90000"/>
              </a:lnSpc>
              <a:spcBef>
                <a:spcPts val="638"/>
              </a:spcBef>
              <a:buFont typeface="Arial" panose="020B0604020202020204" pitchFamily="34" charset="0"/>
              <a:buChar char="•"/>
            </a:pPr>
            <a:r>
              <a:rPr lang="en-US" altLang="en-US" sz="1600" b="1">
                <a:solidFill>
                  <a:srgbClr val="000000"/>
                </a:solidFill>
                <a:latin typeface="Segoe UI" panose="020B0502040204020203" pitchFamily="34" charset="0"/>
                <a:ea typeface="ＭＳ Ｐゴシック"/>
                <a:cs typeface="Segoe UI" panose="020B0502040204020203" pitchFamily="34" charset="0"/>
              </a:rPr>
              <a:t>Small </a:t>
            </a:r>
            <a:r>
              <a:rPr lang="en-US" altLang="en-US" sz="1600">
                <a:solidFill>
                  <a:srgbClr val="000000"/>
                </a:solidFill>
                <a:latin typeface="Segoe UI" panose="020B0502040204020203" pitchFamily="34" charset="0"/>
                <a:ea typeface="ＭＳ Ｐゴシック"/>
                <a:cs typeface="Segoe UI" panose="020B0502040204020203" pitchFamily="34" charset="0"/>
              </a:rPr>
              <a:t>- </a:t>
            </a:r>
            <a:r>
              <a:rPr lang="en-US" sz="1600">
                <a:effectLst/>
                <a:latin typeface="Segoe UI" panose="020B0502040204020203" pitchFamily="34" charset="0"/>
                <a:ea typeface="Arial" panose="020B0604020202020204" pitchFamily="34" charset="0"/>
                <a:cs typeface="Segoe UI" panose="020B0502040204020203" pitchFamily="34" charset="0"/>
              </a:rPr>
              <a:t>Nonprofits with an annual budget of less than $250,000 and with less than three full-time employees.  These organizations do not have the intent to significantly expand and are focused on their existing range programs and communities served.</a:t>
            </a:r>
          </a:p>
          <a:p>
            <a:pPr marL="228600" indent="-228600" eaLnBrk="1" hangingPunct="1">
              <a:lnSpc>
                <a:spcPct val="90000"/>
              </a:lnSpc>
              <a:spcBef>
                <a:spcPts val="638"/>
              </a:spcBef>
              <a:buFont typeface="Arial" panose="020B0604020202020204" pitchFamily="34" charset="0"/>
              <a:buChar char="•"/>
            </a:pPr>
            <a:r>
              <a:rPr lang="en-US" altLang="en-US" sz="1600" b="1">
                <a:solidFill>
                  <a:srgbClr val="000000"/>
                </a:solidFill>
                <a:latin typeface="Segoe UI" panose="020B0502040204020203" pitchFamily="34" charset="0"/>
                <a:ea typeface="ＭＳ Ｐゴシック"/>
                <a:cs typeface="Segoe UI" panose="020B0502040204020203" pitchFamily="34" charset="0"/>
              </a:rPr>
              <a:t>Emerging </a:t>
            </a:r>
            <a:r>
              <a:rPr lang="en-US" altLang="en-US" sz="1600">
                <a:solidFill>
                  <a:srgbClr val="000000"/>
                </a:solidFill>
                <a:latin typeface="Segoe UI" panose="020B0502040204020203" pitchFamily="34" charset="0"/>
                <a:ea typeface="ＭＳ Ｐゴシック"/>
                <a:cs typeface="Segoe UI" panose="020B0502040204020203" pitchFamily="34" charset="0"/>
              </a:rPr>
              <a:t>– Same general definition of a Small Nonprofit buy these organization have the intent to significantly expand their range of programs and communities served.</a:t>
            </a:r>
          </a:p>
          <a:p>
            <a:pPr marL="228600" indent="-228600" eaLnBrk="1" hangingPunct="1">
              <a:lnSpc>
                <a:spcPct val="90000"/>
              </a:lnSpc>
              <a:spcBef>
                <a:spcPts val="638"/>
              </a:spcBef>
              <a:buFont typeface="Arial" panose="020B0604020202020204" pitchFamily="34" charset="0"/>
              <a:buChar char="•"/>
            </a:pPr>
            <a:r>
              <a:rPr lang="en-US" altLang="en-US" sz="1600" b="1">
                <a:solidFill>
                  <a:srgbClr val="000000"/>
                </a:solidFill>
                <a:latin typeface="Segoe UI" panose="020B0502040204020203" pitchFamily="34" charset="0"/>
                <a:ea typeface="ＭＳ Ｐゴシック"/>
                <a:cs typeface="Segoe UI" panose="020B0502040204020203" pitchFamily="34" charset="0"/>
              </a:rPr>
              <a:t>Volunteer Led </a:t>
            </a:r>
            <a:r>
              <a:rPr lang="en-US" altLang="en-US" sz="1600">
                <a:solidFill>
                  <a:srgbClr val="000000"/>
                </a:solidFill>
                <a:latin typeface="Segoe UI" panose="020B0502040204020203" pitchFamily="34" charset="0"/>
                <a:ea typeface="ＭＳ Ｐゴシック"/>
                <a:cs typeface="Segoe UI" panose="020B0502040204020203" pitchFamily="34" charset="0"/>
              </a:rPr>
              <a:t>–The organization may hire contractors for specific program (i.e. seminar trainer) or administrative services (i.e. accounting) or pay staff/volunteers small stipends but the organization has no full-time staff.</a:t>
            </a:r>
          </a:p>
          <a:p>
            <a:pPr marL="228600" indent="-228600" eaLnBrk="1" hangingPunct="1">
              <a:lnSpc>
                <a:spcPct val="90000"/>
              </a:lnSpc>
              <a:spcBef>
                <a:spcPts val="638"/>
              </a:spcBef>
              <a:buFont typeface="Arial" panose="020B0604020202020204" pitchFamily="34" charset="0"/>
              <a:buChar char="•"/>
            </a:pPr>
            <a:r>
              <a:rPr lang="en-US" altLang="en-US" sz="1600" b="1">
                <a:solidFill>
                  <a:srgbClr val="FF0000"/>
                </a:solidFill>
                <a:latin typeface="Segoe UI" panose="020B0502040204020203" pitchFamily="34" charset="0"/>
                <a:ea typeface="ＭＳ Ｐゴシック"/>
                <a:cs typeface="Segoe UI" panose="020B0502040204020203" pitchFamily="34" charset="0"/>
              </a:rPr>
              <a:t>FY24 FOUDR – Any nonprofit that provides the target services.</a:t>
            </a:r>
          </a:p>
          <a:p>
            <a:pPr marL="228600" indent="-228600" eaLnBrk="1" hangingPunct="1">
              <a:lnSpc>
                <a:spcPct val="90000"/>
              </a:lnSpc>
              <a:spcBef>
                <a:spcPts val="638"/>
              </a:spcBef>
              <a:buFont typeface="Arial" panose="020B0604020202020204" pitchFamily="34" charset="0"/>
              <a:buChar char="•"/>
            </a:pPr>
            <a:endParaRPr lang="en-US" altLang="en-US" sz="1600">
              <a:solidFill>
                <a:srgbClr val="000000"/>
              </a:solidFill>
              <a:latin typeface="Segoe UI" panose="020B0502040204020203" pitchFamily="34" charset="0"/>
              <a:ea typeface="ＭＳ Ｐゴシック"/>
              <a:cs typeface="Segoe UI" panose="020B0502040204020203" pitchFamily="34" charset="0"/>
            </a:endParaRPr>
          </a:p>
        </p:txBody>
      </p:sp>
    </p:spTree>
    <p:extLst>
      <p:ext uri="{BB962C8B-B14F-4D97-AF65-F5344CB8AC3E}">
        <p14:creationId xmlns:p14="http://schemas.microsoft.com/office/powerpoint/2010/main" val="17387211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CPF Award Priorities</a:t>
            </a:r>
            <a:endPar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06379" y="1140360"/>
            <a:ext cx="7233914" cy="301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eaLnBrk="1" hangingPunct="1"/>
            <a:r>
              <a:rPr lang="en-US" altLang="en-US" sz="1600">
                <a:solidFill>
                  <a:srgbClr val="000000"/>
                </a:solidFill>
                <a:latin typeface="Segoe UI" panose="020B0502040204020203" pitchFamily="34" charset="0"/>
                <a:ea typeface="ＭＳ Ｐゴシック"/>
                <a:cs typeface="Segoe UI" panose="020B0502040204020203" pitchFamily="34" charset="0"/>
              </a:rPr>
              <a:t>Priority in awarding funding will be given to proposals that:</a:t>
            </a:r>
          </a:p>
          <a:p>
            <a:pPr marL="228600" indent="-228600" eaLnBrk="1" hangingPunct="1">
              <a:lnSpc>
                <a:spcPct val="90000"/>
              </a:lnSpc>
              <a:spcBef>
                <a:spcPts val="638"/>
              </a:spcBef>
              <a:buFont typeface="Arial" panose="020B0604020202020204" pitchFamily="34" charset="0"/>
              <a:buChar char="•"/>
            </a:pPr>
            <a:r>
              <a:rPr lang="en-US" altLang="en-US" sz="1400">
                <a:solidFill>
                  <a:srgbClr val="000000"/>
                </a:solidFill>
                <a:latin typeface="Segoe UI" panose="020B0502040204020203" pitchFamily="34" charset="0"/>
                <a:ea typeface="ＭＳ Ｐゴシック"/>
                <a:cs typeface="Segoe UI" panose="020B0502040204020203" pitchFamily="34" charset="0"/>
              </a:rPr>
              <a:t>Are from small, emerging, or volunteer led nonprofit organizations;</a:t>
            </a:r>
          </a:p>
          <a:p>
            <a:pPr marL="228600" indent="-228600" eaLnBrk="1" hangingPunct="1">
              <a:lnSpc>
                <a:spcPct val="90000"/>
              </a:lnSpc>
              <a:spcBef>
                <a:spcPts val="638"/>
              </a:spcBef>
              <a:buFont typeface="Arial" panose="020B0604020202020204" pitchFamily="34" charset="0"/>
              <a:buChar char="•"/>
            </a:pPr>
            <a:r>
              <a:rPr lang="en-US" altLang="en-US" sz="1400">
                <a:solidFill>
                  <a:srgbClr val="000000"/>
                </a:solidFill>
                <a:latin typeface="Segoe UI" panose="020B0502040204020203" pitchFamily="34" charset="0"/>
                <a:ea typeface="ＭＳ Ｐゴシック"/>
                <a:cs typeface="Segoe UI" panose="020B0502040204020203" pitchFamily="34" charset="0"/>
              </a:rPr>
              <a:t>Are from organizations based in or serving an Underserved Community;</a:t>
            </a:r>
          </a:p>
          <a:p>
            <a:pPr marL="228600" indent="-228600" eaLnBrk="1" hangingPunct="1">
              <a:lnSpc>
                <a:spcPct val="90000"/>
              </a:lnSpc>
              <a:spcBef>
                <a:spcPts val="638"/>
              </a:spcBef>
              <a:buFont typeface="Arial" panose="020B0604020202020204" pitchFamily="34" charset="0"/>
              <a:buChar char="•"/>
            </a:pPr>
            <a:r>
              <a:rPr lang="en-US" altLang="en-US" sz="1400">
                <a:solidFill>
                  <a:srgbClr val="000000"/>
                </a:solidFill>
                <a:latin typeface="Segoe UI" panose="020B0502040204020203" pitchFamily="34" charset="0"/>
                <a:ea typeface="ＭＳ Ｐゴシック"/>
                <a:cs typeface="Segoe UI" panose="020B0502040204020203" pitchFamily="34" charset="0"/>
              </a:rPr>
              <a:t>Demonstrate a strong understanding of their target population’s/community’s needs and an effective project strategy to effectively meets these needs;</a:t>
            </a:r>
          </a:p>
          <a:p>
            <a:pPr marL="228600" indent="-228600" eaLnBrk="1" hangingPunct="1">
              <a:lnSpc>
                <a:spcPct val="90000"/>
              </a:lnSpc>
              <a:spcBef>
                <a:spcPts val="638"/>
              </a:spcBef>
              <a:buFont typeface="Arial" panose="020B0604020202020204" pitchFamily="34" charset="0"/>
              <a:buChar char="•"/>
            </a:pPr>
            <a:r>
              <a:rPr lang="en-US" altLang="en-US" sz="1400">
                <a:solidFill>
                  <a:srgbClr val="000000"/>
                </a:solidFill>
                <a:latin typeface="Segoe UI" panose="020B0502040204020203" pitchFamily="34" charset="0"/>
                <a:ea typeface="ＭＳ Ｐゴシック"/>
                <a:cs typeface="Segoe UI" panose="020B0502040204020203" pitchFamily="34" charset="0"/>
              </a:rPr>
              <a:t>Provide services, advocacy, or other support to the target population/community that is not already funded by other County resources;</a:t>
            </a:r>
          </a:p>
          <a:p>
            <a:pPr marL="228600" indent="-228600" eaLnBrk="1" hangingPunct="1">
              <a:lnSpc>
                <a:spcPct val="90000"/>
              </a:lnSpc>
              <a:spcBef>
                <a:spcPts val="638"/>
              </a:spcBef>
              <a:buFont typeface="Arial" panose="020B0604020202020204" pitchFamily="34" charset="0"/>
              <a:buChar char="•"/>
            </a:pPr>
            <a:r>
              <a:rPr lang="en-US" altLang="en-US" sz="1400">
                <a:solidFill>
                  <a:srgbClr val="000000"/>
                </a:solidFill>
                <a:latin typeface="Segoe UI" panose="020B0502040204020203" pitchFamily="34" charset="0"/>
                <a:ea typeface="ＭＳ Ｐゴシック"/>
                <a:cs typeface="Segoe UI" panose="020B0502040204020203" pitchFamily="34" charset="0"/>
              </a:rPr>
              <a:t>Provide technically, culturally, and/or linguistically proficient services to the target population/community;</a:t>
            </a:r>
          </a:p>
          <a:p>
            <a:pPr marL="228600" indent="-228600" eaLnBrk="1" hangingPunct="1">
              <a:lnSpc>
                <a:spcPct val="90000"/>
              </a:lnSpc>
              <a:spcBef>
                <a:spcPts val="638"/>
              </a:spcBef>
              <a:buFont typeface="Arial" panose="020B0604020202020204" pitchFamily="34" charset="0"/>
              <a:buChar char="•"/>
            </a:pPr>
            <a:r>
              <a:rPr lang="en-US" altLang="en-US" sz="1400">
                <a:solidFill>
                  <a:srgbClr val="000000"/>
                </a:solidFill>
                <a:latin typeface="Segoe UI" panose="020B0502040204020203" pitchFamily="34" charset="0"/>
                <a:ea typeface="ＭＳ Ｐゴシック"/>
                <a:cs typeface="Segoe UI" panose="020B0502040204020203" pitchFamily="34" charset="0"/>
              </a:rPr>
              <a:t>Demonstrate a broad base of impact through their proposal to their target population/community; and</a:t>
            </a:r>
          </a:p>
          <a:p>
            <a:pPr marL="228600" indent="-228600" eaLnBrk="1" hangingPunct="1">
              <a:lnSpc>
                <a:spcPct val="90000"/>
              </a:lnSpc>
              <a:spcBef>
                <a:spcPts val="638"/>
              </a:spcBef>
              <a:buFont typeface="Arial" panose="020B0604020202020204" pitchFamily="34" charset="0"/>
              <a:buChar char="•"/>
            </a:pPr>
            <a:r>
              <a:rPr lang="en-US" altLang="en-US" sz="1400">
                <a:solidFill>
                  <a:srgbClr val="000000"/>
                </a:solidFill>
                <a:latin typeface="Segoe UI" panose="020B0502040204020203" pitchFamily="34" charset="0"/>
                <a:ea typeface="ＭＳ Ｐゴシック"/>
                <a:cs typeface="Segoe UI" panose="020B0502040204020203" pitchFamily="34" charset="0"/>
              </a:rPr>
              <a:t>Will be fully implemented within six (6) months of the award date.</a:t>
            </a:r>
          </a:p>
        </p:txBody>
      </p:sp>
    </p:spTree>
    <p:extLst>
      <p:ext uri="{BB962C8B-B14F-4D97-AF65-F5344CB8AC3E}">
        <p14:creationId xmlns:p14="http://schemas.microsoft.com/office/powerpoint/2010/main" val="3217720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CPF Priority Examples</a:t>
            </a:r>
            <a:endPar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69214" y="1217125"/>
            <a:ext cx="7074586" cy="290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eaLnBrk="1" hangingPunct="1"/>
            <a:r>
              <a:rPr lang="en-US" altLang="en-US" sz="1400">
                <a:solidFill>
                  <a:srgbClr val="000000"/>
                </a:solidFill>
                <a:latin typeface="Segoe UI" panose="020B0502040204020203" pitchFamily="34" charset="0"/>
                <a:ea typeface="ＭＳ Ｐゴシック"/>
                <a:cs typeface="Segoe UI" panose="020B0502040204020203" pitchFamily="34" charset="0"/>
              </a:rPr>
              <a:t>Previously funded Community Grants include, </a:t>
            </a:r>
            <a:r>
              <a:rPr lang="en-US" altLang="en-US" sz="1400" b="1">
                <a:solidFill>
                  <a:srgbClr val="000000"/>
                </a:solidFill>
                <a:latin typeface="Segoe UI" panose="020B0502040204020203" pitchFamily="34" charset="0"/>
                <a:ea typeface="ＭＳ Ｐゴシック"/>
                <a:cs typeface="Segoe UI" panose="020B0502040204020203" pitchFamily="34" charset="0"/>
              </a:rPr>
              <a:t>but are not limited to:</a:t>
            </a:r>
          </a:p>
          <a:p>
            <a:pPr marL="228600" marR="0" lvl="0" indent="-228600" algn="l" defTabSz="914400" rtl="0" eaLnBrk="1" fontAlgn="auto" latinLnBrk="0" hangingPunct="1">
              <a:lnSpc>
                <a:spcPct val="90000"/>
              </a:lnSpc>
              <a:spcBef>
                <a:spcPts val="638"/>
              </a:spcBef>
              <a:spcAft>
                <a:spcPts val="0"/>
              </a:spcAft>
              <a:buClrTx/>
              <a:buSzPct val="100000"/>
              <a:buFont typeface="Arial" panose="020B0604020202020204" pitchFamily="34" charset="0"/>
              <a:buChar char="•"/>
              <a:tabLst>
                <a:tab pos="457200" algn="l"/>
              </a:tabLst>
              <a:defRPr/>
            </a:pPr>
            <a:r>
              <a:rPr kumimoji="0" lang="en-US" sz="1400" b="0" i="0" u="none" strike="noStrike" kern="1200" cap="none" spc="0" normalizeH="0" baseline="0" noProof="0">
                <a:ln>
                  <a:noFill/>
                </a:ln>
                <a:solidFill>
                  <a:srgbClr val="000000"/>
                </a:solidFill>
                <a:effectLst/>
                <a:uLnTx/>
                <a:uFillTx/>
                <a:latin typeface="Segoe UI" panose="020B0502040204020203" pitchFamily="34" charset="0"/>
                <a:ea typeface="Arial" panose="020B0604020202020204" pitchFamily="34" charset="0"/>
                <a:cs typeface="Segoe UI" panose="020B0502040204020203" pitchFamily="34" charset="0"/>
              </a:rPr>
              <a:t>Development costs for a guidebook, curricula, or other resource to be used by the target community;</a:t>
            </a:r>
          </a:p>
          <a:p>
            <a:pPr marL="228600" marR="0" lvl="0" indent="-228600" algn="l" defTabSz="914400" rtl="0" eaLnBrk="1" fontAlgn="auto" latinLnBrk="0" hangingPunct="1">
              <a:lnSpc>
                <a:spcPct val="90000"/>
              </a:lnSpc>
              <a:spcBef>
                <a:spcPts val="638"/>
              </a:spcBef>
              <a:spcAft>
                <a:spcPts val="0"/>
              </a:spcAft>
              <a:buClrTx/>
              <a:buSzPct val="100000"/>
              <a:buFont typeface="Arial" panose="020B0604020202020204" pitchFamily="34" charset="0"/>
              <a:buChar char="•"/>
              <a:tabLst>
                <a:tab pos="457200" algn="l"/>
              </a:tabLst>
              <a:defRPr/>
            </a:pPr>
            <a:r>
              <a:rPr kumimoji="0" lang="en-US" sz="1400" b="0" i="0" u="none" strike="noStrike" kern="1200" cap="none" spc="0" normalizeH="0" baseline="0" noProof="0">
                <a:ln>
                  <a:noFill/>
                </a:ln>
                <a:solidFill>
                  <a:srgbClr val="000000"/>
                </a:solidFill>
                <a:effectLst/>
                <a:uLnTx/>
                <a:uFillTx/>
                <a:latin typeface="Segoe UI" panose="020B0502040204020203" pitchFamily="34" charset="0"/>
                <a:ea typeface="Arial" panose="020B0604020202020204" pitchFamily="34" charset="0"/>
                <a:cs typeface="Segoe UI" panose="020B0502040204020203" pitchFamily="34" charset="0"/>
              </a:rPr>
              <a:t>Translation costs for a similar set of community resources;</a:t>
            </a:r>
          </a:p>
          <a:p>
            <a:pPr marL="228600" marR="0" lvl="0" indent="-228600" algn="l" defTabSz="914400" rtl="0" eaLnBrk="1" fontAlgn="auto" latinLnBrk="0" hangingPunct="1">
              <a:lnSpc>
                <a:spcPct val="90000"/>
              </a:lnSpc>
              <a:spcBef>
                <a:spcPts val="638"/>
              </a:spcBef>
              <a:spcAft>
                <a:spcPts val="0"/>
              </a:spcAft>
              <a:buClrTx/>
              <a:buSzPct val="100000"/>
              <a:buFont typeface="Arial" panose="020B0604020202020204" pitchFamily="34" charset="0"/>
              <a:buChar char="•"/>
              <a:tabLst>
                <a:tab pos="457200" algn="l"/>
              </a:tabLst>
              <a:defRPr/>
            </a:pPr>
            <a:r>
              <a:rPr kumimoji="0" lang="en-US" sz="1400" b="0" i="0" u="none" strike="noStrike" kern="1200" cap="none" spc="0" normalizeH="0" baseline="0" noProof="0">
                <a:ln>
                  <a:noFill/>
                </a:ln>
                <a:solidFill>
                  <a:srgbClr val="000000"/>
                </a:solidFill>
                <a:effectLst/>
                <a:uLnTx/>
                <a:uFillTx/>
                <a:latin typeface="Segoe UI" panose="020B0502040204020203" pitchFamily="34" charset="0"/>
                <a:ea typeface="Arial" panose="020B0604020202020204" pitchFamily="34" charset="0"/>
                <a:cs typeface="Segoe UI" panose="020B0502040204020203" pitchFamily="34" charset="0"/>
              </a:rPr>
              <a:t>One-time activities such as a cultural festival, youth camp during a school break, senior job fair, or other community event; </a:t>
            </a:r>
          </a:p>
          <a:p>
            <a:pPr marL="228600" marR="0" lvl="0" indent="-228600" algn="l" defTabSz="914400" rtl="0" eaLnBrk="1" fontAlgn="auto" latinLnBrk="0" hangingPunct="1">
              <a:lnSpc>
                <a:spcPct val="90000"/>
              </a:lnSpc>
              <a:spcBef>
                <a:spcPts val="638"/>
              </a:spcBef>
              <a:spcAft>
                <a:spcPts val="0"/>
              </a:spcAft>
              <a:buClrTx/>
              <a:buSzPct val="100000"/>
              <a:buFont typeface="Arial" panose="020B0604020202020204" pitchFamily="34" charset="0"/>
              <a:buChar char="•"/>
              <a:tabLst>
                <a:tab pos="457200" algn="l"/>
              </a:tabLst>
              <a:defRPr/>
            </a:pPr>
            <a:r>
              <a:rPr kumimoji="0" lang="en-US" sz="1400" b="0" i="0" u="none" strike="noStrike" kern="1200" cap="none" spc="0" normalizeH="0" baseline="0" noProof="0">
                <a:ln>
                  <a:noFill/>
                </a:ln>
                <a:solidFill>
                  <a:srgbClr val="000000"/>
                </a:solidFill>
                <a:effectLst/>
                <a:uLnTx/>
                <a:uFillTx/>
                <a:latin typeface="Segoe UI" panose="020B0502040204020203" pitchFamily="34" charset="0"/>
                <a:ea typeface="Arial" panose="020B0604020202020204" pitchFamily="34" charset="0"/>
                <a:cs typeface="Segoe UI" panose="020B0502040204020203" pitchFamily="34" charset="0"/>
              </a:rPr>
              <a:t>Short-term activities such after-school academic tutoring, youth development and mentorship sessions, accessibility focused projects, and courses; or</a:t>
            </a:r>
          </a:p>
          <a:p>
            <a:pPr marL="228600" marR="0" lvl="0" indent="-228600" algn="l" defTabSz="914400" rtl="0" eaLnBrk="1" fontAlgn="auto" latinLnBrk="0" hangingPunct="1">
              <a:lnSpc>
                <a:spcPct val="90000"/>
              </a:lnSpc>
              <a:spcBef>
                <a:spcPts val="638"/>
              </a:spcBef>
              <a:spcAft>
                <a:spcPts val="0"/>
              </a:spcAft>
              <a:buClrTx/>
              <a:buSzPct val="100000"/>
              <a:buFont typeface="Arial" panose="020B0604020202020204" pitchFamily="34" charset="0"/>
              <a:buChar char="•"/>
              <a:tabLst>
                <a:tab pos="457200" algn="l"/>
              </a:tabLst>
              <a:defRPr/>
            </a:pPr>
            <a:r>
              <a:rPr kumimoji="0" lang="en-US" sz="1400" b="0" i="0" u="none" strike="noStrike" kern="1200" cap="none" spc="0" normalizeH="0" baseline="0" noProof="0">
                <a:ln>
                  <a:noFill/>
                </a:ln>
                <a:solidFill>
                  <a:srgbClr val="000000"/>
                </a:solidFill>
                <a:effectLst/>
                <a:uLnTx/>
                <a:uFillTx/>
                <a:latin typeface="Segoe UI" panose="020B0502040204020203" pitchFamily="34" charset="0"/>
                <a:ea typeface="Arial" panose="020B0604020202020204" pitchFamily="34" charset="0"/>
                <a:cs typeface="Segoe UI" panose="020B0502040204020203" pitchFamily="34" charset="0"/>
              </a:rPr>
              <a:t>Operating support for basic needs service providers targeting unique Underserved Communities; </a:t>
            </a:r>
          </a:p>
          <a:p>
            <a:pPr marR="0" lvl="0" algn="l" defTabSz="914400" rtl="0" eaLnBrk="1" fontAlgn="auto" latinLnBrk="0" hangingPunct="1">
              <a:lnSpc>
                <a:spcPct val="90000"/>
              </a:lnSpc>
              <a:spcBef>
                <a:spcPts val="638"/>
              </a:spcBef>
              <a:spcAft>
                <a:spcPts val="0"/>
              </a:spcAft>
              <a:buClrTx/>
              <a:buSzPct val="100000"/>
              <a:tabLst>
                <a:tab pos="457200" algn="l"/>
              </a:tabLst>
              <a:defRPr/>
            </a:pPr>
            <a:r>
              <a:rPr kumimoji="0" lang="en-US" sz="1400" b="0" i="0" u="none" strike="noStrike" kern="1200" cap="none" spc="0" normalizeH="0" baseline="0" noProof="0">
                <a:ln>
                  <a:noFill/>
                </a:ln>
                <a:solidFill>
                  <a:srgbClr val="000000"/>
                </a:solidFill>
                <a:effectLst/>
                <a:uLnTx/>
                <a:uFillTx/>
                <a:latin typeface="Segoe UI" panose="020B0502040204020203" pitchFamily="34" charset="0"/>
                <a:ea typeface="Arial" panose="020B0604020202020204" pitchFamily="34" charset="0"/>
                <a:cs typeface="Segoe UI" panose="020B0502040204020203" pitchFamily="34" charset="0"/>
              </a:rPr>
              <a:t>Both new and historical Community Grants nonprofit partners are </a:t>
            </a:r>
            <a:r>
              <a:rPr kumimoji="0" lang="en-US" sz="1400" b="1" i="0" u="none" strike="noStrike" kern="1200" cap="none" spc="0" normalizeH="0" baseline="0" noProof="0">
                <a:ln>
                  <a:noFill/>
                </a:ln>
                <a:solidFill>
                  <a:srgbClr val="000000"/>
                </a:solidFill>
                <a:effectLst/>
                <a:uLnTx/>
                <a:uFillTx/>
                <a:latin typeface="Segoe UI" panose="020B0502040204020203" pitchFamily="34" charset="0"/>
                <a:ea typeface="Arial" panose="020B0604020202020204" pitchFamily="34" charset="0"/>
                <a:cs typeface="Segoe UI" panose="020B0502040204020203" pitchFamily="34" charset="0"/>
              </a:rPr>
              <a:t>not limited by the list above. </a:t>
            </a:r>
          </a:p>
        </p:txBody>
      </p:sp>
    </p:spTree>
    <p:extLst>
      <p:ext uri="{BB962C8B-B14F-4D97-AF65-F5344CB8AC3E}">
        <p14:creationId xmlns:p14="http://schemas.microsoft.com/office/powerpoint/2010/main" val="28506343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rgbClr val="FF0000"/>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FY24 FOUDR Priorities</a:t>
            </a:r>
            <a:endParaRPr lang="en-US" sz="3600" b="1">
              <a:solidFill>
                <a:srgbClr val="FF0000"/>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495083" y="93361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95083" y="1277639"/>
            <a:ext cx="6782234" cy="3142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marL="285750" indent="-285750" eaLnBrk="1" hangingPunct="1">
              <a:lnSpc>
                <a:spcPct val="90000"/>
              </a:lnSpc>
              <a:spcBef>
                <a:spcPts val="638"/>
              </a:spcBef>
              <a:buFont typeface="Arial" panose="020B0604020202020204" pitchFamily="34" charset="0"/>
              <a:buChar char="•"/>
            </a:pPr>
            <a:r>
              <a:rPr lang="en-US" altLang="en-US">
                <a:solidFill>
                  <a:srgbClr val="000000"/>
                </a:solidFill>
                <a:latin typeface="Segoe UI" panose="020B0502040204020203" pitchFamily="34" charset="0"/>
                <a:cs typeface="Segoe UI" panose="020B0502040204020203" pitchFamily="34" charset="0"/>
              </a:rPr>
              <a:t>Programming occurring in the following zip codes: </a:t>
            </a:r>
            <a:r>
              <a:rPr lang="en-US">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20910, 20860, 20912, 20877, and 20842</a:t>
            </a:r>
            <a:endParaRPr lang="en-US">
              <a:effectLst/>
              <a:latin typeface="Segoe UI" panose="020B0502040204020203" pitchFamily="34" charset="0"/>
              <a:ea typeface="Arial" panose="020B0604020202020204" pitchFamily="34" charset="0"/>
              <a:cs typeface="Segoe UI" panose="020B0502040204020203" pitchFamily="34" charset="0"/>
            </a:endParaRPr>
          </a:p>
          <a:p>
            <a:pPr eaLnBrk="1" hangingPunct="1">
              <a:lnSpc>
                <a:spcPct val="90000"/>
              </a:lnSpc>
              <a:spcBef>
                <a:spcPts val="638"/>
              </a:spcBef>
            </a:pPr>
            <a:endParaRPr lang="en-US">
              <a:effectLst/>
              <a:latin typeface="Segoe UI" panose="020B0502040204020203" pitchFamily="34" charset="0"/>
              <a:ea typeface="Arial" panose="020B0604020202020204" pitchFamily="34" charset="0"/>
              <a:cs typeface="Segoe UI" panose="020B0502040204020203" pitchFamily="34" charset="0"/>
            </a:endParaRPr>
          </a:p>
          <a:p>
            <a:pPr eaLnBrk="1" hangingPunct="1">
              <a:lnSpc>
                <a:spcPct val="90000"/>
              </a:lnSpc>
              <a:spcBef>
                <a:spcPts val="638"/>
              </a:spcBef>
            </a:pPr>
            <a:r>
              <a:rPr lang="en-US">
                <a:solidFill>
                  <a:srgbClr val="000000"/>
                </a:solidFill>
                <a:effectLst/>
                <a:latin typeface="Segoe UI" panose="020B0502040204020203" pitchFamily="34" charset="0"/>
                <a:ea typeface="Arial" panose="020B0604020202020204" pitchFamily="34" charset="0"/>
                <a:cs typeface="Segoe UI" panose="020B0502040204020203" pitchFamily="34" charset="0"/>
              </a:rPr>
              <a:t>MCG will prioritize the following kinds of proposed activities:</a:t>
            </a:r>
          </a:p>
          <a:p>
            <a:pPr eaLnBrk="1" hangingPunct="1">
              <a:lnSpc>
                <a:spcPct val="90000"/>
              </a:lnSpc>
              <a:spcBef>
                <a:spcPts val="638"/>
              </a:spcBef>
            </a:pPr>
            <a:endParaRPr lang="en-US">
              <a:solidFill>
                <a:srgbClr val="000000"/>
              </a:solidFill>
              <a:effectLst/>
              <a:latin typeface="Segoe UI" panose="020B0502040204020203" pitchFamily="34" charset="0"/>
              <a:ea typeface="Arial" panose="020B0604020202020204" pitchFamily="34" charset="0"/>
              <a:cs typeface="Segoe UI" panose="020B0502040204020203" pitchFamily="34" charset="0"/>
            </a:endParaRPr>
          </a:p>
          <a:p>
            <a:pPr marL="285750" marR="0" lvl="0" indent="-285750">
              <a:lnSpc>
                <a:spcPct val="115000"/>
              </a:lnSpc>
              <a:spcBef>
                <a:spcPts val="0"/>
              </a:spcBef>
              <a:spcAft>
                <a:spcPts val="0"/>
              </a:spcAft>
              <a:buFont typeface="Arial" panose="020B0604020202020204" pitchFamily="34" charset="0"/>
              <a:buChar char="•"/>
            </a:pPr>
            <a:r>
              <a:rPr lang="en-US">
                <a:solidFill>
                  <a:srgbClr val="000000"/>
                </a:solidFill>
                <a:latin typeface="Segoe UI" panose="020B0502040204020203" pitchFamily="34" charset="0"/>
                <a:ea typeface="ＭＳ Ｐゴシック"/>
                <a:cs typeface="Segoe UI" panose="020B0502040204020203" pitchFamily="34" charset="0"/>
              </a:rPr>
              <a:t>Single events or ongoing programs. </a:t>
            </a:r>
            <a:endParaRPr lang="en-US" dirty="0">
              <a:solidFill>
                <a:srgbClr val="000000"/>
              </a:solidFill>
              <a:latin typeface="Segoe UI" panose="020B0502040204020203" pitchFamily="34" charset="0"/>
              <a:ea typeface="ＭＳ Ｐゴシック"/>
              <a:cs typeface="Segoe UI" panose="020B0502040204020203" pitchFamily="34" charset="0"/>
            </a:endParaRPr>
          </a:p>
          <a:p>
            <a:pPr marL="285750" marR="0" lvl="0" indent="-285750">
              <a:lnSpc>
                <a:spcPct val="115000"/>
              </a:lnSpc>
              <a:spcBef>
                <a:spcPts val="0"/>
              </a:spcBef>
              <a:spcAft>
                <a:spcPts val="0"/>
              </a:spcAft>
              <a:buFont typeface="Arial" panose="020B0604020202020204" pitchFamily="34" charset="0"/>
              <a:buChar char="•"/>
            </a:pPr>
            <a:r>
              <a:rPr lang="en-US">
                <a:solidFill>
                  <a:srgbClr val="000000"/>
                </a:solidFill>
                <a:latin typeface="Segoe UI" panose="020B0502040204020203" pitchFamily="34" charset="0"/>
                <a:ea typeface="ＭＳ Ｐゴシック"/>
                <a:cs typeface="Segoe UI" panose="020B0502040204020203" pitchFamily="34" charset="0"/>
              </a:rPr>
              <a:t>Prevention education activities held in person or via virtual platforms (e.g., Zoom, Microsoft Teams, etc.).  </a:t>
            </a:r>
            <a:endParaRPr lang="en-US" dirty="0">
              <a:solidFill>
                <a:srgbClr val="000000"/>
              </a:solidFill>
              <a:latin typeface="Segoe UI" panose="020B0502040204020203" pitchFamily="34" charset="0"/>
              <a:ea typeface="ＭＳ Ｐゴシック"/>
              <a:cs typeface="Segoe UI" panose="020B0502040204020203" pitchFamily="34" charset="0"/>
            </a:endParaRPr>
          </a:p>
          <a:p>
            <a:pPr marL="285750" marR="0" lvl="0" indent="-285750">
              <a:lnSpc>
                <a:spcPct val="115000"/>
              </a:lnSpc>
              <a:spcBef>
                <a:spcPts val="0"/>
              </a:spcBef>
              <a:spcAft>
                <a:spcPts val="0"/>
              </a:spcAft>
              <a:buFont typeface="Arial" panose="020B0604020202020204" pitchFamily="34" charset="0"/>
              <a:buChar char="•"/>
            </a:pPr>
            <a:r>
              <a:rPr lang="en-US">
                <a:solidFill>
                  <a:srgbClr val="000000"/>
                </a:solidFill>
                <a:latin typeface="Segoe UI" panose="020B0502040204020203" pitchFamily="34" charset="0"/>
                <a:ea typeface="ＭＳ Ｐゴシック"/>
                <a:cs typeface="Segoe UI" panose="020B0502040204020203" pitchFamily="34" charset="0"/>
              </a:rPr>
              <a:t>Those that include stipends for peer support.</a:t>
            </a:r>
            <a:endParaRPr lang="en-US" dirty="0">
              <a:solidFill>
                <a:srgbClr val="000000"/>
              </a:solidFill>
              <a:latin typeface="Segoe UI" panose="020B0502040204020203" pitchFamily="34" charset="0"/>
              <a:ea typeface="ＭＳ Ｐゴシック"/>
              <a:cs typeface="Segoe UI" panose="020B0502040204020203" pitchFamily="34" charset="0"/>
            </a:endParaRPr>
          </a:p>
          <a:p>
            <a:pPr marL="228600" indent="-228600" eaLnBrk="1" hangingPunct="1">
              <a:lnSpc>
                <a:spcPct val="90000"/>
              </a:lnSpc>
              <a:spcBef>
                <a:spcPts val="638"/>
              </a:spcBef>
              <a:buFont typeface="Arial" panose="020B0604020202020204" pitchFamily="34" charset="0"/>
              <a:buChar char="•"/>
            </a:pPr>
            <a:endParaRPr lang="en-US" altLang="en-US" sz="1600">
              <a:solidFill>
                <a:srgbClr val="000000"/>
              </a:solidFill>
              <a:latin typeface="Segoe UI" panose="020B0502040204020203" pitchFamily="34" charset="0"/>
              <a:ea typeface="ＭＳ Ｐゴシック"/>
              <a:cs typeface="Segoe UI" panose="020B0502040204020203" pitchFamily="34" charset="0"/>
            </a:endParaRPr>
          </a:p>
        </p:txBody>
      </p:sp>
    </p:spTree>
    <p:extLst>
      <p:ext uri="{BB962C8B-B14F-4D97-AF65-F5344CB8AC3E}">
        <p14:creationId xmlns:p14="http://schemas.microsoft.com/office/powerpoint/2010/main" val="11923877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rgbClr val="FF0000"/>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FOUDR Priority Examples</a:t>
            </a:r>
            <a:endParaRPr lang="en-US" sz="3600" b="1">
              <a:solidFill>
                <a:srgbClr val="FF0000"/>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495083" y="93361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 name="Content Placeholder 2">
            <a:extLst>
              <a:ext uri="{FF2B5EF4-FFF2-40B4-BE49-F238E27FC236}">
                <a16:creationId xmlns:a16="http://schemas.microsoft.com/office/drawing/2014/main" id="{556FE091-B102-9353-FF00-69503259AC98}"/>
              </a:ext>
            </a:extLst>
          </p:cNvPr>
          <p:cNvSpPr>
            <a:spLocks noGrp="1"/>
          </p:cNvSpPr>
          <p:nvPr>
            <p:ph sz="half" idx="1"/>
          </p:nvPr>
        </p:nvSpPr>
        <p:spPr>
          <a:xfrm>
            <a:off x="495083" y="1315427"/>
            <a:ext cx="3439694" cy="2683701"/>
          </a:xfrm>
        </p:spPr>
        <p:txBody>
          <a:bodyPr>
            <a:noAutofit/>
          </a:bodyPr>
          <a:lstStyle/>
          <a:p>
            <a:pPr>
              <a:lnSpc>
                <a:spcPct val="110000"/>
              </a:lnSpc>
            </a:pPr>
            <a:r>
              <a:rPr lang="en-US" altLang="en-US" sz="1100" dirty="0">
                <a:solidFill>
                  <a:srgbClr val="000000"/>
                </a:solidFill>
                <a:latin typeface="Segoe UI" panose="020B0502040204020203" pitchFamily="34" charset="0"/>
                <a:cs typeface="Segoe UI" panose="020B0502040204020203" pitchFamily="34" charset="0"/>
              </a:rPr>
              <a:t>Tuition support to attend an after-school programs</a:t>
            </a:r>
          </a:p>
          <a:p>
            <a:pPr>
              <a:lnSpc>
                <a:spcPct val="110000"/>
              </a:lnSpc>
            </a:pPr>
            <a:r>
              <a:rPr lang="en-US" altLang="en-US" sz="1100" dirty="0">
                <a:solidFill>
                  <a:srgbClr val="000000"/>
                </a:solidFill>
                <a:latin typeface="Segoe UI" panose="020B0502040204020203" pitchFamily="34" charset="0"/>
                <a:cs typeface="Segoe UI" panose="020B0502040204020203" pitchFamily="34" charset="0"/>
              </a:rPr>
              <a:t>Youth outreach programs (funding to attend youth-oriented events such as sports, art workshops, music festivals, etc. That focus on alternatives to drug use and keep kids engaged in positive activities)</a:t>
            </a:r>
          </a:p>
          <a:p>
            <a:pPr>
              <a:lnSpc>
                <a:spcPct val="110000"/>
              </a:lnSpc>
            </a:pPr>
            <a:r>
              <a:rPr lang="en-US" altLang="en-US" sz="1100" dirty="0">
                <a:solidFill>
                  <a:srgbClr val="000000"/>
                </a:solidFill>
                <a:latin typeface="Segoe UI" panose="020B0502040204020203" pitchFamily="34" charset="0"/>
                <a:cs typeface="Segoe UI" panose="020B0502040204020203" pitchFamily="34" charset="0"/>
              </a:rPr>
              <a:t>Winter/summer camp tuition assistance</a:t>
            </a:r>
          </a:p>
          <a:p>
            <a:pPr>
              <a:lnSpc>
                <a:spcPct val="110000"/>
              </a:lnSpc>
            </a:pPr>
            <a:r>
              <a:rPr lang="en-US" altLang="en-US" sz="1100" dirty="0">
                <a:solidFill>
                  <a:srgbClr val="000000"/>
                </a:solidFill>
                <a:latin typeface="Segoe UI" panose="020B0502040204020203" pitchFamily="34" charset="0"/>
                <a:cs typeface="Segoe UI" panose="020B0502040204020203" pitchFamily="34" charset="0"/>
              </a:rPr>
              <a:t>Educational workshops &amp; presentations</a:t>
            </a:r>
          </a:p>
          <a:p>
            <a:pPr>
              <a:lnSpc>
                <a:spcPct val="110000"/>
              </a:lnSpc>
            </a:pPr>
            <a:r>
              <a:rPr lang="en-US" altLang="en-US" sz="1100" dirty="0">
                <a:solidFill>
                  <a:srgbClr val="000000"/>
                </a:solidFill>
                <a:latin typeface="Segoe UI" panose="020B0502040204020203" pitchFamily="34" charset="0"/>
                <a:cs typeface="Segoe UI" panose="020B0502040204020203" pitchFamily="34" charset="0"/>
              </a:rPr>
              <a:t>Public awareness campaigns</a:t>
            </a:r>
          </a:p>
          <a:p>
            <a:pPr>
              <a:lnSpc>
                <a:spcPct val="110000"/>
              </a:lnSpc>
            </a:pPr>
            <a:r>
              <a:rPr lang="en-US" altLang="en-US" sz="1100" dirty="0">
                <a:solidFill>
                  <a:srgbClr val="000000"/>
                </a:solidFill>
                <a:latin typeface="Segoe UI" panose="020B0502040204020203" pitchFamily="34" charset="0"/>
                <a:cs typeface="Segoe UI" panose="020B0502040204020203" pitchFamily="34" charset="0"/>
              </a:rPr>
              <a:t>Parent &amp; caregiver workshops</a:t>
            </a:r>
          </a:p>
          <a:p>
            <a:pPr>
              <a:lnSpc>
                <a:spcPct val="110000"/>
              </a:lnSpc>
            </a:pPr>
            <a:r>
              <a:rPr lang="en-US" altLang="en-US" sz="1100" dirty="0">
                <a:solidFill>
                  <a:srgbClr val="000000"/>
                </a:solidFill>
                <a:latin typeface="Segoe UI" panose="020B0502040204020203" pitchFamily="34" charset="0"/>
                <a:cs typeface="Segoe UI" panose="020B0502040204020203" pitchFamily="34" charset="0"/>
              </a:rPr>
              <a:t>Community events</a:t>
            </a:r>
          </a:p>
        </p:txBody>
      </p:sp>
      <p:sp>
        <p:nvSpPr>
          <p:cNvPr id="4" name="Content Placeholder 3">
            <a:extLst>
              <a:ext uri="{FF2B5EF4-FFF2-40B4-BE49-F238E27FC236}">
                <a16:creationId xmlns:a16="http://schemas.microsoft.com/office/drawing/2014/main" id="{D93EBF68-992A-BD5C-BA2E-49A5F0A62E0D}"/>
              </a:ext>
            </a:extLst>
          </p:cNvPr>
          <p:cNvSpPr>
            <a:spLocks noGrp="1"/>
          </p:cNvSpPr>
          <p:nvPr>
            <p:ph sz="half" idx="2"/>
          </p:nvPr>
        </p:nvSpPr>
        <p:spPr>
          <a:xfrm>
            <a:off x="3934777" y="1322152"/>
            <a:ext cx="3342540" cy="2647797"/>
          </a:xfrm>
        </p:spPr>
        <p:txBody>
          <a:bodyPr>
            <a:normAutofit/>
          </a:bodyPr>
          <a:lstStyle/>
          <a:p>
            <a:pPr>
              <a:lnSpc>
                <a:spcPct val="110000"/>
              </a:lnSpc>
            </a:pPr>
            <a:r>
              <a:rPr lang="en-US" altLang="en-US" sz="1100" dirty="0">
                <a:solidFill>
                  <a:srgbClr val="000000"/>
                </a:solidFill>
                <a:latin typeface="Segoe UI" panose="020B0502040204020203" pitchFamily="34" charset="0"/>
                <a:cs typeface="Segoe UI" panose="020B0502040204020203" pitchFamily="34" charset="0"/>
              </a:rPr>
              <a:t>Small incentives to participate in drug-free programs or attending educational events (gift cards, rewards, certificates, etc. Giving money directly to participants will not be approved).</a:t>
            </a:r>
          </a:p>
          <a:p>
            <a:pPr>
              <a:lnSpc>
                <a:spcPct val="110000"/>
              </a:lnSpc>
            </a:pPr>
            <a:r>
              <a:rPr lang="en-US" altLang="en-US" sz="1100" dirty="0">
                <a:solidFill>
                  <a:srgbClr val="000000"/>
                </a:solidFill>
                <a:latin typeface="Segoe UI" panose="020B0502040204020203" pitchFamily="34" charset="0"/>
                <a:cs typeface="Segoe UI" panose="020B0502040204020203" pitchFamily="34" charset="0"/>
              </a:rPr>
              <a:t>Stipends for peer support, community service workers to support events</a:t>
            </a:r>
          </a:p>
          <a:p>
            <a:pPr>
              <a:lnSpc>
                <a:spcPct val="110000"/>
              </a:lnSpc>
            </a:pPr>
            <a:r>
              <a:rPr lang="en-US" altLang="en-US" sz="1100" dirty="0">
                <a:solidFill>
                  <a:srgbClr val="000000"/>
                </a:solidFill>
                <a:latin typeface="Segoe UI" panose="020B0502040204020203" pitchFamily="34" charset="0"/>
                <a:cs typeface="Segoe UI" panose="020B0502040204020203" pitchFamily="34" charset="0"/>
              </a:rPr>
              <a:t>Online outreach- create social media profiles dedicated to providing information about the dangers of fentanyl. Share informative articles, videos, and success stories of individuals who have overcome substance abuse.</a:t>
            </a:r>
          </a:p>
          <a:p>
            <a:pPr marL="0" indent="0">
              <a:buNone/>
            </a:pPr>
            <a:endParaRPr lang="en-US" sz="1100" dirty="0"/>
          </a:p>
        </p:txBody>
      </p:sp>
      <p:sp>
        <p:nvSpPr>
          <p:cNvPr id="7" name="TextBox 6">
            <a:extLst>
              <a:ext uri="{FF2B5EF4-FFF2-40B4-BE49-F238E27FC236}">
                <a16:creationId xmlns:a16="http://schemas.microsoft.com/office/drawing/2014/main" id="{69798454-67BF-C1D1-3D52-3CB71D92E1C2}"/>
              </a:ext>
            </a:extLst>
          </p:cNvPr>
          <p:cNvSpPr txBox="1"/>
          <p:nvPr/>
        </p:nvSpPr>
        <p:spPr>
          <a:xfrm>
            <a:off x="534353" y="4079816"/>
            <a:ext cx="6940174" cy="313932"/>
          </a:xfrm>
          <a:prstGeom prst="rect">
            <a:avLst/>
          </a:prstGeom>
          <a:noFill/>
        </p:spPr>
        <p:txBody>
          <a:bodyPr wrap="square">
            <a:spAutoFit/>
          </a:bodyPr>
          <a:lstStyle/>
          <a:p>
            <a:pPr algn="ctr" eaLnBrk="1" hangingPunct="1">
              <a:lnSpc>
                <a:spcPct val="90000"/>
              </a:lnSpc>
              <a:spcBef>
                <a:spcPts val="638"/>
              </a:spcBef>
            </a:pPr>
            <a:r>
              <a:rPr lang="en-US" altLang="en-US" sz="1600" b="1">
                <a:solidFill>
                  <a:srgbClr val="FF0000"/>
                </a:solidFill>
                <a:latin typeface="Segoe UI" panose="020B0502040204020203" pitchFamily="34" charset="0"/>
                <a:cs typeface="Segoe UI" panose="020B0502040204020203" pitchFamily="34" charset="0"/>
              </a:rPr>
              <a:t>MCG will not fund activities that give money directly to participants. </a:t>
            </a:r>
          </a:p>
        </p:txBody>
      </p:sp>
    </p:spTree>
    <p:extLst>
      <p:ext uri="{BB962C8B-B14F-4D97-AF65-F5344CB8AC3E}">
        <p14:creationId xmlns:p14="http://schemas.microsoft.com/office/powerpoint/2010/main" val="22798762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Shared Award Priorities</a:t>
            </a:r>
            <a:endPar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06379" y="1140360"/>
            <a:ext cx="7233914" cy="3145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eaLnBrk="1" hangingPunct="1">
              <a:lnSpc>
                <a:spcPct val="90000"/>
              </a:lnSpc>
              <a:spcBef>
                <a:spcPts val="600"/>
              </a:spcBef>
            </a:pPr>
            <a:r>
              <a:rPr lang="en-US" altLang="en-US" sz="1600">
                <a:solidFill>
                  <a:srgbClr val="000000"/>
                </a:solidFill>
                <a:latin typeface="Segoe UI" panose="020B0502040204020203" pitchFamily="34" charset="0"/>
                <a:ea typeface="ＭＳ Ｐゴシック"/>
                <a:cs typeface="Segoe UI" panose="020B0502040204020203" pitchFamily="34" charset="0"/>
              </a:rPr>
              <a:t>OGM seeks proposals from organizations that:</a:t>
            </a:r>
            <a:endParaRPr lang="en-US" altLang="en-US" sz="1600" dirty="0">
              <a:solidFill>
                <a:srgbClr val="000000"/>
              </a:solidFill>
              <a:latin typeface="Segoe UI" panose="020B0502040204020203" pitchFamily="34" charset="0"/>
              <a:ea typeface="ＭＳ Ｐゴシック"/>
              <a:cs typeface="Segoe UI" panose="020B0502040204020203" pitchFamily="34" charset="0"/>
            </a:endParaRPr>
          </a:p>
          <a:p>
            <a:pPr marL="285750" indent="-285750" eaLnBrk="1" hangingPunct="1">
              <a:lnSpc>
                <a:spcPct val="90000"/>
              </a:lnSpc>
              <a:spcBef>
                <a:spcPts val="600"/>
              </a:spcBef>
              <a:buFont typeface="Arial" panose="020B0604020202020204" pitchFamily="34" charset="0"/>
              <a:buChar char="•"/>
            </a:pPr>
            <a:r>
              <a:rPr lang="en-US" altLang="en-US" sz="1600">
                <a:solidFill>
                  <a:srgbClr val="000000"/>
                </a:solidFill>
                <a:latin typeface="Segoe UI" panose="020B0502040204020203" pitchFamily="34" charset="0"/>
                <a:ea typeface="ＭＳ Ｐゴシック"/>
                <a:cs typeface="Segoe UI" panose="020B0502040204020203" pitchFamily="34" charset="0"/>
              </a:rPr>
              <a:t>Exhibit cultural proficiency; </a:t>
            </a:r>
            <a:endParaRPr lang="en-US" altLang="en-US" sz="1600" dirty="0">
              <a:solidFill>
                <a:srgbClr val="000000"/>
              </a:solidFill>
              <a:latin typeface="Segoe UI" panose="020B0502040204020203" pitchFamily="34" charset="0"/>
              <a:ea typeface="ＭＳ Ｐゴシック"/>
              <a:cs typeface="Segoe UI" panose="020B0502040204020203" pitchFamily="34" charset="0"/>
            </a:endParaRPr>
          </a:p>
          <a:p>
            <a:pPr marL="285750" indent="-285750" eaLnBrk="1" hangingPunct="1">
              <a:lnSpc>
                <a:spcPct val="90000"/>
              </a:lnSpc>
              <a:spcBef>
                <a:spcPts val="600"/>
              </a:spcBef>
              <a:buFont typeface="Arial" panose="020B0604020202020204" pitchFamily="34" charset="0"/>
              <a:buChar char="•"/>
            </a:pPr>
            <a:r>
              <a:rPr lang="en-US" altLang="en-US" sz="1600">
                <a:solidFill>
                  <a:srgbClr val="000000"/>
                </a:solidFill>
                <a:latin typeface="Segoe UI" panose="020B0502040204020203" pitchFamily="34" charset="0"/>
                <a:ea typeface="ＭＳ Ｐゴシック"/>
                <a:cs typeface="Segoe UI" panose="020B0502040204020203" pitchFamily="34" charset="0"/>
              </a:rPr>
              <a:t>Are inclusive of the LGBTQIA+ community members; </a:t>
            </a:r>
            <a:endParaRPr lang="en-US" altLang="en-US" sz="1600" dirty="0">
              <a:solidFill>
                <a:srgbClr val="000000"/>
              </a:solidFill>
              <a:latin typeface="Segoe UI" panose="020B0502040204020203" pitchFamily="34" charset="0"/>
              <a:ea typeface="ＭＳ Ｐゴシック"/>
              <a:cs typeface="Segoe UI" panose="020B0502040204020203" pitchFamily="34" charset="0"/>
            </a:endParaRPr>
          </a:p>
          <a:p>
            <a:pPr marL="285750" indent="-285750" eaLnBrk="1" hangingPunct="1">
              <a:lnSpc>
                <a:spcPct val="90000"/>
              </a:lnSpc>
              <a:spcBef>
                <a:spcPts val="600"/>
              </a:spcBef>
              <a:buFont typeface="Arial" panose="020B0604020202020204" pitchFamily="34" charset="0"/>
              <a:buChar char="•"/>
            </a:pPr>
            <a:r>
              <a:rPr lang="en-US" altLang="en-US" sz="1600">
                <a:solidFill>
                  <a:srgbClr val="000000"/>
                </a:solidFill>
                <a:latin typeface="Segoe UI" panose="020B0502040204020203" pitchFamily="34" charset="0"/>
                <a:ea typeface="ＭＳ Ｐゴシック"/>
                <a:cs typeface="Segoe UI" panose="020B0502040204020203" pitchFamily="34" charset="0"/>
              </a:rPr>
              <a:t>Use a racial equity lens in providing services.</a:t>
            </a:r>
            <a:endParaRPr lang="en-US" altLang="en-US" sz="1600" dirty="0">
              <a:solidFill>
                <a:srgbClr val="000000"/>
              </a:solidFill>
              <a:latin typeface="Segoe UI" panose="020B0502040204020203" pitchFamily="34" charset="0"/>
              <a:ea typeface="ＭＳ Ｐゴシック"/>
              <a:cs typeface="Segoe UI" panose="020B0502040204020203" pitchFamily="34" charset="0"/>
            </a:endParaRPr>
          </a:p>
          <a:p>
            <a:pPr eaLnBrk="1" hangingPunct="1">
              <a:lnSpc>
                <a:spcPct val="90000"/>
              </a:lnSpc>
            </a:pPr>
            <a:endParaRPr lang="en-US" altLang="en-US" sz="1600" dirty="0">
              <a:solidFill>
                <a:srgbClr val="000000"/>
              </a:solidFill>
              <a:latin typeface="Segoe UI" panose="020B0502040204020203" pitchFamily="34" charset="0"/>
              <a:ea typeface="ＭＳ Ｐゴシック"/>
              <a:cs typeface="Segoe UI" panose="020B0502040204020203" pitchFamily="34" charset="0"/>
            </a:endParaRPr>
          </a:p>
          <a:p>
            <a:pPr eaLnBrk="1" hangingPunct="1">
              <a:lnSpc>
                <a:spcPct val="90000"/>
              </a:lnSpc>
              <a:spcBef>
                <a:spcPts val="600"/>
              </a:spcBef>
            </a:pPr>
            <a:r>
              <a:rPr lang="en-US" altLang="en-US" sz="1600">
                <a:solidFill>
                  <a:srgbClr val="000000"/>
                </a:solidFill>
                <a:latin typeface="Segoe UI" panose="020B0502040204020203" pitchFamily="34" charset="0"/>
                <a:ea typeface="ＭＳ Ｐゴシック"/>
                <a:cs typeface="Segoe UI" panose="020B0502040204020203" pitchFamily="34" charset="0"/>
              </a:rPr>
              <a:t>Other Notes on Priorities:</a:t>
            </a:r>
            <a:endParaRPr lang="en-US" altLang="en-US" sz="1600" dirty="0">
              <a:solidFill>
                <a:srgbClr val="000000"/>
              </a:solidFill>
              <a:latin typeface="Segoe UI" panose="020B0502040204020203" pitchFamily="34" charset="0"/>
              <a:ea typeface="ＭＳ Ｐゴシック"/>
              <a:cs typeface="Segoe UI" panose="020B0502040204020203" pitchFamily="34" charset="0"/>
            </a:endParaRPr>
          </a:p>
          <a:p>
            <a:pPr marL="285750" indent="-285750" eaLnBrk="1" hangingPunct="1">
              <a:lnSpc>
                <a:spcPct val="90000"/>
              </a:lnSpc>
              <a:spcBef>
                <a:spcPts val="600"/>
              </a:spcBef>
              <a:buFont typeface="Arial" panose="020B0604020202020204" pitchFamily="34" charset="0"/>
              <a:buChar char="•"/>
            </a:pPr>
            <a:r>
              <a:rPr lang="en-US" sz="1600">
                <a:effectLst/>
                <a:latin typeface="Segoe UI" panose="020B0502040204020203" pitchFamily="34" charset="0"/>
                <a:ea typeface="Arial" panose="020B0604020202020204" pitchFamily="34" charset="0"/>
                <a:cs typeface="Segoe UI" panose="020B0502040204020203" pitchFamily="34" charset="0"/>
              </a:rPr>
              <a:t>The range of programming allowed is </a:t>
            </a:r>
            <a:r>
              <a:rPr lang="en-US" sz="1600" b="1">
                <a:effectLst/>
                <a:latin typeface="Segoe UI" panose="020B0502040204020203" pitchFamily="34" charset="0"/>
                <a:ea typeface="Arial" panose="020B0604020202020204" pitchFamily="34" charset="0"/>
                <a:cs typeface="Segoe UI" panose="020B0502040204020203" pitchFamily="34" charset="0"/>
              </a:rPr>
              <a:t>intentionally very flexible.</a:t>
            </a:r>
            <a:endParaRPr lang="en-US" sz="1600" b="1" dirty="0">
              <a:effectLst/>
              <a:latin typeface="Segoe UI" panose="020B0502040204020203" pitchFamily="34" charset="0"/>
              <a:ea typeface="Arial" panose="020B0604020202020204" pitchFamily="34" charset="0"/>
              <a:cs typeface="Segoe UI" panose="020B0502040204020203" pitchFamily="34" charset="0"/>
            </a:endParaRPr>
          </a:p>
          <a:p>
            <a:pPr marL="285750" indent="-285750" eaLnBrk="1" hangingPunct="1">
              <a:lnSpc>
                <a:spcPct val="90000"/>
              </a:lnSpc>
              <a:spcBef>
                <a:spcPts val="600"/>
              </a:spcBef>
              <a:buFont typeface="Arial" panose="020B0604020202020204" pitchFamily="34" charset="0"/>
              <a:buChar char="•"/>
            </a:pPr>
            <a:r>
              <a:rPr lang="en-US" sz="1600">
                <a:solidFill>
                  <a:srgbClr val="000000"/>
                </a:solidFill>
                <a:effectLst/>
                <a:latin typeface="Segoe UI" panose="020B0502040204020203" pitchFamily="34" charset="0"/>
                <a:ea typeface="Arial" panose="020B0604020202020204" pitchFamily="34" charset="0"/>
                <a:cs typeface="Segoe UI" panose="020B0502040204020203" pitchFamily="34" charset="0"/>
              </a:rPr>
              <a:t>Applicants are </a:t>
            </a:r>
            <a:r>
              <a:rPr lang="en-US" sz="1600" b="1">
                <a:solidFill>
                  <a:srgbClr val="000000"/>
                </a:solidFill>
                <a:effectLst/>
                <a:latin typeface="Segoe UI" panose="020B0502040204020203" pitchFamily="34" charset="0"/>
                <a:ea typeface="Arial" panose="020B0604020202020204" pitchFamily="34" charset="0"/>
                <a:cs typeface="Segoe UI" panose="020B0502040204020203" pitchFamily="34" charset="0"/>
              </a:rPr>
              <a:t>encouraged to identify new needs and other innovative projects</a:t>
            </a:r>
            <a:r>
              <a:rPr lang="en-US" sz="1600">
                <a:solidFill>
                  <a:srgbClr val="000000"/>
                </a:solidFill>
                <a:effectLst/>
                <a:latin typeface="Segoe UI" panose="020B0502040204020203" pitchFamily="34" charset="0"/>
                <a:ea typeface="Arial" panose="020B0604020202020204" pitchFamily="34" charset="0"/>
                <a:cs typeface="Segoe UI" panose="020B0502040204020203" pitchFamily="34" charset="0"/>
              </a:rPr>
              <a:t> for their target populations/communities.  </a:t>
            </a:r>
            <a:endParaRPr lang="en-US" sz="1600" dirty="0">
              <a:solidFill>
                <a:srgbClr val="000000"/>
              </a:solidFill>
              <a:effectLst/>
              <a:latin typeface="Segoe UI" panose="020B0502040204020203" pitchFamily="34" charset="0"/>
              <a:ea typeface="Arial" panose="020B0604020202020204" pitchFamily="34" charset="0"/>
              <a:cs typeface="Segoe UI" panose="020B0502040204020203" pitchFamily="34" charset="0"/>
            </a:endParaRPr>
          </a:p>
          <a:p>
            <a:pPr marL="285750" indent="-285750" eaLnBrk="1" hangingPunct="1">
              <a:lnSpc>
                <a:spcPct val="90000"/>
              </a:lnSpc>
              <a:spcBef>
                <a:spcPts val="600"/>
              </a:spcBef>
              <a:buFont typeface="Arial" panose="020B0604020202020204" pitchFamily="34" charset="0"/>
              <a:buChar char="•"/>
            </a:pPr>
            <a:r>
              <a:rPr lang="en-US" sz="1600">
                <a:solidFill>
                  <a:srgbClr val="000000"/>
                </a:solidFill>
                <a:latin typeface="Segoe UI" panose="020B0502040204020203" pitchFamily="34" charset="0"/>
                <a:ea typeface="Arial" panose="020B0604020202020204" pitchFamily="34" charset="0"/>
                <a:cs typeface="Segoe UI" panose="020B0502040204020203" pitchFamily="34" charset="0"/>
              </a:rPr>
              <a:t>Organizations with other County funded projects </a:t>
            </a:r>
            <a:r>
              <a:rPr lang="en-US" sz="1600" b="1">
                <a:solidFill>
                  <a:srgbClr val="000000"/>
                </a:solidFill>
                <a:latin typeface="Segoe UI" panose="020B0502040204020203" pitchFamily="34" charset="0"/>
                <a:ea typeface="Arial" panose="020B0604020202020204" pitchFamily="34" charset="0"/>
                <a:cs typeface="Segoe UI" panose="020B0502040204020203" pitchFamily="34" charset="0"/>
              </a:rPr>
              <a:t>may still apply for separate projects under both Grant Programs.  </a:t>
            </a:r>
            <a:endParaRPr lang="en-US" sz="1600" b="1" dirty="0">
              <a:solidFill>
                <a:srgbClr val="000000"/>
              </a:solidFill>
              <a:effectLst/>
              <a:latin typeface="Segoe UI" panose="020B0502040204020203" pitchFamily="34" charset="0"/>
              <a:ea typeface="Arial" panose="020B0604020202020204" pitchFamily="34" charset="0"/>
              <a:cs typeface="Segoe UI" panose="020B0502040204020203" pitchFamily="34" charset="0"/>
            </a:endParaRPr>
          </a:p>
        </p:txBody>
      </p:sp>
    </p:spTree>
    <p:extLst>
      <p:ext uri="{BB962C8B-B14F-4D97-AF65-F5344CB8AC3E}">
        <p14:creationId xmlns:p14="http://schemas.microsoft.com/office/powerpoint/2010/main" val="276116829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rPr>
              <a:t>Eligibility </a:t>
            </a: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(1 of 2)</a:t>
            </a:r>
            <a:endPar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06379" y="1140360"/>
            <a:ext cx="7233914"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marL="228600" indent="-228600" algn="l">
              <a:lnSpc>
                <a:spcPct val="90000"/>
              </a:lnSpc>
              <a:spcBef>
                <a:spcPts val="600"/>
              </a:spcBef>
              <a:buFont typeface="Arial" panose="020B0604020202020204" pitchFamily="34" charset="0"/>
              <a:buChar char="•"/>
            </a:pPr>
            <a:r>
              <a:rPr lang="en-US" b="0" i="0">
                <a:effectLst/>
                <a:latin typeface="Segoe UI" panose="020B0502040204020203" pitchFamily="34" charset="0"/>
                <a:cs typeface="Segoe UI" panose="020B0502040204020203" pitchFamily="34" charset="0"/>
              </a:rPr>
              <a:t>The organization must have a Federal 501(c)(3) tax-exempt status or be a collaboration between two or more entities with at least one having this status </a:t>
            </a:r>
            <a:endParaRPr lang="en-US" b="0" i="0" dirty="0">
              <a:effectLst/>
              <a:latin typeface="Segoe UI" panose="020B0502040204020203" pitchFamily="34" charset="0"/>
              <a:cs typeface="Segoe UI" panose="020B0502040204020203" pitchFamily="34" charset="0"/>
            </a:endParaRPr>
          </a:p>
          <a:p>
            <a:pPr marL="228600" indent="-228600" algn="l">
              <a:lnSpc>
                <a:spcPct val="90000"/>
              </a:lnSpc>
              <a:spcBef>
                <a:spcPts val="600"/>
              </a:spcBef>
              <a:buFont typeface="Arial" panose="020B0604020202020204" pitchFamily="34" charset="0"/>
              <a:buChar char="•"/>
            </a:pPr>
            <a:r>
              <a:rPr lang="en-US" b="1" i="0">
                <a:solidFill>
                  <a:srgbClr val="FF0000"/>
                </a:solidFill>
                <a:effectLst/>
                <a:latin typeface="Segoe UI" panose="020B0502040204020203" pitchFamily="34" charset="0"/>
                <a:cs typeface="Segoe UI" panose="020B0502040204020203" pitchFamily="34" charset="0"/>
              </a:rPr>
              <a:t>FOUDR also allows 501(c)(6)s  commercial nonprofits to apply</a:t>
            </a:r>
            <a:endParaRPr lang="en-US" b="1" i="0" dirty="0">
              <a:solidFill>
                <a:srgbClr val="FF0000"/>
              </a:solidFill>
              <a:effectLst/>
              <a:latin typeface="Segoe UI" panose="020B0502040204020203" pitchFamily="34" charset="0"/>
              <a:cs typeface="Segoe UI" panose="020B0502040204020203" pitchFamily="34" charset="0"/>
            </a:endParaRPr>
          </a:p>
          <a:p>
            <a:pPr marL="228600" indent="-228600" algn="l">
              <a:lnSpc>
                <a:spcPct val="90000"/>
              </a:lnSpc>
              <a:spcBef>
                <a:spcPts val="600"/>
              </a:spcBef>
              <a:buFont typeface="Arial" panose="020B0604020202020204" pitchFamily="34" charset="0"/>
              <a:buChar char="•"/>
            </a:pPr>
            <a:r>
              <a:rPr lang="en-US" b="0" i="0">
                <a:effectLst/>
                <a:latin typeface="Segoe UI" panose="020B0502040204020203" pitchFamily="34" charset="0"/>
                <a:cs typeface="Segoe UI" panose="020B0502040204020203" pitchFamily="34" charset="0"/>
              </a:rPr>
              <a:t>The organization must be currently registered and in good standing with the Maryland State Department of Assessments and Taxation </a:t>
            </a:r>
            <a:r>
              <a:rPr lang="en-US" b="0" i="0">
                <a:solidFill>
                  <a:srgbClr val="333E48"/>
                </a:solidFill>
                <a:effectLst/>
                <a:latin typeface="Segoe UI" panose="020B0502040204020203" pitchFamily="34" charset="0"/>
                <a:cs typeface="Segoe UI" panose="020B0502040204020203" pitchFamily="34" charset="0"/>
              </a:rPr>
              <a:t>(</a:t>
            </a:r>
            <a:r>
              <a:rPr lang="en-US" b="0" i="0">
                <a:solidFill>
                  <a:srgbClr val="333E48"/>
                </a:solidFill>
                <a:effectLst/>
                <a:latin typeface="Segoe UI" panose="020B0502040204020203" pitchFamily="34" charset="0"/>
                <a:cs typeface="Segoe UI" panose="020B0502040204020203" pitchFamily="34" charset="0"/>
                <a:hlinkClick r:id="rId3"/>
              </a:rPr>
              <a:t>SDAT</a:t>
            </a:r>
            <a:r>
              <a:rPr lang="en-US" b="0" i="0">
                <a:solidFill>
                  <a:srgbClr val="333E48"/>
                </a:solidFill>
                <a:effectLst/>
                <a:latin typeface="Segoe UI" panose="020B0502040204020203" pitchFamily="34" charset="0"/>
                <a:cs typeface="Segoe UI" panose="020B0502040204020203" pitchFamily="34" charset="0"/>
              </a:rPr>
              <a:t>);  </a:t>
            </a:r>
            <a:endParaRPr lang="en-US" b="0" i="0" dirty="0">
              <a:solidFill>
                <a:srgbClr val="333E48"/>
              </a:solidFill>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1545504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rPr>
              <a:t>Eligibility </a:t>
            </a: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(2 of 2)</a:t>
            </a:r>
            <a:endPar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06379" y="1140360"/>
            <a:ext cx="7233914" cy="2988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marL="228600" indent="-228600" algn="l">
              <a:lnSpc>
                <a:spcPct val="90000"/>
              </a:lnSpc>
              <a:spcBef>
                <a:spcPts val="600"/>
              </a:spcBef>
              <a:buFont typeface="Arial" panose="020B0604020202020204" pitchFamily="34" charset="0"/>
              <a:buChar char="•"/>
            </a:pPr>
            <a:r>
              <a:rPr lang="en-US" sz="1800" b="0" i="0">
                <a:effectLst/>
                <a:latin typeface="Segoe UI" panose="020B0502040204020203" pitchFamily="34" charset="0"/>
                <a:cs typeface="Segoe UI" panose="020B0502040204020203" pitchFamily="34" charset="0"/>
              </a:rPr>
              <a:t>All activities and expenditures under this grant program must be provided in Montgomery County OR be exclusively for Montgomery County residents if activities and expenditures occur outside of the County;</a:t>
            </a:r>
            <a:endParaRPr lang="en-US" sz="1800" b="0" i="0" dirty="0">
              <a:effectLst/>
              <a:latin typeface="Segoe UI" panose="020B0502040204020203" pitchFamily="34" charset="0"/>
              <a:cs typeface="Segoe UI" panose="020B0502040204020203" pitchFamily="34" charset="0"/>
            </a:endParaRPr>
          </a:p>
          <a:p>
            <a:pPr marL="228600" indent="-228600" algn="l">
              <a:lnSpc>
                <a:spcPct val="90000"/>
              </a:lnSpc>
              <a:spcBef>
                <a:spcPts val="600"/>
              </a:spcBef>
              <a:buFont typeface="Arial" panose="020B0604020202020204" pitchFamily="34" charset="0"/>
              <a:buChar char="•"/>
            </a:pPr>
            <a:r>
              <a:rPr lang="en-US" sz="1800" b="0" i="0">
                <a:effectLst/>
                <a:latin typeface="Segoe UI" panose="020B0502040204020203" pitchFamily="34" charset="0"/>
                <a:cs typeface="Segoe UI" panose="020B0502040204020203" pitchFamily="34" charset="0"/>
              </a:rPr>
              <a:t>Current Montgomery County contract or grant award winners must be current on all reporting obligations for other awards and those reports must reflect substantial progress towards the goals of their awards; and</a:t>
            </a:r>
            <a:endParaRPr lang="en-US" sz="1800" b="0" i="0" dirty="0">
              <a:effectLst/>
              <a:latin typeface="Segoe UI" panose="020B0502040204020203" pitchFamily="34" charset="0"/>
              <a:cs typeface="Segoe UI" panose="020B0502040204020203" pitchFamily="34" charset="0"/>
            </a:endParaRPr>
          </a:p>
          <a:p>
            <a:pPr marL="228600" indent="-228600" algn="l">
              <a:lnSpc>
                <a:spcPct val="90000"/>
              </a:lnSpc>
              <a:spcBef>
                <a:spcPts val="600"/>
              </a:spcBef>
              <a:buFont typeface="Arial" panose="020B0604020202020204" pitchFamily="34" charset="0"/>
              <a:buChar char="•"/>
            </a:pPr>
            <a:r>
              <a:rPr lang="en-US" sz="1800" b="0" i="0">
                <a:effectLst/>
                <a:latin typeface="Segoe UI" panose="020B0502040204020203" pitchFamily="34" charset="0"/>
                <a:cs typeface="Segoe UI" panose="020B0502040204020203" pitchFamily="34" charset="0"/>
              </a:rPr>
              <a:t>Proposed expenses must be for a new activity, expansion of existing activities, or a combination of both. County funding cannot be used to supplant other funding for already planned activities.</a:t>
            </a:r>
            <a:endParaRPr lang="en-US" sz="1800" b="0" i="0" dirty="0">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8070433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rPr>
              <a:t>Submission Guidelines</a:t>
            </a: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06379" y="1140360"/>
            <a:ext cx="7233914"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marL="342900" indent="-342900">
              <a:buFont typeface="Arial" panose="020B0604020202020204" pitchFamily="34" charset="0"/>
              <a:buChar char="•"/>
            </a:pPr>
            <a:r>
              <a:rPr lang="en-US" b="0" i="0" dirty="0">
                <a:effectLst/>
                <a:latin typeface="Segoe UI" panose="020B0502040204020203" pitchFamily="34" charset="0"/>
                <a:cs typeface="Segoe UI" panose="020B0502040204020203" pitchFamily="34" charset="0"/>
              </a:rPr>
              <a:t>Submissions must come through the County’s </a:t>
            </a:r>
            <a:r>
              <a:rPr lang="en-US" dirty="0">
                <a:latin typeface="Segoe UI" panose="020B0502040204020203" pitchFamily="34" charset="0"/>
                <a:cs typeface="Segoe UI" panose="020B0502040204020203" pitchFamily="34" charset="0"/>
              </a:rPr>
              <a:t>SM Apply</a:t>
            </a:r>
            <a:r>
              <a:rPr lang="en-US" b="0" i="0" dirty="0">
                <a:effectLst/>
                <a:latin typeface="Segoe UI" panose="020B0502040204020203" pitchFamily="34" charset="0"/>
                <a:cs typeface="Segoe UI" panose="020B0502040204020203" pitchFamily="34" charset="0"/>
              </a:rPr>
              <a:t> online application portal at </a:t>
            </a:r>
          </a:p>
          <a:p>
            <a:r>
              <a:rPr lang="en-US" dirty="0">
                <a:solidFill>
                  <a:schemeClr val="bg1"/>
                </a:solidFill>
                <a:latin typeface="Segoe UI" panose="020B0502040204020203" pitchFamily="34" charset="0"/>
                <a:cs typeface="Segoe UI" panose="020B0502040204020203" pitchFamily="34" charset="0"/>
                <a:hlinkClick r:id="rId3">
                  <a:extLst>
                    <a:ext uri="{A12FA001-AC4F-418D-AE19-62706E023703}">
                      <ahyp:hlinkClr xmlns:ahyp="http://schemas.microsoft.com/office/drawing/2018/hyperlinkcolor" val="tx"/>
                    </a:ext>
                  </a:extLst>
                </a:hlinkClick>
              </a:rPr>
              <a:t>     </a:t>
            </a:r>
            <a:r>
              <a:rPr lang="en-US" dirty="0">
                <a:solidFill>
                  <a:srgbClr val="0563C1"/>
                </a:solidFill>
                <a:latin typeface="Segoe UI" panose="020B0502040204020203" pitchFamily="34" charset="0"/>
                <a:cs typeface="Segoe UI" panose="020B0502040204020203" pitchFamily="34" charset="0"/>
                <a:hlinkClick r:id="rId3">
                  <a:extLst>
                    <a:ext uri="{A12FA001-AC4F-418D-AE19-62706E023703}">
                      <ahyp:hlinkClr xmlns:ahyp="http://schemas.microsoft.com/office/drawing/2018/hyperlinkcolor" val="tx"/>
                    </a:ext>
                  </a:extLst>
                </a:hlinkClick>
              </a:rPr>
              <a:t>https://mcmdgrants.smapply.org</a:t>
            </a:r>
            <a:br>
              <a:rPr lang="en-US" dirty="0">
                <a:solidFill>
                  <a:srgbClr val="0563C1"/>
                </a:solidFill>
                <a:latin typeface="Segoe UI" panose="020B0502040204020203" pitchFamily="34" charset="0"/>
                <a:cs typeface="Segoe UI" panose="020B0502040204020203" pitchFamily="34" charset="0"/>
              </a:rPr>
            </a:br>
            <a:endParaRPr lang="en-US" b="0" i="0" dirty="0">
              <a:solidFill>
                <a:srgbClr val="333E48"/>
              </a:solidFill>
              <a:effectLst/>
              <a:latin typeface="Segoe UI" panose="020B0502040204020203" pitchFamily="34" charset="0"/>
              <a:cs typeface="Segoe UI" panose="020B0502040204020203" pitchFamily="34" charset="0"/>
            </a:endParaRPr>
          </a:p>
          <a:p>
            <a:pPr marL="342900" indent="-342900">
              <a:buFont typeface="Arial" panose="020B0604020202020204" pitchFamily="34" charset="0"/>
              <a:buChar char="•"/>
            </a:pPr>
            <a:r>
              <a:rPr lang="en-US" dirty="0">
                <a:latin typeface="Segoe UI" panose="020B0502040204020203" pitchFamily="34" charset="0"/>
                <a:cs typeface="Segoe UI" panose="020B0502040204020203" pitchFamily="34" charset="0"/>
              </a:rPr>
              <a:t>All applications must be fully submitted online </a:t>
            </a:r>
            <a:r>
              <a:rPr lang="en-US" b="0" i="0" dirty="0">
                <a:effectLst/>
                <a:latin typeface="Segoe UI" panose="020B0502040204020203" pitchFamily="34" charset="0"/>
                <a:cs typeface="Segoe UI" panose="020B0502040204020203" pitchFamily="34" charset="0"/>
              </a:rPr>
              <a:t>by </a:t>
            </a:r>
            <a:r>
              <a:rPr lang="en-US" b="1" dirty="0">
                <a:latin typeface="Segoe UI" panose="020B0502040204020203" pitchFamily="34" charset="0"/>
                <a:cs typeface="Segoe UI" panose="020B0502040204020203" pitchFamily="34" charset="0"/>
              </a:rPr>
              <a:t>Tuesday October 31, 2023 at 11:59 PM</a:t>
            </a:r>
            <a:br>
              <a:rPr lang="en-US" b="1" dirty="0">
                <a:latin typeface="Segoe UI" panose="020B0502040204020203" pitchFamily="34" charset="0"/>
                <a:cs typeface="Segoe UI" panose="020B0502040204020203" pitchFamily="34" charset="0"/>
              </a:rPr>
            </a:br>
            <a:endParaRPr lang="en-US" b="1" i="0" dirty="0">
              <a:effectLst/>
              <a:latin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r>
              <a:rPr lang="en-US" b="0" i="0" dirty="0">
                <a:effectLst/>
                <a:latin typeface="Segoe UI" panose="020B0502040204020203" pitchFamily="34" charset="0"/>
                <a:cs typeface="Segoe UI" panose="020B0502040204020203" pitchFamily="34" charset="0"/>
              </a:rPr>
              <a:t>Applicants requesting an Americans with Disabilities Act (ADA) accommodation should contact the Office of Grants Management to discuss alternative submission options. </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5080941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Application Tasks</a:t>
            </a:r>
            <a:endPar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06379" y="1140360"/>
            <a:ext cx="7233914" cy="3266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marL="228600" indent="-228600" algn="l">
              <a:lnSpc>
                <a:spcPct val="100000"/>
              </a:lnSpc>
              <a:buFont typeface="Arial" panose="020B0604020202020204" pitchFamily="34" charset="0"/>
              <a:buChar char="•"/>
            </a:pPr>
            <a:r>
              <a:rPr lang="en-US" sz="1375" b="1" i="0">
                <a:effectLst/>
                <a:latin typeface="Segoe UI" panose="020B0502040204020203" pitchFamily="34" charset="0"/>
                <a:cs typeface="Segoe UI" panose="020B0502040204020203" pitchFamily="34" charset="0"/>
              </a:rPr>
              <a:t>Applicant Information (Reusable) Task: </a:t>
            </a:r>
            <a:r>
              <a:rPr lang="en-US" sz="1375" i="0">
                <a:effectLst/>
                <a:latin typeface="Segoe UI" panose="020B0502040204020203" pitchFamily="34" charset="0"/>
                <a:cs typeface="Segoe UI" panose="020B0502040204020203" pitchFamily="34" charset="0"/>
              </a:rPr>
              <a:t>Organization contact info and </a:t>
            </a:r>
            <a:r>
              <a:rPr lang="en-US" sz="1375">
                <a:latin typeface="Segoe UI" panose="020B0502040204020203" pitchFamily="34" charset="0"/>
                <a:cs typeface="Segoe UI" panose="020B0502040204020203" pitchFamily="34" charset="0"/>
              </a:rPr>
              <a:t>supporting documents </a:t>
            </a:r>
            <a:r>
              <a:rPr lang="en-US" sz="1375" i="0">
                <a:effectLst/>
                <a:latin typeface="Segoe UI" panose="020B0502040204020203" pitchFamily="34" charset="0"/>
                <a:cs typeface="Segoe UI" panose="020B0502040204020203" pitchFamily="34" charset="0"/>
              </a:rPr>
              <a:t>(data fields and uploads)</a:t>
            </a:r>
          </a:p>
          <a:p>
            <a:pPr marL="228600" indent="-228600" algn="l">
              <a:lnSpc>
                <a:spcPct val="100000"/>
              </a:lnSpc>
              <a:buFont typeface="Arial" panose="020B0604020202020204" pitchFamily="34" charset="0"/>
              <a:buChar char="•"/>
            </a:pPr>
            <a:r>
              <a:rPr lang="en-US" sz="1375" b="1" i="0">
                <a:effectLst/>
                <a:latin typeface="Segoe UI" panose="020B0502040204020203" pitchFamily="34" charset="0"/>
                <a:cs typeface="Segoe UI" panose="020B0502040204020203" pitchFamily="34" charset="0"/>
              </a:rPr>
              <a:t>Applicant Background (Reusable) Task: </a:t>
            </a:r>
            <a:r>
              <a:rPr lang="en-US" sz="1375" i="0">
                <a:effectLst/>
                <a:latin typeface="Segoe UI" panose="020B0502040204020203" pitchFamily="34" charset="0"/>
                <a:cs typeface="Segoe UI" panose="020B0502040204020203" pitchFamily="34" charset="0"/>
              </a:rPr>
              <a:t>Organization size and leadership demographics (</a:t>
            </a:r>
            <a:r>
              <a:rPr lang="en-US" sz="1375" i="1">
                <a:effectLst/>
                <a:latin typeface="Segoe UI" panose="020B0502040204020203" pitchFamily="34" charset="0"/>
                <a:cs typeface="Segoe UI" panose="020B0502040204020203" pitchFamily="34" charset="0"/>
              </a:rPr>
              <a:t>data collected will never be seen by Review </a:t>
            </a:r>
            <a:r>
              <a:rPr lang="en-US" sz="1375" i="1">
                <a:latin typeface="Segoe UI" panose="020B0502040204020203" pitchFamily="34" charset="0"/>
                <a:cs typeface="Segoe UI" panose="020B0502040204020203" pitchFamily="34" charset="0"/>
              </a:rPr>
              <a:t>Committees or </a:t>
            </a:r>
            <a:r>
              <a:rPr lang="en-US" sz="1375" i="1">
                <a:effectLst/>
                <a:latin typeface="Segoe UI" panose="020B0502040204020203" pitchFamily="34" charset="0"/>
                <a:cs typeface="Segoe UI" panose="020B0502040204020203" pitchFamily="34" charset="0"/>
              </a:rPr>
              <a:t>used for awarding</a:t>
            </a:r>
            <a:r>
              <a:rPr lang="en-US" sz="1375" i="0">
                <a:effectLst/>
                <a:latin typeface="Segoe UI" panose="020B0502040204020203" pitchFamily="34" charset="0"/>
                <a:cs typeface="Segoe UI" panose="020B0502040204020203" pitchFamily="34" charset="0"/>
              </a:rPr>
              <a:t>) </a:t>
            </a:r>
          </a:p>
          <a:p>
            <a:pPr marL="228600" indent="-228600" algn="l">
              <a:lnSpc>
                <a:spcPct val="100000"/>
              </a:lnSpc>
              <a:buFont typeface="Arial" panose="020B0604020202020204" pitchFamily="34" charset="0"/>
              <a:buChar char="•"/>
            </a:pPr>
            <a:r>
              <a:rPr lang="en-US" sz="1375" b="1" i="0">
                <a:effectLst/>
                <a:latin typeface="Segoe UI" panose="020B0502040204020203" pitchFamily="34" charset="0"/>
                <a:cs typeface="Segoe UI" panose="020B0502040204020203" pitchFamily="34" charset="0"/>
              </a:rPr>
              <a:t>Project Strategy Task: </a:t>
            </a:r>
            <a:r>
              <a:rPr lang="en-US" sz="1375">
                <a:latin typeface="Segoe UI" panose="020B0502040204020203" pitchFamily="34" charset="0"/>
                <a:cs typeface="Segoe UI" panose="020B0502040204020203" pitchFamily="34" charset="0"/>
              </a:rPr>
              <a:t>P</a:t>
            </a:r>
            <a:r>
              <a:rPr lang="en-US" sz="1375" i="0">
                <a:effectLst/>
                <a:latin typeface="Segoe UI" panose="020B0502040204020203" pitchFamily="34" charset="0"/>
                <a:cs typeface="Segoe UI" panose="020B0502040204020203" pitchFamily="34" charset="0"/>
              </a:rPr>
              <a:t>roject </a:t>
            </a:r>
            <a:r>
              <a:rPr lang="en-US" sz="1375">
                <a:latin typeface="Segoe UI" panose="020B0502040204020203" pitchFamily="34" charset="0"/>
                <a:cs typeface="Segoe UI" panose="020B0502040204020203" pitchFamily="34" charset="0"/>
              </a:rPr>
              <a:t>data &amp; </a:t>
            </a:r>
            <a:r>
              <a:rPr lang="en-US" sz="1375" i="0">
                <a:effectLst/>
                <a:latin typeface="Segoe UI" panose="020B0502040204020203" pitchFamily="34" charset="0"/>
                <a:cs typeface="Segoe UI" panose="020B0502040204020203" pitchFamily="34" charset="0"/>
              </a:rPr>
              <a:t>narrative (data fields &amp; 1 page PDF upload) </a:t>
            </a:r>
            <a:r>
              <a:rPr lang="en-US" sz="1375" b="1" i="0">
                <a:solidFill>
                  <a:srgbClr val="FF0000"/>
                </a:solidFill>
                <a:effectLst/>
                <a:latin typeface="Segoe UI" panose="020B0502040204020203" pitchFamily="34" charset="0"/>
                <a:cs typeface="Segoe UI" panose="020B0502040204020203" pitchFamily="34" charset="0"/>
              </a:rPr>
              <a:t>Note: FY24 CPF and FOUDR Grant Programs have slightly different narrative questions.</a:t>
            </a:r>
          </a:p>
          <a:p>
            <a:pPr marL="228600" indent="-228600" algn="l">
              <a:lnSpc>
                <a:spcPct val="100000"/>
              </a:lnSpc>
              <a:buFont typeface="Arial" panose="020B0604020202020204" pitchFamily="34" charset="0"/>
              <a:buChar char="•"/>
            </a:pPr>
            <a:r>
              <a:rPr lang="en-US" sz="1375" b="1" i="0">
                <a:effectLst/>
                <a:latin typeface="Segoe UI" panose="020B0502040204020203" pitchFamily="34" charset="0"/>
                <a:cs typeface="Segoe UI" panose="020B0502040204020203" pitchFamily="34" charset="0"/>
              </a:rPr>
              <a:t>Project Budget Task: </a:t>
            </a:r>
            <a:r>
              <a:rPr lang="en-US" sz="1375" i="0">
                <a:effectLst/>
                <a:latin typeface="Segoe UI" panose="020B0502040204020203" pitchFamily="34" charset="0"/>
                <a:cs typeface="Segoe UI" panose="020B0502040204020203" pitchFamily="34" charset="0"/>
              </a:rPr>
              <a:t>Project cost details (data fields, MS Excel upload, &amp; 1 page PDF upload)</a:t>
            </a:r>
          </a:p>
          <a:p>
            <a:pPr marL="228600" indent="-228600" algn="l">
              <a:lnSpc>
                <a:spcPct val="100000"/>
              </a:lnSpc>
              <a:buFont typeface="Arial" panose="020B0604020202020204" pitchFamily="34" charset="0"/>
              <a:buChar char="•"/>
            </a:pPr>
            <a:r>
              <a:rPr lang="en-US" sz="1375" b="1">
                <a:latin typeface="Segoe UI" panose="020B0502040204020203" pitchFamily="34" charset="0"/>
                <a:cs typeface="Segoe UI" panose="020B0502040204020203" pitchFamily="34" charset="0"/>
              </a:rPr>
              <a:t>Project Work Plan/Timeline:</a:t>
            </a:r>
            <a:r>
              <a:rPr lang="en-US" sz="1375">
                <a:latin typeface="Segoe UI" panose="020B0502040204020203" pitchFamily="34" charset="0"/>
                <a:cs typeface="Segoe UI" panose="020B0502040204020203" pitchFamily="34" charset="0"/>
              </a:rPr>
              <a:t> Implementation schedule (1 page PDF upload)</a:t>
            </a:r>
          </a:p>
          <a:p>
            <a:pPr marL="228600" indent="-228600" algn="l">
              <a:lnSpc>
                <a:spcPct val="100000"/>
              </a:lnSpc>
              <a:buFont typeface="Arial" panose="020B0604020202020204" pitchFamily="34" charset="0"/>
              <a:buChar char="•"/>
            </a:pPr>
            <a:r>
              <a:rPr lang="en-US" sz="1375" b="1">
                <a:latin typeface="Segoe UI" panose="020B0502040204020203" pitchFamily="34" charset="0"/>
                <a:cs typeface="Segoe UI" panose="020B0502040204020203" pitchFamily="34" charset="0"/>
              </a:rPr>
              <a:t>Performance Plan: </a:t>
            </a:r>
            <a:r>
              <a:rPr lang="en-US" sz="1375">
                <a:latin typeface="Segoe UI" panose="020B0502040204020203" pitchFamily="34" charset="0"/>
                <a:cs typeface="Segoe UI" panose="020B0502040204020203" pitchFamily="34" charset="0"/>
              </a:rPr>
              <a:t>Outline of metrics and outcomes to be achieved (1 page PDF upload)</a:t>
            </a:r>
          </a:p>
          <a:p>
            <a:pPr marL="228600" indent="-228600" algn="l">
              <a:lnSpc>
                <a:spcPct val="100000"/>
              </a:lnSpc>
              <a:buFont typeface="Arial" panose="020B0604020202020204" pitchFamily="34" charset="0"/>
              <a:buChar char="•"/>
            </a:pPr>
            <a:r>
              <a:rPr lang="en-US" sz="1375" b="1">
                <a:latin typeface="Segoe UI" panose="020B0502040204020203" pitchFamily="34" charset="0"/>
                <a:cs typeface="Segoe UI" panose="020B0502040204020203" pitchFamily="34" charset="0"/>
              </a:rPr>
              <a:t>Optional Supporting Documents to be Uploaded Task: </a:t>
            </a:r>
            <a:r>
              <a:rPr lang="en-US" sz="1375">
                <a:latin typeface="Segoe UI" panose="020B0502040204020203" pitchFamily="34" charset="0"/>
                <a:cs typeface="Segoe UI" panose="020B0502040204020203" pitchFamily="34" charset="0"/>
              </a:rPr>
              <a:t>Optional additional PDF uploads</a:t>
            </a:r>
          </a:p>
          <a:p>
            <a:pPr marL="0" indent="0" algn="ctr">
              <a:lnSpc>
                <a:spcPct val="100000"/>
              </a:lnSpc>
              <a:buNone/>
            </a:pPr>
            <a:r>
              <a:rPr lang="en-US" sz="1375" i="1">
                <a:latin typeface="Segoe UI" panose="020B0502040204020203" pitchFamily="34" charset="0"/>
                <a:cs typeface="Segoe UI" panose="020B0502040204020203" pitchFamily="34" charset="0"/>
              </a:rPr>
              <a:t>Full Task requirements and guidance on the </a:t>
            </a:r>
            <a:r>
              <a:rPr lang="en-US" sz="1375" b="1" i="1">
                <a:latin typeface="Segoe UI" panose="020B0502040204020203" pitchFamily="34" charset="0"/>
                <a:cs typeface="Segoe UI" panose="020B0502040204020203" pitchFamily="34" charset="0"/>
                <a:hlinkClick r:id="rId3"/>
              </a:rPr>
              <a:t>FY24 Q2 Community Projects Fund Page</a:t>
            </a:r>
            <a:endParaRPr lang="en-US" sz="1375" b="1" i="1">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277908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p:cNvSpPr>
          <p:nvPr/>
        </p:nvSpPr>
        <p:spPr bwMode="auto">
          <a:xfrm>
            <a:off x="501824" y="1456406"/>
            <a:ext cx="6264696"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algn="l">
              <a:lnSpc>
                <a:spcPct val="70000"/>
              </a:lnSpc>
            </a:pPr>
            <a:br>
              <a:rPr lang="en-US" sz="3200">
                <a:solidFill>
                  <a:srgbClr val="FFFF00"/>
                </a:solidFill>
                <a:latin typeface="Bebas Neue Light" charset="0"/>
                <a:ea typeface="Bebas Neue Light" charset="0"/>
                <a:cs typeface="Bebas Neue Light" charset="0"/>
                <a:sym typeface="Bebas Neue" charset="0"/>
              </a:rPr>
            </a:br>
            <a:endParaRPr lang="en-US" sz="3200">
              <a:solidFill>
                <a:schemeClr val="bg1"/>
              </a:solidFill>
              <a:latin typeface="Bebas Neue Light" charset="0"/>
              <a:ea typeface="Bebas Neue Light" charset="0"/>
              <a:cs typeface="Bebas Neue Light" charset="0"/>
              <a:sym typeface="Bebas Neue" charset="0"/>
            </a:endParaRPr>
          </a:p>
        </p:txBody>
      </p:sp>
      <p:sp>
        <p:nvSpPr>
          <p:cNvPr id="82948" name="Rectangle 4"/>
          <p:cNvSpPr>
            <a:spLocks/>
          </p:cNvSpPr>
          <p:nvPr/>
        </p:nvSpPr>
        <p:spPr bwMode="auto">
          <a:xfrm>
            <a:off x="836954" y="4103020"/>
            <a:ext cx="6264696" cy="798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algn="ctr"/>
            <a:r>
              <a:rPr lang="en-US" b="1" i="1">
                <a:solidFill>
                  <a:schemeClr val="tx1">
                    <a:alpha val="71000"/>
                  </a:schemeClr>
                </a:solidFill>
                <a:effectLst>
                  <a:outerShdw blurRad="38100" dist="38100" dir="2700000" algn="tl">
                    <a:srgbClr val="000000">
                      <a:alpha val="43137"/>
                    </a:srgbClr>
                  </a:outerShdw>
                </a:effectLst>
                <a:latin typeface="Calisto MT" panose="02040603050505030304" pitchFamily="18" charset="0"/>
                <a:ea typeface="Lato" charset="0"/>
                <a:cs typeface="Lato" charset="0"/>
                <a:sym typeface="Lato Light" charset="0"/>
              </a:rPr>
              <a:t>Prepared by Montgomery County Office of Grants Management</a:t>
            </a:r>
          </a:p>
        </p:txBody>
      </p:sp>
      <p:sp>
        <p:nvSpPr>
          <p:cNvPr id="82949" name="Line 5"/>
          <p:cNvSpPr>
            <a:spLocks noChangeShapeType="1"/>
          </p:cNvSpPr>
          <p:nvPr/>
        </p:nvSpPr>
        <p:spPr bwMode="auto">
          <a:xfrm>
            <a:off x="2385126" y="3632363"/>
            <a:ext cx="3168352" cy="0"/>
          </a:xfrm>
          <a:prstGeom prst="line">
            <a:avLst/>
          </a:prstGeom>
          <a:noFill/>
          <a:ln w="6350" cap="flat">
            <a:solidFill>
              <a:schemeClr val="bg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a:p>
        </p:txBody>
      </p:sp>
      <p:sp>
        <p:nvSpPr>
          <p:cNvPr id="3" name="TextBox 2"/>
          <p:cNvSpPr txBox="1"/>
          <p:nvPr/>
        </p:nvSpPr>
        <p:spPr>
          <a:xfrm>
            <a:off x="0" y="2403087"/>
            <a:ext cx="7772400" cy="1200329"/>
          </a:xfrm>
          <a:prstGeom prst="rect">
            <a:avLst/>
          </a:prstGeom>
          <a:noFill/>
        </p:spPr>
        <p:txBody>
          <a:bodyPr wrap="square" rtlCol="0">
            <a:spAutoFit/>
          </a:bodyPr>
          <a:lstStyle/>
          <a:p>
            <a:pPr algn="ctr"/>
            <a:r>
              <a:rPr lang="en-US" sz="2400" b="1">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Second Quarter FY24 Community Projects Fund</a:t>
            </a:r>
          </a:p>
          <a:p>
            <a:pPr algn="ctr"/>
            <a:r>
              <a:rPr lang="en-US" sz="2400" b="1">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&amp;  FY24 Fentanyl Use, Overdose, and Death Reduction Grant Programs Information Session </a:t>
            </a:r>
          </a:p>
        </p:txBody>
      </p:sp>
      <p:sp>
        <p:nvSpPr>
          <p:cNvPr id="6" name="Rectangle 5"/>
          <p:cNvSpPr/>
          <p:nvPr/>
        </p:nvSpPr>
        <p:spPr>
          <a:xfrm>
            <a:off x="0" y="3733688"/>
            <a:ext cx="7772400" cy="369332"/>
          </a:xfrm>
          <a:prstGeom prst="rect">
            <a:avLst/>
          </a:prstGeom>
        </p:spPr>
        <p:txBody>
          <a:bodyPr wrap="square">
            <a:spAutoFit/>
          </a:bodyPr>
          <a:lstStyle/>
          <a:p>
            <a:pPr algn="ctr"/>
            <a:r>
              <a:rPr lang="en-US" b="1">
                <a:effectLst>
                  <a:outerShdw blurRad="38100" dist="38100" dir="2700000" algn="tl">
                    <a:srgbClr val="000000">
                      <a:alpha val="43137"/>
                    </a:srgbClr>
                  </a:outerShdw>
                </a:effectLst>
                <a:latin typeface="Calisto MT" panose="02040603050505030304" pitchFamily="18" charset="0"/>
              </a:rPr>
              <a:t>October 11, 2023</a:t>
            </a:r>
          </a:p>
        </p:txBody>
      </p:sp>
    </p:spTree>
    <p:extLst>
      <p:ext uri="{BB962C8B-B14F-4D97-AF65-F5344CB8AC3E}">
        <p14:creationId xmlns:p14="http://schemas.microsoft.com/office/powerpoint/2010/main" val="27009714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1" i="0" u="none" strike="noStrike" kern="1200" cap="none" spc="0" normalizeH="0" baseline="0" noProof="0">
                <a:ln>
                  <a:noFill/>
                </a:ln>
                <a:solidFill>
                  <a:srgbClr val="4472C4">
                    <a:lumMod val="75000"/>
                  </a:srgbClr>
                </a:solidFill>
                <a:effectLst>
                  <a:outerShdw blurRad="38100" dist="38100" dir="2700000" algn="tl">
                    <a:srgbClr val="000000">
                      <a:alpha val="43137"/>
                    </a:srgbClr>
                  </a:outerShdw>
                </a:effectLst>
                <a:uLnTx/>
                <a:uFillTx/>
                <a:latin typeface="Segoe UI" panose="020B0502040204020203" pitchFamily="34" charset="0"/>
                <a:ea typeface="Bebas Neue" charset="0"/>
                <a:cs typeface="Segoe UI" panose="020B0502040204020203" pitchFamily="34" charset="0"/>
                <a:sym typeface="Bebas Neue" charset="0"/>
              </a:rPr>
              <a:t>Recorded Task Trainings</a:t>
            </a: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366038" y="957919"/>
            <a:ext cx="694223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r>
              <a:rPr lang="en-US" sz="1400" dirty="0">
                <a:latin typeface="Segoe UI" panose="020B0502040204020203" pitchFamily="34" charset="0"/>
                <a:cs typeface="Segoe UI" panose="020B0502040204020203" pitchFamily="34" charset="0"/>
              </a:rPr>
              <a:t>OGM has provided additional trainings specific to each Task focused on more detailed explanations of the Task and past Review Committee feedback on what they felt was useful. </a:t>
            </a:r>
            <a:r>
              <a:rPr lang="en-US" sz="1400" b="1" dirty="0">
                <a:latin typeface="Segoe UI" panose="020B0502040204020203" pitchFamily="34" charset="0"/>
                <a:cs typeface="Segoe UI" panose="020B0502040204020203" pitchFamily="34" charset="0"/>
              </a:rPr>
              <a:t>The PowerPoint slides from these trainings are available on the MCG Grants Portal home page.</a:t>
            </a:r>
          </a:p>
        </p:txBody>
      </p:sp>
      <p:graphicFrame>
        <p:nvGraphicFramePr>
          <p:cNvPr id="2" name="Table 3">
            <a:extLst>
              <a:ext uri="{FF2B5EF4-FFF2-40B4-BE49-F238E27FC236}">
                <a16:creationId xmlns:a16="http://schemas.microsoft.com/office/drawing/2014/main" id="{E0411036-D96D-B836-403B-0E12D37E4BF1}"/>
              </a:ext>
            </a:extLst>
          </p:cNvPr>
          <p:cNvGraphicFramePr>
            <a:graphicFrameLocks noGrp="1"/>
          </p:cNvGraphicFramePr>
          <p:nvPr>
            <p:extLst>
              <p:ext uri="{D42A27DB-BD31-4B8C-83A1-F6EECF244321}">
                <p14:modId xmlns:p14="http://schemas.microsoft.com/office/powerpoint/2010/main" val="1651161990"/>
              </p:ext>
            </p:extLst>
          </p:nvPr>
        </p:nvGraphicFramePr>
        <p:xfrm>
          <a:off x="464127" y="1912026"/>
          <a:ext cx="6844146" cy="2448888"/>
        </p:xfrm>
        <a:graphic>
          <a:graphicData uri="http://schemas.openxmlformats.org/drawingml/2006/table">
            <a:tbl>
              <a:tblPr firstRow="1" bandRow="1">
                <a:tableStyleId>{5C22544A-7EE6-4342-B048-85BDC9FD1C3A}</a:tableStyleId>
              </a:tblPr>
              <a:tblGrid>
                <a:gridCol w="4689764">
                  <a:extLst>
                    <a:ext uri="{9D8B030D-6E8A-4147-A177-3AD203B41FA5}">
                      <a16:colId xmlns:a16="http://schemas.microsoft.com/office/drawing/2014/main" val="3885009405"/>
                    </a:ext>
                  </a:extLst>
                </a:gridCol>
                <a:gridCol w="2154382">
                  <a:extLst>
                    <a:ext uri="{9D8B030D-6E8A-4147-A177-3AD203B41FA5}">
                      <a16:colId xmlns:a16="http://schemas.microsoft.com/office/drawing/2014/main" val="4183344184"/>
                    </a:ext>
                  </a:extLst>
                </a:gridCol>
              </a:tblGrid>
              <a:tr h="585452">
                <a:tc>
                  <a:txBody>
                    <a:bodyPr/>
                    <a:lstStyle/>
                    <a:p>
                      <a:pPr algn="ctr"/>
                      <a:r>
                        <a:rPr lang="en-US" sz="1400">
                          <a:latin typeface="Segoe UI" panose="020B0502040204020203" pitchFamily="34" charset="0"/>
                          <a:cs typeface="Segoe UI" panose="020B0502040204020203" pitchFamily="34" charset="0"/>
                        </a:rPr>
                        <a:t>Training Topic</a:t>
                      </a:r>
                    </a:p>
                  </a:txBody>
                  <a:tcPr anchor="b"/>
                </a:tc>
                <a:tc>
                  <a:txBody>
                    <a:bodyPr/>
                    <a:lstStyle/>
                    <a:p>
                      <a:pPr algn="ctr"/>
                      <a:r>
                        <a:rPr lang="en-US" sz="1400">
                          <a:latin typeface="Segoe UI" panose="020B0502040204020203" pitchFamily="34" charset="0"/>
                          <a:cs typeface="Segoe UI" panose="020B0502040204020203" pitchFamily="34" charset="0"/>
                        </a:rPr>
                        <a:t>Link to Recording/ PowerPoint slides</a:t>
                      </a:r>
                    </a:p>
                  </a:txBody>
                  <a:tcPr anchor="b"/>
                </a:tc>
                <a:extLst>
                  <a:ext uri="{0D108BD9-81ED-4DB2-BD59-A6C34878D82A}">
                    <a16:rowId xmlns:a16="http://schemas.microsoft.com/office/drawing/2014/main" val="2749416916"/>
                  </a:ext>
                </a:extLst>
              </a:tr>
              <a:tr h="390634">
                <a:tc>
                  <a:txBody>
                    <a:bodyPr/>
                    <a:lstStyle/>
                    <a:p>
                      <a:pPr marL="0" marR="0" lvl="0" indent="0" algn="l" defTabSz="582930" rtl="0" eaLnBrk="1" fontAlgn="auto" latinLnBrk="0" hangingPunct="1">
                        <a:lnSpc>
                          <a:spcPct val="100000"/>
                        </a:lnSpc>
                        <a:spcBef>
                          <a:spcPts val="0"/>
                        </a:spcBef>
                        <a:spcAft>
                          <a:spcPts val="0"/>
                        </a:spcAft>
                        <a:buClrTx/>
                        <a:buSzTx/>
                        <a:buFontTx/>
                        <a:buNone/>
                        <a:tabLst/>
                        <a:defRPr/>
                      </a:pPr>
                      <a:r>
                        <a:rPr lang="en-US" sz="1200" b="1" i="0">
                          <a:effectLst/>
                          <a:latin typeface="Segoe UI" panose="020B0502040204020203" pitchFamily="34" charset="0"/>
                          <a:cs typeface="Segoe UI" panose="020B0502040204020203" pitchFamily="34" charset="0"/>
                        </a:rPr>
                        <a:t>Applicant Information and Applicant Background Reusable Tasks</a:t>
                      </a:r>
                    </a:p>
                  </a:txBody>
                  <a:tcPr/>
                </a:tc>
                <a:tc>
                  <a:txBody>
                    <a:bodyPr/>
                    <a:lstStyle/>
                    <a:p>
                      <a:pPr algn="ctr"/>
                      <a:r>
                        <a:rPr lang="en-US" sz="1200">
                          <a:latin typeface="Segoe UI" panose="020B0502040204020203" pitchFamily="34" charset="0"/>
                          <a:cs typeface="Segoe UI" panose="020B0502040204020203" pitchFamily="34" charset="0"/>
                          <a:hlinkClick r:id="rId3"/>
                        </a:rPr>
                        <a:t>View Session 1 Recording</a:t>
                      </a:r>
                      <a:endParaRPr lang="en-US" sz="1200">
                        <a:latin typeface="Segoe UI" panose="020B0502040204020203" pitchFamily="34" charset="0"/>
                        <a:cs typeface="Segoe UI" panose="020B0502040204020203" pitchFamily="34" charset="0"/>
                      </a:endParaRPr>
                    </a:p>
                    <a:p>
                      <a:pPr algn="ctr"/>
                      <a:r>
                        <a:rPr lang="en-US" sz="1200">
                          <a:solidFill>
                            <a:srgbClr val="7030A0"/>
                          </a:solidFill>
                          <a:latin typeface="Segoe UI" panose="020B0502040204020203" pitchFamily="34" charset="0"/>
                          <a:cs typeface="Segoe UI" panose="020B0502040204020203" pitchFamily="34" charset="0"/>
                          <a:hlinkClick r:id="rId4">
                            <a:extLst>
                              <a:ext uri="{A12FA001-AC4F-418D-AE19-62706E023703}">
                                <ahyp:hlinkClr xmlns:ahyp="http://schemas.microsoft.com/office/drawing/2018/hyperlinkcolor" val="tx"/>
                              </a:ext>
                            </a:extLst>
                          </a:hlinkClick>
                        </a:rPr>
                        <a:t>View Session 1 Slides</a:t>
                      </a:r>
                      <a:endParaRPr lang="en-US" sz="1200">
                        <a:solidFill>
                          <a:srgbClr val="7030A0"/>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224422246"/>
                  </a:ext>
                </a:extLst>
              </a:tr>
              <a:tr h="411119">
                <a:tc>
                  <a:txBody>
                    <a:bodyPr/>
                    <a:lstStyle/>
                    <a:p>
                      <a:r>
                        <a:rPr lang="en-US" sz="1200" b="1" i="0" kern="1200">
                          <a:solidFill>
                            <a:schemeClr val="dk1"/>
                          </a:solidFill>
                          <a:effectLst/>
                          <a:latin typeface="Segoe UI" panose="020B0502040204020203" pitchFamily="34" charset="0"/>
                          <a:ea typeface="+mn-ea"/>
                          <a:cs typeface="Segoe UI" panose="020B0502040204020203" pitchFamily="34" charset="0"/>
                        </a:rPr>
                        <a:t>Project Strategy and Project Work Plan/Timeline Tasks</a:t>
                      </a:r>
                    </a:p>
                  </a:txBody>
                  <a:tcPr/>
                </a:tc>
                <a:tc>
                  <a:txBody>
                    <a:bodyPr/>
                    <a:lstStyle/>
                    <a:p>
                      <a:pPr marL="0" marR="0" lvl="0" indent="0" algn="ctr" defTabSz="582930" rtl="0" eaLnBrk="1" fontAlgn="auto" latinLnBrk="0" hangingPunct="1">
                        <a:lnSpc>
                          <a:spcPct val="100000"/>
                        </a:lnSpc>
                        <a:spcBef>
                          <a:spcPts val="0"/>
                        </a:spcBef>
                        <a:spcAft>
                          <a:spcPts val="0"/>
                        </a:spcAft>
                        <a:buClrTx/>
                        <a:buSzTx/>
                        <a:buFontTx/>
                        <a:buNone/>
                        <a:tabLst/>
                        <a:defRPr/>
                      </a:pPr>
                      <a:r>
                        <a:rPr lang="en-US" sz="1200">
                          <a:latin typeface="Segoe UI" panose="020B0502040204020203" pitchFamily="34" charset="0"/>
                          <a:cs typeface="Segoe UI" panose="020B0502040204020203" pitchFamily="34" charset="0"/>
                          <a:hlinkClick r:id="rId5"/>
                        </a:rPr>
                        <a:t>View Session 2 Recording</a:t>
                      </a:r>
                      <a:endParaRPr lang="en-US" sz="1200">
                        <a:latin typeface="Segoe UI" panose="020B0502040204020203" pitchFamily="34" charset="0"/>
                        <a:cs typeface="Segoe UI" panose="020B0502040204020203" pitchFamily="34" charset="0"/>
                      </a:endParaRPr>
                    </a:p>
                    <a:p>
                      <a:pPr marL="0" marR="0" lvl="0" indent="0" algn="ctr" defTabSz="582930" rtl="0" eaLnBrk="1" fontAlgn="auto" latinLnBrk="0" hangingPunct="1">
                        <a:lnSpc>
                          <a:spcPct val="100000"/>
                        </a:lnSpc>
                        <a:spcBef>
                          <a:spcPts val="0"/>
                        </a:spcBef>
                        <a:spcAft>
                          <a:spcPts val="0"/>
                        </a:spcAft>
                        <a:buClrTx/>
                        <a:buSzTx/>
                        <a:buFontTx/>
                        <a:buNone/>
                        <a:tabLst/>
                        <a:defRPr/>
                      </a:pPr>
                      <a:r>
                        <a:rPr lang="en-US" sz="1200">
                          <a:solidFill>
                            <a:srgbClr val="7030A0"/>
                          </a:solidFill>
                          <a:latin typeface="Segoe UI" panose="020B0502040204020203" pitchFamily="34" charset="0"/>
                          <a:cs typeface="Segoe UI" panose="020B0502040204020203" pitchFamily="34" charset="0"/>
                          <a:hlinkClick r:id="rId6">
                            <a:extLst>
                              <a:ext uri="{A12FA001-AC4F-418D-AE19-62706E023703}">
                                <ahyp:hlinkClr xmlns:ahyp="http://schemas.microsoft.com/office/drawing/2018/hyperlinkcolor" val="tx"/>
                              </a:ext>
                            </a:extLst>
                          </a:hlinkClick>
                        </a:rPr>
                        <a:t>View Session 2 Slides</a:t>
                      </a:r>
                      <a:endParaRPr lang="en-US" sz="1200">
                        <a:solidFill>
                          <a:srgbClr val="7030A0"/>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4206783161"/>
                  </a:ext>
                </a:extLst>
              </a:tr>
              <a:tr h="491836">
                <a:tc>
                  <a:txBody>
                    <a:bodyPr/>
                    <a:lstStyle/>
                    <a:p>
                      <a:r>
                        <a:rPr lang="en-US" sz="1200" b="1" i="0" kern="1200">
                          <a:solidFill>
                            <a:schemeClr val="dk1"/>
                          </a:solidFill>
                          <a:effectLst/>
                          <a:latin typeface="Segoe UI" panose="020B0502040204020203" pitchFamily="34" charset="0"/>
                          <a:ea typeface="+mn-ea"/>
                          <a:cs typeface="Segoe UI" panose="020B0502040204020203" pitchFamily="34" charset="0"/>
                        </a:rPr>
                        <a:t>Project Budget, Project Budget Narrative/Justification, and Project Staffing Plan Tasks</a:t>
                      </a:r>
                    </a:p>
                  </a:txBody>
                  <a:tcPr/>
                </a:tc>
                <a:tc>
                  <a:txBody>
                    <a:bodyPr/>
                    <a:lstStyle/>
                    <a:p>
                      <a:pPr algn="ctr"/>
                      <a:r>
                        <a:rPr lang="en-US" sz="1200">
                          <a:latin typeface="Segoe UI" panose="020B0502040204020203" pitchFamily="34" charset="0"/>
                          <a:cs typeface="Segoe UI" panose="020B0502040204020203" pitchFamily="34" charset="0"/>
                          <a:hlinkClick r:id="rId7"/>
                        </a:rPr>
                        <a:t>View Session 3 Recording</a:t>
                      </a:r>
                      <a:endParaRPr lang="en-US" sz="1200">
                        <a:latin typeface="Segoe UI" panose="020B0502040204020203" pitchFamily="34" charset="0"/>
                        <a:cs typeface="Segoe UI" panose="020B0502040204020203" pitchFamily="34" charset="0"/>
                      </a:endParaRPr>
                    </a:p>
                    <a:p>
                      <a:pPr marL="0" marR="0" lvl="0" indent="0" algn="ctr" defTabSz="582930" rtl="0" eaLnBrk="1" fontAlgn="auto" latinLnBrk="0" hangingPunct="1">
                        <a:lnSpc>
                          <a:spcPct val="100000"/>
                        </a:lnSpc>
                        <a:spcBef>
                          <a:spcPts val="0"/>
                        </a:spcBef>
                        <a:spcAft>
                          <a:spcPts val="0"/>
                        </a:spcAft>
                        <a:buClrTx/>
                        <a:buSzTx/>
                        <a:buFontTx/>
                        <a:buNone/>
                        <a:tabLst/>
                        <a:defRPr/>
                      </a:pPr>
                      <a:r>
                        <a:rPr lang="en-US" sz="1200">
                          <a:solidFill>
                            <a:srgbClr val="7030A0"/>
                          </a:solidFill>
                          <a:latin typeface="Segoe UI" panose="020B0502040204020203" pitchFamily="34" charset="0"/>
                          <a:cs typeface="Segoe UI" panose="020B0502040204020203" pitchFamily="34" charset="0"/>
                          <a:hlinkClick r:id="rId8">
                            <a:extLst>
                              <a:ext uri="{A12FA001-AC4F-418D-AE19-62706E023703}">
                                <ahyp:hlinkClr xmlns:ahyp="http://schemas.microsoft.com/office/drawing/2018/hyperlinkcolor" val="tx"/>
                              </a:ext>
                            </a:extLst>
                          </a:hlinkClick>
                        </a:rPr>
                        <a:t>View Session 3 Slides</a:t>
                      </a:r>
                      <a:endParaRPr lang="en-US" sz="1200">
                        <a:solidFill>
                          <a:srgbClr val="7030A0"/>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2522642047"/>
                  </a:ext>
                </a:extLst>
              </a:tr>
              <a:tr h="382407">
                <a:tc>
                  <a:txBody>
                    <a:bodyPr/>
                    <a:lstStyle/>
                    <a:p>
                      <a:r>
                        <a:rPr lang="en-US" sz="1200" b="1" i="0" kern="1200">
                          <a:solidFill>
                            <a:schemeClr val="dk1"/>
                          </a:solidFill>
                          <a:effectLst/>
                          <a:latin typeface="Segoe UI" panose="020B0502040204020203" pitchFamily="34" charset="0"/>
                          <a:ea typeface="+mn-ea"/>
                          <a:cs typeface="Segoe UI" panose="020B0502040204020203" pitchFamily="34" charset="0"/>
                        </a:rPr>
                        <a:t>Performance Plan and Performance History Task</a:t>
                      </a:r>
                    </a:p>
                  </a:txBody>
                  <a:tcPr/>
                </a:tc>
                <a:tc>
                  <a:txBody>
                    <a:bodyPr/>
                    <a:lstStyle/>
                    <a:p>
                      <a:pPr algn="ctr"/>
                      <a:r>
                        <a:rPr lang="en-US" sz="1200">
                          <a:latin typeface="Segoe UI" panose="020B0502040204020203" pitchFamily="34" charset="0"/>
                          <a:cs typeface="Segoe UI" panose="020B0502040204020203" pitchFamily="34" charset="0"/>
                          <a:hlinkClick r:id="rId9"/>
                        </a:rPr>
                        <a:t>View Session 4 Recording</a:t>
                      </a:r>
                      <a:endParaRPr lang="en-US" sz="1200">
                        <a:latin typeface="Segoe UI" panose="020B0502040204020203" pitchFamily="34" charset="0"/>
                        <a:cs typeface="Segoe UI" panose="020B0502040204020203" pitchFamily="34" charset="0"/>
                      </a:endParaRPr>
                    </a:p>
                    <a:p>
                      <a:pPr marL="0" marR="0" lvl="0" indent="0" algn="ctr" defTabSz="582930" rtl="0" eaLnBrk="1" fontAlgn="auto" latinLnBrk="0" hangingPunct="1">
                        <a:lnSpc>
                          <a:spcPct val="100000"/>
                        </a:lnSpc>
                        <a:spcBef>
                          <a:spcPts val="0"/>
                        </a:spcBef>
                        <a:spcAft>
                          <a:spcPts val="0"/>
                        </a:spcAft>
                        <a:buClrTx/>
                        <a:buSzTx/>
                        <a:buFontTx/>
                        <a:buNone/>
                        <a:tabLst/>
                        <a:defRPr/>
                      </a:pPr>
                      <a:r>
                        <a:rPr lang="en-US" sz="1200">
                          <a:solidFill>
                            <a:srgbClr val="7030A0"/>
                          </a:solidFill>
                          <a:latin typeface="Segoe UI" panose="020B0502040204020203" pitchFamily="34" charset="0"/>
                          <a:cs typeface="Segoe UI" panose="020B0502040204020203" pitchFamily="34" charset="0"/>
                          <a:hlinkClick r:id="rId10">
                            <a:extLst>
                              <a:ext uri="{A12FA001-AC4F-418D-AE19-62706E023703}">
                                <ahyp:hlinkClr xmlns:ahyp="http://schemas.microsoft.com/office/drawing/2018/hyperlinkcolor" val="tx"/>
                              </a:ext>
                            </a:extLst>
                          </a:hlinkClick>
                        </a:rPr>
                        <a:t>View Session 4 Slides</a:t>
                      </a:r>
                      <a:endParaRPr lang="en-US" sz="1200">
                        <a:solidFill>
                          <a:srgbClr val="7030A0"/>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2800286650"/>
                  </a:ext>
                </a:extLst>
              </a:tr>
            </a:tbl>
          </a:graphicData>
        </a:graphic>
      </p:graphicFrame>
    </p:spTree>
    <p:extLst>
      <p:ext uri="{BB962C8B-B14F-4D97-AF65-F5344CB8AC3E}">
        <p14:creationId xmlns:p14="http://schemas.microsoft.com/office/powerpoint/2010/main" val="40220475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rPr>
              <a:t>Ethics Questions</a:t>
            </a: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 name="Content Placeholder 2">
            <a:extLst>
              <a:ext uri="{FF2B5EF4-FFF2-40B4-BE49-F238E27FC236}">
                <a16:creationId xmlns:a16="http://schemas.microsoft.com/office/drawing/2014/main" id="{CC27DB83-F92E-B3BA-D20A-4F945FB255F3}"/>
              </a:ext>
            </a:extLst>
          </p:cNvPr>
          <p:cNvSpPr>
            <a:spLocks noGrp="1"/>
          </p:cNvSpPr>
          <p:nvPr>
            <p:ph idx="1"/>
          </p:nvPr>
        </p:nvSpPr>
        <p:spPr>
          <a:xfrm>
            <a:off x="357629" y="1072620"/>
            <a:ext cx="7057141" cy="3531702"/>
          </a:xfrm>
        </p:spPr>
        <p:txBody>
          <a:bodyPr>
            <a:noAutofit/>
          </a:bodyPr>
          <a:lstStyle/>
          <a:p>
            <a:pPr marL="228600" indent="-228600" algn="l">
              <a:lnSpc>
                <a:spcPct val="100000"/>
              </a:lnSpc>
              <a:spcBef>
                <a:spcPts val="600"/>
              </a:spcBef>
              <a:buFont typeface="Arial" panose="020B0604020202020204" pitchFamily="34" charset="0"/>
              <a:buChar char="•"/>
            </a:pPr>
            <a:r>
              <a:rPr lang="en-US" sz="1400" b="1" i="0">
                <a:effectLst/>
                <a:latin typeface="Segoe UI" panose="020B0502040204020203" pitchFamily="34" charset="0"/>
                <a:cs typeface="Segoe UI" panose="020B0502040204020203" pitchFamily="34" charset="0"/>
              </a:rPr>
              <a:t>Does your organization employ current employees or contractors of the Montgomery County Government? </a:t>
            </a:r>
            <a:r>
              <a:rPr lang="en-US" sz="1400" b="0" i="0">
                <a:effectLst/>
                <a:latin typeface="Segoe UI" panose="020B0502040204020203" pitchFamily="34" charset="0"/>
                <a:cs typeface="Segoe UI" panose="020B0502040204020203" pitchFamily="34" charset="0"/>
              </a:rPr>
              <a:t> This applies for employees that are paid by your organization but are also paid by Montgomery County Government.  </a:t>
            </a:r>
            <a:endParaRPr lang="en-US" sz="1400" b="0" i="0" dirty="0">
              <a:effectLst/>
              <a:latin typeface="Segoe UI" panose="020B0502040204020203" pitchFamily="34" charset="0"/>
              <a:cs typeface="Segoe UI" panose="020B0502040204020203" pitchFamily="34" charset="0"/>
            </a:endParaRPr>
          </a:p>
          <a:p>
            <a:pPr marL="228600" indent="-228600" algn="l">
              <a:lnSpc>
                <a:spcPct val="100000"/>
              </a:lnSpc>
              <a:spcBef>
                <a:spcPts val="600"/>
              </a:spcBef>
              <a:buFont typeface="Arial" panose="020B0604020202020204" pitchFamily="34" charset="0"/>
              <a:buChar char="•"/>
            </a:pPr>
            <a:r>
              <a:rPr lang="en-US" sz="1400" b="1" i="0">
                <a:effectLst/>
                <a:latin typeface="Segoe UI" panose="020B0502040204020203" pitchFamily="34" charset="0"/>
                <a:cs typeface="Segoe UI" panose="020B0502040204020203" pitchFamily="34" charset="0"/>
              </a:rPr>
              <a:t>Does your organization's Board of Directors include current employees or contractors of the Montgomery County Government?  </a:t>
            </a:r>
            <a:r>
              <a:rPr lang="en-US" sz="1400" b="0" i="0">
                <a:effectLst/>
                <a:latin typeface="Segoe UI" panose="020B0502040204020203" pitchFamily="34" charset="0"/>
                <a:cs typeface="Segoe UI" panose="020B0502040204020203" pitchFamily="34" charset="0"/>
              </a:rPr>
              <a:t>This applies to volunteer board of director positions.</a:t>
            </a:r>
            <a:endParaRPr lang="en-US" sz="1400" b="0" i="0" dirty="0">
              <a:effectLst/>
              <a:latin typeface="Segoe UI" panose="020B0502040204020203" pitchFamily="34" charset="0"/>
              <a:cs typeface="Segoe UI" panose="020B0502040204020203" pitchFamily="34" charset="0"/>
            </a:endParaRPr>
          </a:p>
          <a:p>
            <a:pPr marL="228600" indent="-228600" algn="l">
              <a:lnSpc>
                <a:spcPct val="100000"/>
              </a:lnSpc>
              <a:spcBef>
                <a:spcPts val="600"/>
              </a:spcBef>
              <a:buFont typeface="Arial" panose="020B0604020202020204" pitchFamily="34" charset="0"/>
              <a:buChar char="•"/>
            </a:pPr>
            <a:r>
              <a:rPr lang="en-US" sz="1400" b="1" i="0">
                <a:effectLst/>
                <a:latin typeface="Segoe UI" panose="020B0502040204020203" pitchFamily="34" charset="0"/>
                <a:cs typeface="Segoe UI" panose="020B0502040204020203" pitchFamily="34" charset="0"/>
              </a:rPr>
              <a:t>If you answered yes to either question, please describe the employee(s) role and function as it applies to your organization.  </a:t>
            </a:r>
            <a:r>
              <a:rPr lang="en-US" sz="1400" b="0" i="0">
                <a:effectLst/>
                <a:latin typeface="Segoe UI" panose="020B0502040204020203" pitchFamily="34" charset="0"/>
                <a:cs typeface="Segoe UI" panose="020B0502040204020203" pitchFamily="34" charset="0"/>
              </a:rPr>
              <a:t>Answering “yes” to either question does not exclude your organization from being eligible to apply.</a:t>
            </a:r>
            <a:endParaRPr lang="en-US" sz="1400" b="0" i="0" dirty="0">
              <a:effectLst/>
              <a:latin typeface="Segoe UI" panose="020B0502040204020203" pitchFamily="34" charset="0"/>
              <a:cs typeface="Segoe UI" panose="020B0502040204020203" pitchFamily="34" charset="0"/>
            </a:endParaRPr>
          </a:p>
          <a:p>
            <a:pPr marL="228600" indent="-228600" algn="l">
              <a:lnSpc>
                <a:spcPct val="100000"/>
              </a:lnSpc>
              <a:spcBef>
                <a:spcPts val="600"/>
              </a:spcBef>
              <a:buFont typeface="Arial" panose="020B0604020202020204" pitchFamily="34" charset="0"/>
              <a:buChar char="•"/>
            </a:pPr>
            <a:r>
              <a:rPr lang="en-US" sz="1400" b="0" i="0">
                <a:effectLst/>
                <a:latin typeface="Segoe UI" panose="020B0502040204020203" pitchFamily="34" charset="0"/>
                <a:cs typeface="Segoe UI" panose="020B0502040204020203" pitchFamily="34" charset="0"/>
              </a:rPr>
              <a:t>Montgomery College, Montgomery County Public Schools, and WorkSource Montgomery do not count as Montgomery County Government employees for the purpose of this Grant Program. </a:t>
            </a:r>
            <a:endParaRPr lang="en-US" sz="1400" b="0" i="0" dirty="0">
              <a:effectLst/>
              <a:latin typeface="Segoe UI" panose="020B0502040204020203" pitchFamily="34" charset="0"/>
              <a:cs typeface="Segoe UI" panose="020B0502040204020203" pitchFamily="34" charset="0"/>
            </a:endParaRPr>
          </a:p>
          <a:p>
            <a:pPr marL="0" indent="0" algn="l">
              <a:lnSpc>
                <a:spcPct val="100000"/>
              </a:lnSpc>
              <a:spcBef>
                <a:spcPts val="0"/>
              </a:spcBef>
              <a:buNone/>
            </a:pPr>
            <a:endParaRPr lang="en-US" sz="1400" b="0" i="0">
              <a:effectLst/>
              <a:latin typeface="Segoe UI" panose="020B0502040204020203" pitchFamily="34" charset="0"/>
              <a:cs typeface="Segoe UI" panose="020B0502040204020203" pitchFamily="34" charset="0"/>
            </a:endParaRPr>
          </a:p>
          <a:p>
            <a:pPr marL="0" indent="0" algn="ctr">
              <a:lnSpc>
                <a:spcPct val="100000"/>
              </a:lnSpc>
              <a:spcBef>
                <a:spcPts val="0"/>
              </a:spcBef>
              <a:buNone/>
            </a:pPr>
            <a:r>
              <a:rPr lang="en-US" sz="1400" b="0" i="1">
                <a:effectLst/>
                <a:latin typeface="Segoe UI" panose="020B0502040204020203" pitchFamily="34" charset="0"/>
                <a:cs typeface="Segoe UI" panose="020B0502040204020203" pitchFamily="34" charset="0"/>
              </a:rPr>
              <a:t>If you are unsure if a position applies please contact the Office of Grants Management.</a:t>
            </a:r>
          </a:p>
        </p:txBody>
      </p:sp>
    </p:spTree>
    <p:extLst>
      <p:ext uri="{BB962C8B-B14F-4D97-AF65-F5344CB8AC3E}">
        <p14:creationId xmlns:p14="http://schemas.microsoft.com/office/powerpoint/2010/main" val="26716023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rPr>
              <a:t>Other Preparations</a:t>
            </a: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 name="Content Placeholder 2">
            <a:extLst>
              <a:ext uri="{FF2B5EF4-FFF2-40B4-BE49-F238E27FC236}">
                <a16:creationId xmlns:a16="http://schemas.microsoft.com/office/drawing/2014/main" id="{CC27DB83-F92E-B3BA-D20A-4F945FB255F3}"/>
              </a:ext>
            </a:extLst>
          </p:cNvPr>
          <p:cNvSpPr>
            <a:spLocks noGrp="1"/>
          </p:cNvSpPr>
          <p:nvPr>
            <p:ph idx="1"/>
          </p:nvPr>
        </p:nvSpPr>
        <p:spPr>
          <a:xfrm>
            <a:off x="357629" y="1072620"/>
            <a:ext cx="7057141" cy="3531702"/>
          </a:xfrm>
        </p:spPr>
        <p:txBody>
          <a:bodyPr>
            <a:noAutofit/>
          </a:bodyPr>
          <a:lstStyle/>
          <a:p>
            <a:pPr marL="228600" marR="0" indent="-228600">
              <a:lnSpc>
                <a:spcPct val="110000"/>
              </a:lnSpc>
              <a:buFont typeface="Arial" panose="020B0604020202020204" pitchFamily="34" charset="0"/>
              <a:buChar char="•"/>
            </a:pPr>
            <a:r>
              <a:rPr lang="en-US" sz="1300" b="1" dirty="0">
                <a:effectLst/>
                <a:latin typeface="Segoe UI" panose="020B0502040204020203" pitchFamily="34" charset="0"/>
                <a:cs typeface="Segoe UI" panose="020B0502040204020203" pitchFamily="34" charset="0"/>
              </a:rPr>
              <a:t>Register and create a profile on the online application platform </a:t>
            </a:r>
            <a:r>
              <a:rPr lang="en-US" sz="1300" dirty="0">
                <a:effectLst/>
                <a:latin typeface="Segoe UI" panose="020B0502040204020203" pitchFamily="34" charset="0"/>
                <a:cs typeface="Segoe UI" panose="020B0502040204020203" pitchFamily="34" charset="0"/>
              </a:rPr>
              <a:t>for each team member who will be working on your application.  </a:t>
            </a:r>
          </a:p>
          <a:p>
            <a:pPr marL="228600" marR="0" indent="-228600">
              <a:lnSpc>
                <a:spcPct val="110000"/>
              </a:lnSpc>
              <a:buFont typeface="Arial" panose="020B0604020202020204" pitchFamily="34" charset="0"/>
              <a:buChar char="•"/>
            </a:pPr>
            <a:r>
              <a:rPr lang="en-US" sz="1300" b="1" dirty="0">
                <a:effectLst/>
                <a:latin typeface="Segoe UI" panose="020B0502040204020203" pitchFamily="34" charset="0"/>
                <a:cs typeface="Segoe UI" panose="020B0502040204020203" pitchFamily="34" charset="0"/>
              </a:rPr>
              <a:t>Verify that your organization is registered with the Maryland State Department of Assessment and Taxation (SDAT).  </a:t>
            </a:r>
            <a:r>
              <a:rPr lang="en-US" sz="1300" dirty="0">
                <a:effectLst/>
                <a:latin typeface="Segoe UI" panose="020B0502040204020203" pitchFamily="34" charset="0"/>
                <a:cs typeface="Segoe UI" panose="020B0502040204020203" pitchFamily="34" charset="0"/>
              </a:rPr>
              <a:t>Click </a:t>
            </a:r>
            <a:r>
              <a:rPr lang="en-US" sz="1300" b="1" u="sng" dirty="0">
                <a:solidFill>
                  <a:srgbClr val="2C82C9"/>
                </a:solidFill>
                <a:effectLst/>
                <a:latin typeface="Segoe UI" panose="020B0502040204020203" pitchFamily="34" charset="0"/>
                <a:cs typeface="Segoe UI" panose="020B0502040204020203" pitchFamily="34" charset="0"/>
                <a:hlinkClick r:id="rId3"/>
              </a:rPr>
              <a:t>here</a:t>
            </a:r>
            <a:r>
              <a:rPr lang="en-US" sz="1300" dirty="0">
                <a:solidFill>
                  <a:srgbClr val="3D8EB9"/>
                </a:solidFill>
                <a:effectLst/>
                <a:latin typeface="Segoe UI" panose="020B0502040204020203" pitchFamily="34" charset="0"/>
                <a:cs typeface="Segoe UI" panose="020B0502040204020203" pitchFamily="34" charset="0"/>
                <a:hlinkClick r:id="rId3"/>
              </a:rPr>
              <a:t> </a:t>
            </a:r>
            <a:r>
              <a:rPr lang="en-US" sz="1300" dirty="0">
                <a:effectLst/>
                <a:latin typeface="Segoe UI" panose="020B0502040204020203" pitchFamily="34" charset="0"/>
                <a:cs typeface="Segoe UI" panose="020B0502040204020203" pitchFamily="34" charset="0"/>
              </a:rPr>
              <a:t>to go to the SDAT Business Express site to confirm.  Even if your organization is registered in another jurisdiction, you must be registered with SDAT for Montgomery County to finalize an award with your organization.</a:t>
            </a:r>
          </a:p>
          <a:p>
            <a:pPr marL="228600" marR="0" indent="-228600">
              <a:lnSpc>
                <a:spcPct val="110000"/>
              </a:lnSpc>
              <a:buFont typeface="Arial" panose="020B0604020202020204" pitchFamily="34" charset="0"/>
              <a:buChar char="•"/>
            </a:pPr>
            <a:r>
              <a:rPr lang="en-US" sz="1300" b="1" dirty="0">
                <a:effectLst/>
                <a:latin typeface="Segoe UI" panose="020B0502040204020203" pitchFamily="34" charset="0"/>
                <a:cs typeface="Segoe UI" panose="020B0502040204020203" pitchFamily="34" charset="0"/>
              </a:rPr>
              <a:t>If your organization is not in Good Standing with SDAT, take the necessary steps to get back into Good Standing.  </a:t>
            </a:r>
            <a:r>
              <a:rPr lang="en-US" sz="1300" dirty="0">
                <a:effectLst/>
                <a:latin typeface="Segoe UI" panose="020B0502040204020203" pitchFamily="34" charset="0"/>
                <a:cs typeface="Segoe UI" panose="020B0502040204020203" pitchFamily="34" charset="0"/>
              </a:rPr>
              <a:t>SDAT will advise what steps are required.  Montgomery County cannot finalize an award with you or organization if you are not in Good Standing.  Your application for a grant could be disqualified if you are not in Good Standing.</a:t>
            </a:r>
          </a:p>
          <a:p>
            <a:pPr marL="228600" marR="0" indent="-228600">
              <a:lnSpc>
                <a:spcPct val="110000"/>
              </a:lnSpc>
              <a:buFont typeface="Arial" panose="020B0604020202020204" pitchFamily="34" charset="0"/>
              <a:buChar char="•"/>
            </a:pPr>
            <a:r>
              <a:rPr lang="en-US" sz="1300" b="1" dirty="0">
                <a:effectLst/>
                <a:latin typeface="Segoe UI" panose="020B0502040204020203" pitchFamily="34" charset="0"/>
                <a:cs typeface="Segoe UI" panose="020B0502040204020203" pitchFamily="34" charset="0"/>
              </a:rPr>
              <a:t>Register with the Montgomery County Central Vendor Registration System (CVRS) </a:t>
            </a:r>
            <a:r>
              <a:rPr lang="en-US" sz="1300" dirty="0">
                <a:effectLst/>
                <a:latin typeface="Segoe UI" panose="020B0502040204020203" pitchFamily="34" charset="0"/>
                <a:cs typeface="Segoe UI" panose="020B0502040204020203" pitchFamily="34" charset="0"/>
              </a:rPr>
              <a:t>by clicking </a:t>
            </a:r>
            <a:r>
              <a:rPr lang="en-US" sz="1300" b="1" u="sng" dirty="0">
                <a:solidFill>
                  <a:srgbClr val="2C82C9"/>
                </a:solidFill>
                <a:effectLst/>
                <a:latin typeface="Segoe UI" panose="020B0502040204020203" pitchFamily="34" charset="0"/>
                <a:cs typeface="Segoe UI" panose="020B0502040204020203" pitchFamily="34" charset="0"/>
                <a:hlinkClick r:id="rId4"/>
              </a:rPr>
              <a:t>here</a:t>
            </a:r>
            <a:r>
              <a:rPr lang="en-US" sz="1300" dirty="0">
                <a:effectLst/>
                <a:latin typeface="Segoe UI" panose="020B0502040204020203" pitchFamily="34" charset="0"/>
                <a:cs typeface="Segoe UI" panose="020B0502040204020203" pitchFamily="34" charset="0"/>
              </a:rPr>
              <a:t>.  If you or your organization receives an award from the County then you will need to be registered with CVRS to receive payments.</a:t>
            </a:r>
          </a:p>
        </p:txBody>
      </p:sp>
    </p:spTree>
    <p:extLst>
      <p:ext uri="{BB962C8B-B14F-4D97-AF65-F5344CB8AC3E}">
        <p14:creationId xmlns:p14="http://schemas.microsoft.com/office/powerpoint/2010/main" val="29195092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rPr>
              <a:t>Review Process</a:t>
            </a: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 name="Content Placeholder 2">
            <a:extLst>
              <a:ext uri="{FF2B5EF4-FFF2-40B4-BE49-F238E27FC236}">
                <a16:creationId xmlns:a16="http://schemas.microsoft.com/office/drawing/2014/main" id="{CC27DB83-F92E-B3BA-D20A-4F945FB255F3}"/>
              </a:ext>
            </a:extLst>
          </p:cNvPr>
          <p:cNvSpPr>
            <a:spLocks noGrp="1"/>
          </p:cNvSpPr>
          <p:nvPr>
            <p:ph idx="1"/>
          </p:nvPr>
        </p:nvSpPr>
        <p:spPr>
          <a:xfrm>
            <a:off x="357629" y="1072620"/>
            <a:ext cx="7057141" cy="3531702"/>
          </a:xfrm>
        </p:spPr>
        <p:txBody>
          <a:bodyPr>
            <a:noAutofit/>
          </a:bodyPr>
          <a:lstStyle/>
          <a:p>
            <a:pPr marL="228600" indent="-228600" algn="l">
              <a:buFont typeface="Arial" panose="020B0604020202020204" pitchFamily="34" charset="0"/>
              <a:buChar char="•"/>
            </a:pPr>
            <a:r>
              <a:rPr lang="en-US" sz="1930" b="0" i="0">
                <a:effectLst/>
                <a:latin typeface="Segoe UI" panose="020B0502040204020203" pitchFamily="34" charset="0"/>
                <a:cs typeface="Segoe UI" panose="020B0502040204020203" pitchFamily="34" charset="0"/>
              </a:rPr>
              <a:t>OGM will convene a review panel made up of qualified neutral, qualified individuals in Montgomery County Government, and possibly the broader community, selected for their experiences in the grant program’s subject area, grants administration, and/or project management.</a:t>
            </a:r>
          </a:p>
          <a:p>
            <a:pPr marL="228600" indent="-228600" algn="l">
              <a:buFont typeface="Arial" panose="020B0604020202020204" pitchFamily="34" charset="0"/>
              <a:buChar char="•"/>
            </a:pPr>
            <a:r>
              <a:rPr lang="en-US" sz="1930" b="0" i="0">
                <a:effectLst/>
                <a:latin typeface="Segoe UI" panose="020B0502040204020203" pitchFamily="34" charset="0"/>
                <a:cs typeface="Segoe UI" panose="020B0502040204020203" pitchFamily="34" charset="0"/>
              </a:rPr>
              <a:t>The panel members will review and score applicant proposals based on the criteria and priorities established in the NOFO.</a:t>
            </a:r>
          </a:p>
          <a:p>
            <a:pPr marL="228600" indent="-228600" algn="l">
              <a:buFont typeface="Arial" panose="020B0604020202020204" pitchFamily="34" charset="0"/>
              <a:buChar char="•"/>
            </a:pPr>
            <a:r>
              <a:rPr lang="en-US" sz="1930" b="0" i="0">
                <a:effectLst/>
                <a:latin typeface="Segoe UI" panose="020B0502040204020203" pitchFamily="34" charset="0"/>
                <a:cs typeface="Segoe UI" panose="020B0502040204020203" pitchFamily="34" charset="0"/>
              </a:rPr>
              <a:t>Final decisions will be made based on the scores, reconciliation of funding across categories, and other factors such as applicants past performance on previous County awards.</a:t>
            </a:r>
          </a:p>
        </p:txBody>
      </p:sp>
    </p:spTree>
    <p:extLst>
      <p:ext uri="{BB962C8B-B14F-4D97-AF65-F5344CB8AC3E}">
        <p14:creationId xmlns:p14="http://schemas.microsoft.com/office/powerpoint/2010/main" val="40218157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rPr>
              <a:t>Scoring – 100 Possible Points</a:t>
            </a: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 name="Content Placeholder 2">
            <a:extLst>
              <a:ext uri="{FF2B5EF4-FFF2-40B4-BE49-F238E27FC236}">
                <a16:creationId xmlns:a16="http://schemas.microsoft.com/office/drawing/2014/main" id="{AB4B6F6C-9822-4917-A051-9DEE31E84310}"/>
              </a:ext>
            </a:extLst>
          </p:cNvPr>
          <p:cNvSpPr>
            <a:spLocks noGrp="1"/>
          </p:cNvSpPr>
          <p:nvPr>
            <p:ph idx="1"/>
          </p:nvPr>
        </p:nvSpPr>
        <p:spPr/>
        <p:txBody>
          <a:bodyPr>
            <a:noAutofit/>
          </a:bodyPr>
          <a:lstStyle/>
          <a:p>
            <a:pPr marL="457200" indent="-457200" algn="l">
              <a:buFont typeface="+mj-lt"/>
              <a:buAutoNum type="alphaUcPeriod"/>
            </a:pPr>
            <a:r>
              <a:rPr lang="en-US" sz="1600" b="1">
                <a:effectLst/>
                <a:latin typeface="Segoe UI" panose="020B0502040204020203" pitchFamily="34" charset="0"/>
                <a:ea typeface="Arial" panose="020B0604020202020204" pitchFamily="34" charset="0"/>
                <a:cs typeface="Segoe UI" panose="020B0502040204020203" pitchFamily="34" charset="0"/>
              </a:rPr>
              <a:t>Project Goals and Grant Program Priorities (20 points) </a:t>
            </a:r>
            <a:r>
              <a:rPr lang="en-US" sz="1600" i="0">
                <a:effectLst/>
                <a:latin typeface="Segoe UI" panose="020B0502040204020203" pitchFamily="34" charset="0"/>
                <a:cs typeface="Segoe UI" panose="020B0502040204020203" pitchFamily="34" charset="0"/>
              </a:rPr>
              <a:t>– How does the project’s goals match the priorities of the program?  </a:t>
            </a:r>
          </a:p>
          <a:p>
            <a:pPr marL="457200" indent="-457200" algn="l">
              <a:buFont typeface="+mj-lt"/>
              <a:buAutoNum type="alphaUcPeriod"/>
            </a:pPr>
            <a:r>
              <a:rPr lang="en-US" sz="1600" b="1">
                <a:effectLst/>
                <a:latin typeface="Segoe UI" panose="020B0502040204020203" pitchFamily="34" charset="0"/>
                <a:ea typeface="Arial" panose="020B0604020202020204" pitchFamily="34" charset="0"/>
                <a:cs typeface="Segoe UI" panose="020B0502040204020203" pitchFamily="34" charset="0"/>
              </a:rPr>
              <a:t>Sound Fiscal Management and Budget (15 points) </a:t>
            </a:r>
            <a:r>
              <a:rPr lang="en-US" sz="1600" i="0">
                <a:effectLst/>
                <a:latin typeface="Segoe UI" panose="020B0502040204020203" pitchFamily="34" charset="0"/>
                <a:cs typeface="Segoe UI" panose="020B0502040204020203" pitchFamily="34" charset="0"/>
              </a:rPr>
              <a:t>– Is the budget manageable, reasonable, and reflective of project? </a:t>
            </a:r>
          </a:p>
          <a:p>
            <a:pPr marL="457200" indent="-457200" algn="l">
              <a:buFont typeface="+mj-lt"/>
              <a:buAutoNum type="alphaUcPeriod"/>
            </a:pPr>
            <a:r>
              <a:rPr lang="en-US" sz="1600" b="1">
                <a:effectLst/>
                <a:latin typeface="Segoe UI" panose="020B0502040204020203" pitchFamily="34" charset="0"/>
                <a:ea typeface="Arial" panose="020B0604020202020204" pitchFamily="34" charset="0"/>
                <a:cs typeface="Segoe UI" panose="020B0502040204020203" pitchFamily="34" charset="0"/>
              </a:rPr>
              <a:t>Organizational Capability and Relevant Experience (35 points) </a:t>
            </a:r>
            <a:r>
              <a:rPr lang="en-US" sz="1600" i="0">
                <a:effectLst/>
                <a:latin typeface="Segoe UI" panose="020B0502040204020203" pitchFamily="34" charset="0"/>
                <a:cs typeface="Segoe UI" panose="020B0502040204020203" pitchFamily="34" charset="0"/>
              </a:rPr>
              <a:t>– Does the org have the cultural competency, expertise, and community connection needed to implement project?</a:t>
            </a:r>
          </a:p>
          <a:p>
            <a:pPr marL="457200" indent="-457200" algn="l">
              <a:buFont typeface="+mj-lt"/>
              <a:buAutoNum type="alphaUcPeriod"/>
            </a:pPr>
            <a:r>
              <a:rPr lang="en-US" sz="1600" b="1" i="0">
                <a:effectLst/>
                <a:latin typeface="Segoe UI" panose="020B0502040204020203" pitchFamily="34" charset="0"/>
                <a:cs typeface="Segoe UI" panose="020B0502040204020203" pitchFamily="34" charset="0"/>
              </a:rPr>
              <a:t>Performance Plan (10 points) </a:t>
            </a:r>
            <a:r>
              <a:rPr lang="en-US" sz="1600" i="0">
                <a:effectLst/>
                <a:latin typeface="Segoe UI" panose="020B0502040204020203" pitchFamily="34" charset="0"/>
                <a:cs typeface="Segoe UI" panose="020B0502040204020203" pitchFamily="34" charset="0"/>
              </a:rPr>
              <a:t>– Does the organization demonstrate a </a:t>
            </a:r>
            <a:r>
              <a:rPr lang="en-US" sz="1600">
                <a:latin typeface="Segoe UI" panose="020B0502040204020203" pitchFamily="34" charset="0"/>
                <a:cs typeface="Segoe UI" panose="020B0502040204020203" pitchFamily="34" charset="0"/>
              </a:rPr>
              <a:t>strong plan to </a:t>
            </a:r>
            <a:r>
              <a:rPr lang="en-US" sz="1600" i="0">
                <a:effectLst/>
                <a:latin typeface="Segoe UI" panose="020B0502040204020203" pitchFamily="34" charset="0"/>
                <a:cs typeface="Segoe UI" panose="020B0502040204020203" pitchFamily="34" charset="0"/>
              </a:rPr>
              <a:t>measure its success?</a:t>
            </a:r>
          </a:p>
          <a:p>
            <a:pPr marL="457200" indent="-457200">
              <a:buFont typeface="+mj-lt"/>
              <a:buAutoNum type="alphaUcPeriod"/>
            </a:pPr>
            <a:r>
              <a:rPr lang="en-US" sz="1600" b="1">
                <a:effectLst/>
                <a:latin typeface="Segoe UI" panose="020B0502040204020203" pitchFamily="34" charset="0"/>
                <a:ea typeface="Arial" panose="020B0604020202020204" pitchFamily="34" charset="0"/>
                <a:cs typeface="Segoe UI" panose="020B0502040204020203" pitchFamily="34" charset="0"/>
              </a:rPr>
              <a:t>Soundness of the Overall Proposal (</a:t>
            </a:r>
            <a:r>
              <a:rPr lang="en-US" sz="1600" b="1">
                <a:latin typeface="Segoe UI" panose="020B0502040204020203" pitchFamily="34" charset="0"/>
                <a:ea typeface="Arial" panose="020B0604020202020204" pitchFamily="34" charset="0"/>
                <a:cs typeface="Segoe UI" panose="020B0502040204020203" pitchFamily="34" charset="0"/>
              </a:rPr>
              <a:t>20</a:t>
            </a:r>
            <a:r>
              <a:rPr lang="en-US" sz="1600" b="1">
                <a:effectLst/>
                <a:latin typeface="Segoe UI" panose="020B0502040204020203" pitchFamily="34" charset="0"/>
                <a:ea typeface="Arial" panose="020B0604020202020204" pitchFamily="34" charset="0"/>
                <a:cs typeface="Segoe UI" panose="020B0502040204020203" pitchFamily="34" charset="0"/>
              </a:rPr>
              <a:t> points) </a:t>
            </a:r>
            <a:r>
              <a:rPr lang="en-US" sz="1600" i="0">
                <a:effectLst/>
                <a:latin typeface="Segoe UI" panose="020B0502040204020203" pitchFamily="34" charset="0"/>
                <a:cs typeface="Segoe UI" panose="020B0502040204020203" pitchFamily="34" charset="0"/>
              </a:rPr>
              <a:t>– Does the project demonstrate a strong overall strategy to achieving its target outcomes?</a:t>
            </a:r>
          </a:p>
        </p:txBody>
      </p:sp>
    </p:spTree>
    <p:extLst>
      <p:ext uri="{BB962C8B-B14F-4D97-AF65-F5344CB8AC3E}">
        <p14:creationId xmlns:p14="http://schemas.microsoft.com/office/powerpoint/2010/main" val="567141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rPr>
              <a:t>Award Notification</a:t>
            </a: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 name="Content Placeholder 2">
            <a:extLst>
              <a:ext uri="{FF2B5EF4-FFF2-40B4-BE49-F238E27FC236}">
                <a16:creationId xmlns:a16="http://schemas.microsoft.com/office/drawing/2014/main" id="{AB4B6F6C-9822-4917-A051-9DEE31E84310}"/>
              </a:ext>
            </a:extLst>
          </p:cNvPr>
          <p:cNvSpPr>
            <a:spLocks noGrp="1"/>
          </p:cNvSpPr>
          <p:nvPr>
            <p:ph idx="1"/>
          </p:nvPr>
        </p:nvSpPr>
        <p:spPr/>
        <p:txBody>
          <a:bodyPr>
            <a:normAutofit/>
          </a:bodyPr>
          <a:lstStyle/>
          <a:p>
            <a:pPr marL="228600" indent="-228600" algn="l">
              <a:buFont typeface="Arial" panose="020B0604020202020204" pitchFamily="34" charset="0"/>
              <a:buChar char="•"/>
            </a:pPr>
            <a:r>
              <a:rPr lang="en-US" sz="1800" b="0" i="0">
                <a:effectLst/>
                <a:latin typeface="Segoe UI" panose="020B0502040204020203" pitchFamily="34" charset="0"/>
                <a:cs typeface="Segoe UI" panose="020B0502040204020203" pitchFamily="34" charset="0"/>
              </a:rPr>
              <a:t>Award notification letters are expected to be released roughly 4-6 weeks after the application deadline via email.</a:t>
            </a:r>
          </a:p>
          <a:p>
            <a:pPr marL="228600" indent="-228600" algn="l">
              <a:buNone/>
            </a:pPr>
            <a:r>
              <a:rPr lang="en-US" sz="1800" b="0" i="0">
                <a:effectLst/>
                <a:latin typeface="Segoe UI" panose="020B0502040204020203" pitchFamily="34" charset="0"/>
                <a:cs typeface="Segoe UI" panose="020B0502040204020203" pitchFamily="34" charset="0"/>
              </a:rPr>
              <a:t> </a:t>
            </a:r>
          </a:p>
          <a:p>
            <a:pPr marL="228600" indent="-228600" algn="l">
              <a:buFont typeface="Arial" panose="020B0604020202020204" pitchFamily="34" charset="0"/>
              <a:buChar char="•"/>
            </a:pPr>
            <a:r>
              <a:rPr lang="en-US" sz="1800" b="0" i="0">
                <a:effectLst/>
                <a:latin typeface="Segoe UI" panose="020B0502040204020203" pitchFamily="34" charset="0"/>
                <a:cs typeface="Segoe UI" panose="020B0502040204020203" pitchFamily="34" charset="0"/>
              </a:rPr>
              <a:t>For successful applicants, the award agreement will contain funding restrictions; programmatic, administrative, and policy requirements; reporting documents including total budget along with the amount of grant funding for the program; and payment terms. </a:t>
            </a:r>
          </a:p>
        </p:txBody>
      </p:sp>
    </p:spTree>
    <p:extLst>
      <p:ext uri="{BB962C8B-B14F-4D97-AF65-F5344CB8AC3E}">
        <p14:creationId xmlns:p14="http://schemas.microsoft.com/office/powerpoint/2010/main" val="3026396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rPr>
              <a:t>Review Committee </a:t>
            </a:r>
          </a:p>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rPr>
              <a:t>Feedback: the Seven Cs</a:t>
            </a:r>
          </a:p>
        </p:txBody>
      </p:sp>
      <p:sp>
        <p:nvSpPr>
          <p:cNvPr id="22" name="Line 13"/>
          <p:cNvSpPr>
            <a:spLocks noChangeShapeType="1"/>
          </p:cNvSpPr>
          <p:nvPr/>
        </p:nvSpPr>
        <p:spPr bwMode="auto">
          <a:xfrm>
            <a:off x="964274" y="972869"/>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 name="Content Placeholder 2">
            <a:extLst>
              <a:ext uri="{FF2B5EF4-FFF2-40B4-BE49-F238E27FC236}">
                <a16:creationId xmlns:a16="http://schemas.microsoft.com/office/drawing/2014/main" id="{AB4B6F6C-9822-4917-A051-9DEE31E84310}"/>
              </a:ext>
            </a:extLst>
          </p:cNvPr>
          <p:cNvSpPr>
            <a:spLocks noGrp="1"/>
          </p:cNvSpPr>
          <p:nvPr>
            <p:ph idx="1"/>
          </p:nvPr>
        </p:nvSpPr>
        <p:spPr>
          <a:xfrm>
            <a:off x="534353" y="1320730"/>
            <a:ext cx="6703695" cy="3263504"/>
          </a:xfrm>
        </p:spPr>
        <p:txBody>
          <a:bodyPr>
            <a:normAutofit fontScale="92500" lnSpcReduction="10000"/>
          </a:bodyPr>
          <a:lstStyle/>
          <a:p>
            <a:pPr marL="342900" indent="-342900">
              <a:lnSpc>
                <a:spcPct val="100000"/>
              </a:lnSpc>
              <a:buFont typeface="+mj-lt"/>
              <a:buAutoNum type="arabicPeriod"/>
            </a:pPr>
            <a:r>
              <a:rPr lang="en-US" sz="1200" b="1" i="0">
                <a:effectLst/>
                <a:latin typeface="Segoe UI" panose="020B0502040204020203" pitchFamily="34" charset="0"/>
                <a:cs typeface="Segoe UI" panose="020B0502040204020203" pitchFamily="34" charset="0"/>
              </a:rPr>
              <a:t>Concise - </a:t>
            </a:r>
            <a:r>
              <a:rPr lang="en-US" sz="1200" b="0" i="0">
                <a:effectLst/>
                <a:latin typeface="Segoe UI" panose="020B0502040204020203" pitchFamily="34" charset="0"/>
                <a:cs typeface="Segoe UI" panose="020B0502040204020203" pitchFamily="34" charset="0"/>
              </a:rPr>
              <a:t>Be concise, when possible. Review Committee Members (RCM) have difficulty absorbing information from long narratives.</a:t>
            </a:r>
          </a:p>
          <a:p>
            <a:pPr marL="342900" indent="-342900">
              <a:lnSpc>
                <a:spcPct val="100000"/>
              </a:lnSpc>
              <a:buFont typeface="+mj-lt"/>
              <a:buAutoNum type="arabicPeriod"/>
            </a:pPr>
            <a:r>
              <a:rPr lang="en-US" sz="1200" b="1">
                <a:latin typeface="Segoe UI" panose="020B0502040204020203" pitchFamily="34" charset="0"/>
                <a:cs typeface="Segoe UI" panose="020B0502040204020203" pitchFamily="34" charset="0"/>
              </a:rPr>
              <a:t>Concrete – </a:t>
            </a:r>
            <a:r>
              <a:rPr lang="en-US" sz="1200">
                <a:latin typeface="Segoe UI" panose="020B0502040204020203" pitchFamily="34" charset="0"/>
                <a:cs typeface="Segoe UI" panose="020B0502040204020203" pitchFamily="34" charset="0"/>
              </a:rPr>
              <a:t>Be specific and direct in </a:t>
            </a:r>
            <a:r>
              <a:rPr lang="en-US" sz="1200" b="1" i="1" u="sng">
                <a:latin typeface="Segoe UI" panose="020B0502040204020203" pitchFamily="34" charset="0"/>
                <a:cs typeface="Segoe UI" panose="020B0502040204020203" pitchFamily="34" charset="0"/>
              </a:rPr>
              <a:t>how</a:t>
            </a:r>
            <a:r>
              <a:rPr lang="en-US" sz="1200" b="1" i="1">
                <a:latin typeface="Segoe UI" panose="020B0502040204020203" pitchFamily="34" charset="0"/>
                <a:cs typeface="Segoe UI" panose="020B0502040204020203" pitchFamily="34" charset="0"/>
              </a:rPr>
              <a:t> </a:t>
            </a:r>
            <a:r>
              <a:rPr lang="en-US" sz="1200">
                <a:latin typeface="Segoe UI" panose="020B0502040204020203" pitchFamily="34" charset="0"/>
                <a:cs typeface="Segoe UI" panose="020B0502040204020203" pitchFamily="34" charset="0"/>
              </a:rPr>
              <a:t>your proposed project will achieve its stated goals.  RCMs often see gaps in how a project will work.</a:t>
            </a:r>
            <a:endParaRPr lang="en-US" sz="1200" b="1">
              <a:latin typeface="Segoe UI" panose="020B0502040204020203" pitchFamily="34" charset="0"/>
              <a:cs typeface="Segoe UI" panose="020B0502040204020203" pitchFamily="34" charset="0"/>
            </a:endParaRPr>
          </a:p>
          <a:p>
            <a:pPr marL="342900" indent="-342900">
              <a:lnSpc>
                <a:spcPct val="100000"/>
              </a:lnSpc>
              <a:buFont typeface="+mj-lt"/>
              <a:buAutoNum type="arabicPeriod"/>
            </a:pPr>
            <a:r>
              <a:rPr lang="en-US" sz="1200" b="1">
                <a:latin typeface="Segoe UI" panose="020B0502040204020203" pitchFamily="34" charset="0"/>
                <a:cs typeface="Segoe UI" panose="020B0502040204020203" pitchFamily="34" charset="0"/>
              </a:rPr>
              <a:t>Clarity –</a:t>
            </a:r>
            <a:r>
              <a:rPr lang="en-US" sz="1200">
                <a:latin typeface="Segoe UI" panose="020B0502040204020203" pitchFamily="34" charset="0"/>
                <a:cs typeface="Segoe UI" panose="020B0502040204020203" pitchFamily="34" charset="0"/>
              </a:rPr>
              <a:t> RCMs prefer that you include the question you are answering or add sub-headings for clarity. Application task uploads should also include the title of the application task, organization name and project title as headers.</a:t>
            </a:r>
          </a:p>
          <a:p>
            <a:pPr marL="342900" indent="-342900">
              <a:lnSpc>
                <a:spcPct val="100000"/>
              </a:lnSpc>
              <a:buFont typeface="+mj-lt"/>
              <a:buAutoNum type="arabicPeriod"/>
            </a:pPr>
            <a:r>
              <a:rPr lang="en-US" sz="1200" b="1">
                <a:latin typeface="Segoe UI" panose="020B0502040204020203" pitchFamily="34" charset="0"/>
                <a:cs typeface="Segoe UI" panose="020B0502040204020203" pitchFamily="34" charset="0"/>
              </a:rPr>
              <a:t>Connection - </a:t>
            </a:r>
            <a:r>
              <a:rPr lang="en-US" sz="1200">
                <a:latin typeface="Segoe UI" panose="020B0502040204020203" pitchFamily="34" charset="0"/>
                <a:cs typeface="Segoe UI" panose="020B0502040204020203" pitchFamily="34" charset="0"/>
              </a:rPr>
              <a:t>All elements of your application should show a clear connection with the grant priorities and scoring criteria, as outlined in the NOFO.</a:t>
            </a:r>
          </a:p>
          <a:p>
            <a:pPr marL="342900" indent="-342900">
              <a:lnSpc>
                <a:spcPct val="100000"/>
              </a:lnSpc>
              <a:buFont typeface="+mj-lt"/>
              <a:buAutoNum type="arabicPeriod"/>
            </a:pPr>
            <a:r>
              <a:rPr lang="en-US" sz="1200" b="1">
                <a:latin typeface="Segoe UI" panose="020B0502040204020203" pitchFamily="34" charset="0"/>
                <a:cs typeface="Segoe UI" panose="020B0502040204020203" pitchFamily="34" charset="0"/>
              </a:rPr>
              <a:t>Consistent - </a:t>
            </a:r>
            <a:r>
              <a:rPr lang="en-US" sz="1200">
                <a:latin typeface="Segoe UI" panose="020B0502040204020203" pitchFamily="34" charset="0"/>
                <a:cs typeface="Segoe UI" panose="020B0502040204020203" pitchFamily="34" charset="0"/>
              </a:rPr>
              <a:t>All elements of your application should be consistent with each other.  RCMs often note a lack of consistency between budget and narratives.</a:t>
            </a:r>
          </a:p>
          <a:p>
            <a:pPr marL="342900" indent="-342900">
              <a:lnSpc>
                <a:spcPct val="100000"/>
              </a:lnSpc>
              <a:buFont typeface="+mj-lt"/>
              <a:buAutoNum type="arabicPeriod"/>
            </a:pPr>
            <a:r>
              <a:rPr lang="en-US" sz="1200" b="1">
                <a:latin typeface="Segoe UI" panose="020B0502040204020203" pitchFamily="34" charset="0"/>
                <a:cs typeface="Segoe UI" panose="020B0502040204020203" pitchFamily="34" charset="0"/>
              </a:rPr>
              <a:t>Cite - </a:t>
            </a:r>
            <a:r>
              <a:rPr lang="en-US" sz="1200">
                <a:latin typeface="Segoe UI" panose="020B0502040204020203" pitchFamily="34" charset="0"/>
                <a:cs typeface="Segoe UI" panose="020B0502040204020203" pitchFamily="34" charset="0"/>
              </a:rPr>
              <a:t>Feel free to refence other application sections/Tasks (i.e. budget) in your narratives.  Specifically cite the application Task name so the RCM can go directly there. Hyperlinks to external sources (i.e. news article, research paper, your website, </a:t>
            </a:r>
            <a:r>
              <a:rPr lang="en-US" sz="1200" err="1">
                <a:latin typeface="Segoe UI" panose="020B0502040204020203" pitchFamily="34" charset="0"/>
                <a:cs typeface="Segoe UI" panose="020B0502040204020203" pitchFamily="34" charset="0"/>
              </a:rPr>
              <a:t>etc</a:t>
            </a:r>
            <a:r>
              <a:rPr lang="en-US" sz="1200">
                <a:latin typeface="Segoe UI" panose="020B0502040204020203" pitchFamily="34" charset="0"/>
                <a:cs typeface="Segoe UI" panose="020B0502040204020203" pitchFamily="34" charset="0"/>
              </a:rPr>
              <a:t>…) can be helpful too. Overall, no need to repeat information that is in other places in your application or external source.</a:t>
            </a:r>
          </a:p>
          <a:p>
            <a:pPr marL="342900" indent="-342900">
              <a:lnSpc>
                <a:spcPct val="100000"/>
              </a:lnSpc>
              <a:buFont typeface="+mj-lt"/>
              <a:buAutoNum type="arabicPeriod"/>
            </a:pPr>
            <a:r>
              <a:rPr lang="en-US" sz="1200" b="1">
                <a:latin typeface="Segoe UI" panose="020B0502040204020203" pitchFamily="34" charset="0"/>
                <a:cs typeface="Segoe UI" panose="020B0502040204020203" pitchFamily="34" charset="0"/>
              </a:rPr>
              <a:t>Complete</a:t>
            </a:r>
            <a:r>
              <a:rPr lang="en-US" sz="1200">
                <a:latin typeface="Segoe UI" panose="020B0502040204020203" pitchFamily="34" charset="0"/>
                <a:cs typeface="Segoe UI" panose="020B0502040204020203" pitchFamily="34" charset="0"/>
              </a:rPr>
              <a:t> – Before clicking Submit, go back and make sure you finished all Tasks, filled out all fields, and </a:t>
            </a:r>
            <a:r>
              <a:rPr lang="en-US" sz="1200" b="1">
                <a:latin typeface="Segoe UI" panose="020B0502040204020203" pitchFamily="34" charset="0"/>
                <a:cs typeface="Segoe UI" panose="020B0502040204020203" pitchFamily="34" charset="0"/>
              </a:rPr>
              <a:t>uploaded the right attachment in the right place.</a:t>
            </a:r>
          </a:p>
        </p:txBody>
      </p:sp>
    </p:spTree>
    <p:extLst>
      <p:ext uri="{BB962C8B-B14F-4D97-AF65-F5344CB8AC3E}">
        <p14:creationId xmlns:p14="http://schemas.microsoft.com/office/powerpoint/2010/main" val="27228682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1" i="0" u="none" strike="noStrike" kern="1200" cap="none" spc="0" normalizeH="0" baseline="0" noProof="0">
                <a:ln>
                  <a:noFill/>
                </a:ln>
                <a:solidFill>
                  <a:srgbClr val="4472C4">
                    <a:lumMod val="75000"/>
                  </a:srgbClr>
                </a:solidFill>
                <a:effectLst>
                  <a:outerShdw blurRad="38100" dist="38100" dir="2700000" algn="tl">
                    <a:srgbClr val="000000">
                      <a:alpha val="43137"/>
                    </a:srgbClr>
                  </a:outerShdw>
                </a:effectLst>
                <a:uLnTx/>
                <a:uFillTx/>
                <a:latin typeface="Segoe UI" panose="020B0502040204020203" pitchFamily="34" charset="0"/>
                <a:ea typeface="Bebas Neue" charset="0"/>
                <a:cs typeface="Segoe UI" panose="020B0502040204020203" pitchFamily="34" charset="0"/>
                <a:sym typeface="Bebas Neue" charset="0"/>
              </a:rPr>
              <a:t>General Recommendations</a:t>
            </a: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B4B6F6C-9822-4917-A051-9DEE31E84310}"/>
              </a:ext>
            </a:extLst>
          </p:cNvPr>
          <p:cNvSpPr>
            <a:spLocks noGrp="1"/>
          </p:cNvSpPr>
          <p:nvPr>
            <p:ph idx="1"/>
          </p:nvPr>
        </p:nvSpPr>
        <p:spPr>
          <a:xfrm>
            <a:off x="534352" y="1258383"/>
            <a:ext cx="6794703" cy="3341326"/>
          </a:xfrm>
        </p:spPr>
        <p:txBody>
          <a:bodyPr>
            <a:normAutofit/>
          </a:bodyPr>
          <a:lstStyle/>
          <a:p>
            <a:pPr marL="228600" indent="-228600" algn="l">
              <a:lnSpc>
                <a:spcPct val="100000"/>
              </a:lnSpc>
              <a:buFont typeface="Arial" panose="020B0604020202020204" pitchFamily="34" charset="0"/>
              <a:buChar char="•"/>
            </a:pPr>
            <a:r>
              <a:rPr lang="en-US" sz="1400" b="1" dirty="0">
                <a:latin typeface="Segoe UI" panose="020B0502040204020203" pitchFamily="34" charset="0"/>
                <a:cs typeface="Segoe UI" panose="020B0502040204020203" pitchFamily="34" charset="0"/>
              </a:rPr>
              <a:t>Read the guidelines and instructions in the NOFO and follow them.</a:t>
            </a:r>
          </a:p>
          <a:p>
            <a:pPr marL="228600" indent="-228600" algn="l">
              <a:lnSpc>
                <a:spcPct val="100000"/>
              </a:lnSpc>
              <a:buFont typeface="Arial" panose="020B0604020202020204" pitchFamily="34" charset="0"/>
              <a:buChar char="•"/>
            </a:pPr>
            <a:r>
              <a:rPr lang="en-US" sz="1400" dirty="0">
                <a:latin typeface="Segoe UI" panose="020B0502040204020203" pitchFamily="34" charset="0"/>
                <a:cs typeface="Segoe UI" panose="020B0502040204020203" pitchFamily="34" charset="0"/>
              </a:rPr>
              <a:t>Feel free to use graphics, charts, tables, maps, project workflows, and other non-narrative tools to clarify or enhance your proposal.</a:t>
            </a:r>
          </a:p>
          <a:p>
            <a:pPr marL="228600" indent="-228600" algn="l">
              <a:lnSpc>
                <a:spcPct val="100000"/>
              </a:lnSpc>
              <a:buFont typeface="Arial" panose="020B0604020202020204" pitchFamily="34" charset="0"/>
              <a:buChar char="•"/>
            </a:pPr>
            <a:r>
              <a:rPr lang="en-US" sz="1400" dirty="0">
                <a:latin typeface="Segoe UI" panose="020B0502040204020203" pitchFamily="34" charset="0"/>
                <a:cs typeface="Segoe UI" panose="020B0502040204020203" pitchFamily="34" charset="0"/>
              </a:rPr>
              <a:t>Video or alternative media submissions are also an option.</a:t>
            </a:r>
          </a:p>
          <a:p>
            <a:pPr marL="228600" indent="-228600">
              <a:lnSpc>
                <a:spcPct val="100000"/>
              </a:lnSpc>
            </a:pPr>
            <a:r>
              <a:rPr lang="en-US" sz="1400" dirty="0">
                <a:latin typeface="Segoe UI" panose="020B0502040204020203" pitchFamily="34" charset="0"/>
                <a:cs typeface="Segoe UI" panose="020B0502040204020203" pitchFamily="34" charset="0"/>
              </a:rPr>
              <a:t>Develop, coordinate, and finalize your application offline and then upload all materials into the application.</a:t>
            </a:r>
          </a:p>
          <a:p>
            <a:pPr marL="228600" indent="-228600">
              <a:lnSpc>
                <a:spcPct val="100000"/>
              </a:lnSpc>
            </a:pPr>
            <a:r>
              <a:rPr lang="en-US" sz="1400" dirty="0">
                <a:latin typeface="Segoe UI" panose="020B0502040204020203" pitchFamily="34" charset="0"/>
                <a:cs typeface="Segoe UI" panose="020B0502040204020203" pitchFamily="34" charset="0"/>
              </a:rPr>
              <a:t>Uploads in pdf format are preferred (except the Program Budget, MS Excel please) but other formats are also welcome. </a:t>
            </a:r>
          </a:p>
          <a:p>
            <a:pPr marL="228600" indent="-228600">
              <a:lnSpc>
                <a:spcPct val="100000"/>
              </a:lnSpc>
            </a:pPr>
            <a:r>
              <a:rPr lang="en-US" sz="1400" b="1" dirty="0">
                <a:latin typeface="Segoe UI" panose="020B0502040204020203" pitchFamily="34" charset="0"/>
                <a:cs typeface="Segoe UI" panose="020B0502040204020203" pitchFamily="34" charset="0"/>
              </a:rPr>
              <a:t>The application platform has difficulty reading Mac formatted documents </a:t>
            </a:r>
            <a:r>
              <a:rPr lang="en-US" sz="1400" dirty="0">
                <a:latin typeface="Segoe UI" panose="020B0502040204020203" pitchFamily="34" charset="0"/>
                <a:cs typeface="Segoe UI" panose="020B0502040204020203" pitchFamily="34" charset="0"/>
              </a:rPr>
              <a:t>(i.e. Pages, Numbers, and Key Note) so these should be submitted as PDFs or converted to MS Office formats. </a:t>
            </a:r>
          </a:p>
          <a:p>
            <a:pPr marL="228600" indent="-228600" algn="l">
              <a:lnSpc>
                <a:spcPct val="100000"/>
              </a:lnSpc>
              <a:buFont typeface="Arial" panose="020B0604020202020204" pitchFamily="34" charset="0"/>
              <a:buChar char="•"/>
            </a:pPr>
            <a:r>
              <a:rPr lang="en-US" sz="1400" b="0" i="0" dirty="0">
                <a:effectLst/>
                <a:latin typeface="Segoe UI" panose="020B0502040204020203" pitchFamily="34" charset="0"/>
                <a:cs typeface="Segoe UI" panose="020B0502040204020203" pitchFamily="34" charset="0"/>
              </a:rPr>
              <a:t>Start now on getting your legal house in order, if needed.</a:t>
            </a:r>
          </a:p>
        </p:txBody>
      </p:sp>
    </p:spTree>
    <p:extLst>
      <p:ext uri="{BB962C8B-B14F-4D97-AF65-F5344CB8AC3E}">
        <p14:creationId xmlns:p14="http://schemas.microsoft.com/office/powerpoint/2010/main" val="3299221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1" i="0" u="none" strike="noStrike" kern="1200" cap="none" spc="0" normalizeH="0" baseline="0" noProof="0">
                <a:ln>
                  <a:noFill/>
                </a:ln>
                <a:solidFill>
                  <a:srgbClr val="4472C4">
                    <a:lumMod val="75000"/>
                  </a:srgbClr>
                </a:solidFill>
                <a:effectLst>
                  <a:outerShdw blurRad="38100" dist="38100" dir="2700000" algn="tl">
                    <a:srgbClr val="000000">
                      <a:alpha val="43137"/>
                    </a:srgbClr>
                  </a:outerShdw>
                </a:effectLst>
                <a:uLnTx/>
                <a:uFillTx/>
                <a:latin typeface="Segoe UI" panose="020B0502040204020203" pitchFamily="34" charset="0"/>
                <a:ea typeface="Bebas Neue" charset="0"/>
                <a:cs typeface="Segoe UI" panose="020B0502040204020203" pitchFamily="34" charset="0"/>
                <a:sym typeface="Bebas Neue" charset="0"/>
              </a:rPr>
              <a:t>Application Support Resources</a:t>
            </a: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B4B6F6C-9822-4917-A051-9DEE31E84310}"/>
              </a:ext>
            </a:extLst>
          </p:cNvPr>
          <p:cNvSpPr>
            <a:spLocks noGrp="1"/>
          </p:cNvSpPr>
          <p:nvPr>
            <p:ph idx="1"/>
          </p:nvPr>
        </p:nvSpPr>
        <p:spPr>
          <a:xfrm>
            <a:off x="534352" y="1258383"/>
            <a:ext cx="6794703" cy="3341326"/>
          </a:xfrm>
        </p:spPr>
        <p:txBody>
          <a:bodyPr>
            <a:normAutofit/>
          </a:bodyPr>
          <a:lstStyle/>
          <a:p>
            <a:pPr marL="0" indent="0" algn="l">
              <a:lnSpc>
                <a:spcPct val="100000"/>
              </a:lnSpc>
              <a:buNone/>
            </a:pPr>
            <a:r>
              <a:rPr lang="en-US" sz="1400" dirty="0">
                <a:latin typeface="Segoe UI" panose="020B0502040204020203" pitchFamily="34" charset="0"/>
                <a:cs typeface="Segoe UI" panose="020B0502040204020203" pitchFamily="34" charset="0"/>
              </a:rPr>
              <a:t>The following resources will be posted on the </a:t>
            </a:r>
            <a:r>
              <a:rPr lang="en-US" sz="1400" dirty="0">
                <a:latin typeface="Segoe UI" panose="020B0502040204020203" pitchFamily="34" charset="0"/>
                <a:cs typeface="Segoe UI" panose="020B0502040204020203" pitchFamily="34" charset="0"/>
                <a:hlinkClick r:id="rId2"/>
              </a:rPr>
              <a:t>application page</a:t>
            </a:r>
            <a:r>
              <a:rPr lang="en-US" sz="1400" dirty="0">
                <a:latin typeface="Segoe UI" panose="020B0502040204020203" pitchFamily="34" charset="0"/>
                <a:cs typeface="Segoe UI" panose="020B0502040204020203" pitchFamily="34" charset="0"/>
              </a:rPr>
              <a:t>:</a:t>
            </a:r>
          </a:p>
          <a:p>
            <a:pPr marL="228600" indent="-228600" algn="l">
              <a:lnSpc>
                <a:spcPct val="100000"/>
              </a:lnSpc>
              <a:buFont typeface="Arial" panose="020B0604020202020204" pitchFamily="34" charset="0"/>
              <a:buChar char="•"/>
            </a:pPr>
            <a:r>
              <a:rPr lang="en-US" sz="1400" dirty="0">
                <a:latin typeface="Segoe UI" panose="020B0502040204020203" pitchFamily="34" charset="0"/>
                <a:cs typeface="Segoe UI" panose="020B0502040204020203" pitchFamily="34" charset="0"/>
              </a:rPr>
              <a:t>Notice of Funding Opportunity (NOFO)</a:t>
            </a:r>
          </a:p>
          <a:p>
            <a:pPr marL="228600" indent="-228600" algn="l">
              <a:lnSpc>
                <a:spcPct val="100000"/>
              </a:lnSpc>
              <a:buFont typeface="Arial" panose="020B0604020202020204" pitchFamily="34" charset="0"/>
              <a:buChar char="•"/>
            </a:pPr>
            <a:r>
              <a:rPr lang="en-US" sz="1400" dirty="0">
                <a:latin typeface="Segoe UI" panose="020B0502040204020203" pitchFamily="34" charset="0"/>
                <a:cs typeface="Segoe UI" panose="020B0502040204020203" pitchFamily="34" charset="0"/>
              </a:rPr>
              <a:t>Link to a recording of the Information Session</a:t>
            </a:r>
          </a:p>
          <a:p>
            <a:pPr marL="228600" indent="-228600" algn="l">
              <a:lnSpc>
                <a:spcPct val="100000"/>
              </a:lnSpc>
              <a:buFont typeface="Arial" panose="020B0604020202020204" pitchFamily="34" charset="0"/>
              <a:buChar char="•"/>
            </a:pPr>
            <a:r>
              <a:rPr lang="en-US" sz="1400" dirty="0">
                <a:latin typeface="Segoe UI" panose="020B0502040204020203" pitchFamily="34" charset="0"/>
                <a:cs typeface="Segoe UI" panose="020B0502040204020203" pitchFamily="34" charset="0"/>
              </a:rPr>
              <a:t>Information Session slide deck</a:t>
            </a:r>
          </a:p>
          <a:p>
            <a:pPr marL="228600" indent="-228600" algn="l">
              <a:lnSpc>
                <a:spcPct val="100000"/>
              </a:lnSpc>
              <a:buFont typeface="Arial" panose="020B0604020202020204" pitchFamily="34" charset="0"/>
              <a:buChar char="•"/>
            </a:pPr>
            <a:r>
              <a:rPr lang="en-US" sz="1400" dirty="0">
                <a:latin typeface="Segoe UI" panose="020B0502040204020203" pitchFamily="34" charset="0"/>
                <a:cs typeface="Segoe UI" panose="020B0502040204020203" pitchFamily="34" charset="0"/>
              </a:rPr>
              <a:t>5 Steps to Preparing for Montgomery County Grants hand out</a:t>
            </a:r>
          </a:p>
          <a:p>
            <a:pPr marL="228600" indent="-228600">
              <a:lnSpc>
                <a:spcPct val="100000"/>
              </a:lnSpc>
            </a:pPr>
            <a:r>
              <a:rPr lang="en-US" sz="1400" dirty="0">
                <a:latin typeface="Segoe UI" panose="020B0502040204020203" pitchFamily="34" charset="0"/>
                <a:cs typeface="Segoe UI" panose="020B0502040204020203" pitchFamily="34" charset="0"/>
              </a:rPr>
              <a:t>Eligibility Application Check List</a:t>
            </a:r>
          </a:p>
          <a:p>
            <a:pPr marL="228600" indent="-228600">
              <a:lnSpc>
                <a:spcPct val="100000"/>
              </a:lnSpc>
            </a:pPr>
            <a:r>
              <a:rPr lang="en-US" sz="1400" dirty="0">
                <a:latin typeface="Segoe UI" panose="020B0502040204020203" pitchFamily="34" charset="0"/>
                <a:cs typeface="Segoe UI" panose="020B0502040204020203" pitchFamily="34" charset="0"/>
              </a:rPr>
              <a:t>Completeness Application Check List</a:t>
            </a:r>
          </a:p>
          <a:p>
            <a:pPr marL="228600" indent="-228600">
              <a:lnSpc>
                <a:spcPct val="100000"/>
              </a:lnSpc>
            </a:pPr>
            <a:r>
              <a:rPr lang="en-US" sz="1400" dirty="0">
                <a:latin typeface="Segoe UI" panose="020B0502040204020203" pitchFamily="34" charset="0"/>
                <a:cs typeface="Segoe UI" panose="020B0502040204020203" pitchFamily="34" charset="0"/>
              </a:rPr>
              <a:t>Sample Application Package</a:t>
            </a:r>
          </a:p>
          <a:p>
            <a:pPr marL="228600" indent="-228600">
              <a:lnSpc>
                <a:spcPct val="100000"/>
              </a:lnSpc>
            </a:pPr>
            <a:r>
              <a:rPr lang="en-US" sz="1400" dirty="0">
                <a:latin typeface="Segoe UI" panose="020B0502040204020203" pitchFamily="34" charset="0"/>
                <a:cs typeface="Segoe UI" panose="020B0502040204020203" pitchFamily="34" charset="0"/>
              </a:rPr>
              <a:t>Links to General Application Training Videos and Slide Decks</a:t>
            </a:r>
          </a:p>
          <a:p>
            <a:pPr marL="228600" indent="-228600">
              <a:lnSpc>
                <a:spcPct val="100000"/>
              </a:lnSpc>
            </a:pPr>
            <a:r>
              <a:rPr lang="en-US" sz="1400" dirty="0">
                <a:latin typeface="Segoe UI" panose="020B0502040204020203" pitchFamily="34" charset="0"/>
                <a:cs typeface="Segoe UI" panose="020B0502040204020203" pitchFamily="34" charset="0"/>
              </a:rPr>
              <a:t>OGM Answers to Information Session and Frequently Asked Questions</a:t>
            </a:r>
          </a:p>
          <a:p>
            <a:pPr marL="228600" indent="-228600" algn="l">
              <a:lnSpc>
                <a:spcPct val="100000"/>
              </a:lnSpc>
              <a:buFont typeface="Arial" panose="020B0604020202020204" pitchFamily="34" charset="0"/>
              <a:buChar char="•"/>
            </a:pPr>
            <a:endParaRPr lang="en-US" sz="16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80053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206963"/>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Further Questions?</a:t>
            </a:r>
            <a:endPar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 name="TextBox 15">
            <a:extLst>
              <a:ext uri="{FF2B5EF4-FFF2-40B4-BE49-F238E27FC236}">
                <a16:creationId xmlns:a16="http://schemas.microsoft.com/office/drawing/2014/main" id="{BFC21764-647D-4CE5-8DC0-22F43F22D9D8}"/>
              </a:ext>
            </a:extLst>
          </p:cNvPr>
          <p:cNvSpPr txBox="1"/>
          <p:nvPr/>
        </p:nvSpPr>
        <p:spPr>
          <a:xfrm>
            <a:off x="662041" y="2216728"/>
            <a:ext cx="6448318" cy="2774686"/>
          </a:xfrm>
          <a:prstGeom prst="rect">
            <a:avLst/>
          </a:prstGeom>
          <a:noFill/>
        </p:spPr>
        <p:txBody>
          <a:bodyPr wrap="square">
            <a:noAutofit/>
          </a:bodyPr>
          <a:lstStyle/>
          <a:p>
            <a:pPr algn="ctr">
              <a:lnSpc>
                <a:spcPct val="107000"/>
              </a:lnSpc>
            </a:pPr>
            <a:r>
              <a:rPr lang="en-US" b="1">
                <a:latin typeface="Segoe UI" panose="020B0502040204020203" pitchFamily="34" charset="0"/>
                <a:ea typeface="Calibri" panose="020F0502020204030204" pitchFamily="34" charset="0"/>
                <a:cs typeface="Segoe UI" panose="020B0502040204020203" pitchFamily="34" charset="0"/>
              </a:rPr>
              <a:t>Olga Kravets</a:t>
            </a:r>
          </a:p>
          <a:p>
            <a:pPr algn="ctr">
              <a:lnSpc>
                <a:spcPct val="107000"/>
              </a:lnSpc>
            </a:pPr>
            <a:r>
              <a:rPr lang="en-US" b="1">
                <a:latin typeface="Segoe UI" panose="020B0502040204020203" pitchFamily="34" charset="0"/>
                <a:ea typeface="Calibri" panose="020F0502020204030204" pitchFamily="34" charset="0"/>
                <a:cs typeface="Segoe UI" panose="020B0502040204020203" pitchFamily="34" charset="0"/>
              </a:rPr>
              <a:t>Outgoing Grants Program Manager</a:t>
            </a:r>
          </a:p>
          <a:p>
            <a:pPr algn="ctr">
              <a:lnSpc>
                <a:spcPct val="107000"/>
              </a:lnSpc>
            </a:pPr>
            <a:r>
              <a:rPr lang="en-US" b="1">
                <a:latin typeface="Segoe UI" panose="020B0502040204020203" pitchFamily="34" charset="0"/>
                <a:ea typeface="Calibri" panose="020F0502020204030204" pitchFamily="34" charset="0"/>
                <a:cs typeface="Segoe UI" panose="020B0502040204020203" pitchFamily="34" charset="0"/>
              </a:rPr>
              <a:t>Office of Grants Management</a:t>
            </a:r>
          </a:p>
          <a:p>
            <a:pPr algn="ctr">
              <a:lnSpc>
                <a:spcPct val="107000"/>
              </a:lnSpc>
            </a:pPr>
            <a:r>
              <a:rPr lang="en-US" b="1">
                <a:latin typeface="Segoe UI" panose="020B0502040204020203" pitchFamily="34" charset="0"/>
                <a:ea typeface="Calibri" panose="020F0502020204030204" pitchFamily="34" charset="0"/>
                <a:cs typeface="Segoe UI" panose="020B0502040204020203" pitchFamily="34" charset="0"/>
              </a:rPr>
              <a:t>240-773-3344</a:t>
            </a:r>
          </a:p>
          <a:p>
            <a:pPr algn="ctr">
              <a:lnSpc>
                <a:spcPct val="107000"/>
              </a:lnSpc>
            </a:pPr>
            <a:r>
              <a:rPr lang="en-US" b="1">
                <a:latin typeface="Segoe UI" panose="020B0502040204020203" pitchFamily="34" charset="0"/>
                <a:ea typeface="Calibri" panose="020F0502020204030204" pitchFamily="34" charset="0"/>
                <a:cs typeface="Segoe UI" panose="020B0502040204020203" pitchFamily="34" charset="0"/>
                <a:hlinkClick r:id="rId2"/>
              </a:rPr>
              <a:t>grants@montgomerycountymd.gov</a:t>
            </a:r>
            <a:endParaRPr lang="en-US" b="1">
              <a:latin typeface="Segoe UI" panose="020B0502040204020203" pitchFamily="34" charset="0"/>
              <a:ea typeface="Calibri" panose="020F0502020204030204" pitchFamily="34" charset="0"/>
              <a:cs typeface="Segoe UI" panose="020B0502040204020203" pitchFamily="34" charset="0"/>
            </a:endParaRPr>
          </a:p>
          <a:p>
            <a:pPr algn="ctr">
              <a:lnSpc>
                <a:spcPct val="107000"/>
              </a:lnSpc>
            </a:pPr>
            <a:endParaRPr lang="en-US" sz="1100">
              <a:latin typeface="Segoe UI" panose="020B0502040204020203" pitchFamily="34" charset="0"/>
              <a:ea typeface="Calibri" panose="020F0502020204030204" pitchFamily="34" charset="0"/>
              <a:cs typeface="Segoe UI" panose="020B0502040204020203" pitchFamily="34" charset="0"/>
            </a:endParaRPr>
          </a:p>
          <a:p>
            <a:pPr algn="ctr">
              <a:lnSpc>
                <a:spcPct val="107000"/>
              </a:lnSpc>
            </a:pPr>
            <a:r>
              <a:rPr lang="en-US" sz="1600" b="1">
                <a:latin typeface="Segoe UI" panose="020B0502040204020203" pitchFamily="34" charset="0"/>
                <a:ea typeface="Calibri" panose="020F0502020204030204" pitchFamily="34" charset="0"/>
                <a:cs typeface="Segoe UI" panose="020B0502040204020203" pitchFamily="34" charset="0"/>
              </a:rPr>
              <a:t>OGM Website </a:t>
            </a:r>
          </a:p>
          <a:p>
            <a:pPr algn="ctr">
              <a:lnSpc>
                <a:spcPct val="107000"/>
              </a:lnSpc>
            </a:pPr>
            <a:r>
              <a:rPr lang="en-US" sz="1600" b="1">
                <a:latin typeface="Segoe UI" panose="020B0502040204020203" pitchFamily="34" charset="0"/>
                <a:ea typeface="Calibri" panose="020F0502020204030204" pitchFamily="34" charset="0"/>
                <a:cs typeface="Segoe UI" panose="020B0502040204020203" pitchFamily="34" charset="0"/>
                <a:hlinkClick r:id="rId3"/>
              </a:rPr>
              <a:t>https://montgomerycountymd.gov/ogm/</a:t>
            </a:r>
            <a:r>
              <a:rPr lang="en-US" sz="1600" b="1">
                <a:latin typeface="Segoe UI" panose="020B0502040204020203" pitchFamily="34" charset="0"/>
                <a:ea typeface="Calibri" panose="020F0502020204030204" pitchFamily="34" charset="0"/>
                <a:cs typeface="Segoe UI" panose="020B0502040204020203" pitchFamily="34" charset="0"/>
              </a:rPr>
              <a:t> </a:t>
            </a:r>
          </a:p>
          <a:p>
            <a:pPr algn="ctr">
              <a:lnSpc>
                <a:spcPct val="107000"/>
              </a:lnSpc>
            </a:pPr>
            <a:r>
              <a:rPr lang="en-US" sz="1600" b="1">
                <a:latin typeface="Segoe UI" panose="020B0502040204020203" pitchFamily="34" charset="0"/>
                <a:ea typeface="Calibri" panose="020F0502020204030204" pitchFamily="34" charset="0"/>
                <a:cs typeface="Segoe UI" panose="020B0502040204020203" pitchFamily="34" charset="0"/>
              </a:rPr>
              <a:t>OGM online grants application platform </a:t>
            </a:r>
            <a:r>
              <a:rPr kumimoji="0" lang="en-US" sz="1600" b="1" i="0" u="none" strike="noStrike" kern="1200" cap="none" spc="0" normalizeH="0" baseline="0" noProof="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hlinkClick r:id="rId4"/>
              </a:rPr>
              <a:t>https://mcmdgrants.smapply.org</a:t>
            </a:r>
            <a:endParaRPr kumimoji="0" lang="en-US" b="1" i="0" u="none" strike="noStrike" kern="1200" cap="none" spc="0" normalizeH="0" baseline="0" noProof="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endParaRPr>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Tree>
    <p:extLst>
      <p:ext uri="{BB962C8B-B14F-4D97-AF65-F5344CB8AC3E}">
        <p14:creationId xmlns:p14="http://schemas.microsoft.com/office/powerpoint/2010/main" val="4118352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052981"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Welcome</a:t>
            </a:r>
            <a:r>
              <a:rPr lang="en-US" sz="34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a:t>
            </a:r>
            <a:endParaRPr lang="en-US" sz="34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 name="Content Placeholder 10">
            <a:extLst>
              <a:ext uri="{FF2B5EF4-FFF2-40B4-BE49-F238E27FC236}">
                <a16:creationId xmlns:a16="http://schemas.microsoft.com/office/drawing/2014/main" id="{00B1651B-9503-45DB-BDD3-38FEE7EC5801}"/>
              </a:ext>
            </a:extLst>
          </p:cNvPr>
          <p:cNvSpPr>
            <a:spLocks noGrp="1"/>
          </p:cNvSpPr>
          <p:nvPr>
            <p:ph idx="1"/>
          </p:nvPr>
        </p:nvSpPr>
        <p:spPr/>
        <p:txBody>
          <a:bodyPr>
            <a:normAutofit/>
          </a:bodyPr>
          <a:lstStyle/>
          <a:p>
            <a:pPr marL="228600" indent="-228600"/>
            <a:r>
              <a:rPr lang="en-US" sz="2000">
                <a:latin typeface="Segoe UI" panose="020B0502040204020203" pitchFamily="34" charset="0"/>
                <a:cs typeface="Segoe UI" panose="020B0502040204020203" pitchFamily="34" charset="0"/>
              </a:rPr>
              <a:t>This meeting will be recorded and posted for future viewing on the Office of Grants Management online application portal</a:t>
            </a:r>
          </a:p>
          <a:p>
            <a:pPr marL="228600" indent="-228600"/>
            <a:r>
              <a:rPr lang="en-US" sz="2000">
                <a:latin typeface="Segoe UI" panose="020B0502040204020203" pitchFamily="34" charset="0"/>
                <a:cs typeface="Segoe UI" panose="020B0502040204020203" pitchFamily="34" charset="0"/>
              </a:rPr>
              <a:t>The slide deck will also be posted in the same location for your reference</a:t>
            </a:r>
          </a:p>
          <a:p>
            <a:pPr marL="228600" indent="-228600"/>
            <a:r>
              <a:rPr lang="en-US" sz="2000">
                <a:latin typeface="Segoe UI" panose="020B0502040204020203" pitchFamily="34" charset="0"/>
                <a:cs typeface="Segoe UI" panose="020B0502040204020203" pitchFamily="34" charset="0"/>
              </a:rPr>
              <a:t>Online Application Platform Home Page: </a:t>
            </a:r>
            <a:r>
              <a:rPr lang="en-US" sz="2000">
                <a:latin typeface="Segoe UI" panose="020B0502040204020203" pitchFamily="34" charset="0"/>
                <a:cs typeface="Segoe UI" panose="020B0502040204020203" pitchFamily="34" charset="0"/>
                <a:hlinkClick r:id="rId2"/>
              </a:rPr>
              <a:t>https://mcmdgrants.smapply.org</a:t>
            </a:r>
            <a:endParaRPr lang="en-US" sz="2000">
              <a:latin typeface="Segoe UI" panose="020B0502040204020203" pitchFamily="34" charset="0"/>
              <a:cs typeface="Segoe UI" panose="020B0502040204020203" pitchFamily="34" charset="0"/>
            </a:endParaRPr>
          </a:p>
          <a:p>
            <a:pPr marL="228600" indent="-228600"/>
            <a:r>
              <a:rPr lang="en-US" sz="2000">
                <a:latin typeface="Segoe UI" panose="020B0502040204020203" pitchFamily="34" charset="0"/>
                <a:cs typeface="Segoe UI" panose="020B0502040204020203" pitchFamily="34" charset="0"/>
              </a:rPr>
              <a:t>Program Page:</a:t>
            </a:r>
          </a:p>
          <a:p>
            <a:pPr marL="228600" indent="0">
              <a:buNone/>
            </a:pPr>
            <a:r>
              <a:rPr lang="en-US" sz="2000">
                <a:latin typeface="Segoe UI" panose="020B0502040204020203" pitchFamily="34" charset="0"/>
                <a:cs typeface="Segoe UI" panose="020B0502040204020203" pitchFamily="34" charset="0"/>
                <a:hlinkClick r:id="rId3"/>
              </a:rPr>
              <a:t>https://mcmdgrants.smapply.org/prog/FY24CPFQ2/</a:t>
            </a:r>
            <a:r>
              <a:rPr lang="en-US" sz="2000">
                <a:latin typeface="Segoe UI" panose="020B0502040204020203" pitchFamily="34" charset="0"/>
                <a:cs typeface="Segoe UI" panose="020B0502040204020203" pitchFamily="34" charset="0"/>
              </a:rPr>
              <a:t> </a:t>
            </a:r>
          </a:p>
          <a:p>
            <a:pPr marL="0" indent="0">
              <a:buNone/>
            </a:pPr>
            <a:endParaRPr lang="en-US"/>
          </a:p>
        </p:txBody>
      </p:sp>
    </p:spTree>
    <p:extLst>
      <p:ext uri="{BB962C8B-B14F-4D97-AF65-F5344CB8AC3E}">
        <p14:creationId xmlns:p14="http://schemas.microsoft.com/office/powerpoint/2010/main" val="187992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359709" y="354479"/>
            <a:ext cx="7052981"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Information Session Agenda</a:t>
            </a:r>
            <a:endPar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 name="Content Placeholder 10">
            <a:extLst>
              <a:ext uri="{FF2B5EF4-FFF2-40B4-BE49-F238E27FC236}">
                <a16:creationId xmlns:a16="http://schemas.microsoft.com/office/drawing/2014/main" id="{00B1651B-9503-45DB-BDD3-38FEE7EC5801}"/>
              </a:ext>
            </a:extLst>
          </p:cNvPr>
          <p:cNvSpPr>
            <a:spLocks noGrp="1"/>
          </p:cNvSpPr>
          <p:nvPr>
            <p:ph idx="1"/>
          </p:nvPr>
        </p:nvSpPr>
        <p:spPr/>
        <p:txBody>
          <a:bodyPr>
            <a:normAutofit/>
          </a:bodyPr>
          <a:lstStyle/>
          <a:p>
            <a:pPr marL="228600" indent="-228600"/>
            <a:r>
              <a:rPr lang="en-US" sz="2400">
                <a:latin typeface="Segoe UI" panose="020B0502040204020203" pitchFamily="34" charset="0"/>
                <a:cs typeface="Segoe UI" panose="020B0502040204020203" pitchFamily="34" charset="0"/>
              </a:rPr>
              <a:t>Provide an overview of the program</a:t>
            </a:r>
          </a:p>
          <a:p>
            <a:pPr marL="228600" indent="-228600"/>
            <a:r>
              <a:rPr lang="en-US" sz="2400">
                <a:latin typeface="Segoe UI" panose="020B0502040204020203" pitchFamily="34" charset="0"/>
                <a:cs typeface="Segoe UI" panose="020B0502040204020203" pitchFamily="34" charset="0"/>
              </a:rPr>
              <a:t>Walk through the application platform</a:t>
            </a:r>
          </a:p>
          <a:p>
            <a:pPr marL="228600" indent="-228600"/>
            <a:r>
              <a:rPr lang="en-US" sz="2400">
                <a:latin typeface="Segoe UI" panose="020B0502040204020203" pitchFamily="34" charset="0"/>
                <a:cs typeface="Segoe UI" panose="020B0502040204020203" pitchFamily="34" charset="0"/>
              </a:rPr>
              <a:t>Open up for participant questions (put your questions in the Q&amp;A box)</a:t>
            </a:r>
          </a:p>
          <a:p>
            <a:pPr marL="228600" indent="-228600"/>
            <a:r>
              <a:rPr lang="en-US" sz="2400">
                <a:latin typeface="Segoe UI" panose="020B0502040204020203" pitchFamily="34" charset="0"/>
                <a:cs typeface="Segoe UI" panose="020B0502040204020203" pitchFamily="34" charset="0"/>
              </a:rPr>
              <a:t>Any questions we cannot answer during the Information Session will be addressed and posted on the platform</a:t>
            </a:r>
          </a:p>
          <a:p>
            <a:endParaRPr lang="en-US" sz="1600"/>
          </a:p>
        </p:txBody>
      </p:sp>
    </p:spTree>
    <p:extLst>
      <p:ext uri="{BB962C8B-B14F-4D97-AF65-F5344CB8AC3E}">
        <p14:creationId xmlns:p14="http://schemas.microsoft.com/office/powerpoint/2010/main" val="3988528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200" b="1" dirty="0">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FY24 Community Projects </a:t>
            </a:r>
          </a:p>
          <a:p>
            <a:pPr algn="ctr">
              <a:lnSpc>
                <a:spcPct val="70000"/>
              </a:lnSpc>
            </a:pPr>
            <a:r>
              <a:rPr lang="en-US" sz="3200" b="1" dirty="0">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Fund Grant Program </a:t>
            </a:r>
            <a:endParaRPr lang="en-US" sz="3200" b="1" dirty="0">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95083" y="1324706"/>
            <a:ext cx="6782234" cy="294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marL="228600" indent="-228600" eaLnBrk="1" hangingPunct="1">
              <a:lnSpc>
                <a:spcPct val="90000"/>
              </a:lnSpc>
              <a:spcBef>
                <a:spcPts val="638"/>
              </a:spcBef>
              <a:buFont typeface="Arial" panose="020B0604020202020204" pitchFamily="34" charset="0"/>
              <a:buChar char="•"/>
            </a:pPr>
            <a:r>
              <a:rPr lang="en-US" altLang="en-US" sz="1400">
                <a:solidFill>
                  <a:srgbClr val="000000"/>
                </a:solidFill>
                <a:latin typeface="Segoe UI" panose="020B0502040204020203" pitchFamily="34" charset="0"/>
                <a:ea typeface="ＭＳ Ｐゴシック"/>
                <a:cs typeface="Segoe UI" panose="020B0502040204020203" pitchFamily="34" charset="0"/>
              </a:rPr>
              <a:t>Provides $1 million in one-time funding for small, emerging, and volunteer led nonprofit organizations to </a:t>
            </a:r>
            <a:r>
              <a:rPr lang="en-US" altLang="en-US" sz="1400" b="1">
                <a:solidFill>
                  <a:srgbClr val="000000"/>
                </a:solidFill>
                <a:latin typeface="Segoe UI" panose="020B0502040204020203" pitchFamily="34" charset="0"/>
                <a:ea typeface="ＭＳ Ｐゴシック"/>
                <a:cs typeface="Segoe UI" panose="020B0502040204020203" pitchFamily="34" charset="0"/>
              </a:rPr>
              <a:t>implement small, community focused projects, initiatives, and events.</a:t>
            </a:r>
          </a:p>
          <a:p>
            <a:pPr marL="228600" indent="-228600" eaLnBrk="1" hangingPunct="1">
              <a:lnSpc>
                <a:spcPct val="90000"/>
              </a:lnSpc>
              <a:spcBef>
                <a:spcPts val="638"/>
              </a:spcBef>
              <a:buFont typeface="Arial" panose="020B0604020202020204" pitchFamily="34" charset="0"/>
              <a:buChar char="•"/>
            </a:pPr>
            <a:r>
              <a:rPr lang="en-US" altLang="en-US" sz="1400">
                <a:solidFill>
                  <a:srgbClr val="000000"/>
                </a:solidFill>
                <a:latin typeface="Segoe UI" panose="020B0502040204020203" pitchFamily="34" charset="0"/>
                <a:ea typeface="ＭＳ Ｐゴシック"/>
                <a:cs typeface="Segoe UI" panose="020B0502040204020203" pitchFamily="34" charset="0"/>
              </a:rPr>
              <a:t>A quarterly application with at least </a:t>
            </a:r>
            <a:r>
              <a:rPr lang="en-US" altLang="en-US" sz="1400" b="1">
                <a:solidFill>
                  <a:srgbClr val="000000"/>
                </a:solidFill>
                <a:latin typeface="Segoe UI" panose="020B0502040204020203" pitchFamily="34" charset="0"/>
                <a:ea typeface="ＭＳ Ｐゴシック"/>
                <a:cs typeface="Segoe UI" panose="020B0502040204020203" pitchFamily="34" charset="0"/>
              </a:rPr>
              <a:t>$250,000 available in each cycle. </a:t>
            </a:r>
            <a:r>
              <a:rPr lang="en-US" altLang="en-US" sz="1400">
                <a:solidFill>
                  <a:srgbClr val="000000"/>
                </a:solidFill>
                <a:latin typeface="Segoe UI" panose="020B0502040204020203" pitchFamily="34" charset="0"/>
                <a:ea typeface="ＭＳ Ｐゴシック"/>
                <a:cs typeface="Segoe UI" panose="020B0502040204020203" pitchFamily="34" charset="0"/>
              </a:rPr>
              <a:t>Additional funding may be added to this pool from other County sources and may have additional priorities, restrictions, and/or requirements.</a:t>
            </a:r>
          </a:p>
          <a:p>
            <a:pPr marL="228600" indent="-228600" eaLnBrk="1" hangingPunct="1">
              <a:lnSpc>
                <a:spcPct val="90000"/>
              </a:lnSpc>
              <a:spcBef>
                <a:spcPts val="638"/>
              </a:spcBef>
              <a:buFont typeface="Arial" panose="020B0604020202020204" pitchFamily="34" charset="0"/>
              <a:buChar char="•"/>
            </a:pPr>
            <a:r>
              <a:rPr lang="en-US" sz="1400">
                <a:effectLst/>
                <a:latin typeface="Segoe UI" panose="020B0502040204020203" pitchFamily="34" charset="0"/>
                <a:ea typeface="Arial" panose="020B0604020202020204" pitchFamily="34" charset="0"/>
                <a:cs typeface="Segoe UI" panose="020B0502040204020203" pitchFamily="34" charset="0"/>
              </a:rPr>
              <a:t>The </a:t>
            </a:r>
            <a:r>
              <a:rPr lang="en-US" sz="1400" b="1">
                <a:effectLst/>
                <a:latin typeface="Segoe UI" panose="020B0502040204020203" pitchFamily="34" charset="0"/>
                <a:ea typeface="Arial" panose="020B0604020202020204" pitchFamily="34" charset="0"/>
                <a:cs typeface="Segoe UI" panose="020B0502040204020203" pitchFamily="34" charset="0"/>
              </a:rPr>
              <a:t>performance period will be six (6) months </a:t>
            </a:r>
            <a:r>
              <a:rPr lang="en-US" sz="1400">
                <a:effectLst/>
                <a:latin typeface="Segoe UI" panose="020B0502040204020203" pitchFamily="34" charset="0"/>
                <a:ea typeface="Arial" panose="020B0604020202020204" pitchFamily="34" charset="0"/>
                <a:cs typeface="Segoe UI" panose="020B0502040204020203" pitchFamily="34" charset="0"/>
              </a:rPr>
              <a:t>from the award date as the goal of this program is to support specific, short-term initiatives instead of ongoing, full, or multi-year programs.</a:t>
            </a:r>
            <a:endParaRPr lang="en-US" altLang="en-US" sz="1400">
              <a:solidFill>
                <a:srgbClr val="000000"/>
              </a:solidFill>
              <a:latin typeface="Segoe UI" panose="020B0502040204020203" pitchFamily="34" charset="0"/>
              <a:ea typeface="ＭＳ Ｐゴシック"/>
              <a:cs typeface="Segoe UI" panose="020B0502040204020203" pitchFamily="34" charset="0"/>
            </a:endParaRPr>
          </a:p>
          <a:p>
            <a:pPr marL="228600" indent="-228600" eaLnBrk="1" hangingPunct="1">
              <a:lnSpc>
                <a:spcPct val="90000"/>
              </a:lnSpc>
              <a:spcBef>
                <a:spcPts val="638"/>
              </a:spcBef>
              <a:buFont typeface="Arial" panose="020B0604020202020204" pitchFamily="34" charset="0"/>
              <a:buChar char="•"/>
            </a:pPr>
            <a:r>
              <a:rPr lang="en-US" altLang="en-US" sz="1400">
                <a:solidFill>
                  <a:srgbClr val="000000"/>
                </a:solidFill>
                <a:latin typeface="Segoe UI" panose="020B0502040204020203" pitchFamily="34" charset="0"/>
                <a:ea typeface="ＭＳ Ｐゴシック"/>
                <a:cs typeface="Segoe UI" panose="020B0502040204020203" pitchFamily="34" charset="0"/>
              </a:rPr>
              <a:t>Funding may be awarded to </a:t>
            </a:r>
            <a:r>
              <a:rPr lang="en-US" altLang="en-US" sz="1400" b="1">
                <a:solidFill>
                  <a:srgbClr val="000000"/>
                </a:solidFill>
                <a:latin typeface="Segoe UI" panose="020B0502040204020203" pitchFamily="34" charset="0"/>
                <a:ea typeface="ＭＳ Ｐゴシック"/>
                <a:cs typeface="Segoe UI" panose="020B0502040204020203" pitchFamily="34" charset="0"/>
              </a:rPr>
              <a:t>new initiatives OR</a:t>
            </a:r>
            <a:r>
              <a:rPr lang="en-US" altLang="en-US" sz="1400">
                <a:solidFill>
                  <a:srgbClr val="000000"/>
                </a:solidFill>
                <a:latin typeface="Segoe UI" panose="020B0502040204020203" pitchFamily="34" charset="0"/>
                <a:ea typeface="ＭＳ Ｐゴシック"/>
                <a:cs typeface="Segoe UI" panose="020B0502040204020203" pitchFamily="34" charset="0"/>
              </a:rPr>
              <a:t> to projects supported by </a:t>
            </a:r>
            <a:r>
              <a:rPr lang="en-US" altLang="en-US" sz="1400" b="1">
                <a:solidFill>
                  <a:srgbClr val="000000"/>
                </a:solidFill>
                <a:latin typeface="Segoe UI" panose="020B0502040204020203" pitchFamily="34" charset="0"/>
                <a:ea typeface="ＭＳ Ｐゴシック"/>
                <a:cs typeface="Segoe UI" panose="020B0502040204020203" pitchFamily="34" charset="0"/>
              </a:rPr>
              <a:t>Community Grants in previous fiscal years</a:t>
            </a:r>
            <a:r>
              <a:rPr lang="en-US" altLang="en-US" sz="1400">
                <a:solidFill>
                  <a:srgbClr val="000000"/>
                </a:solidFill>
                <a:latin typeface="Segoe UI" panose="020B0502040204020203" pitchFamily="34" charset="0"/>
                <a:ea typeface="ＭＳ Ｐゴシック"/>
                <a:cs typeface="Segoe UI" panose="020B0502040204020203" pitchFamily="34" charset="0"/>
              </a:rPr>
              <a:t>.</a:t>
            </a:r>
          </a:p>
          <a:p>
            <a:pPr marL="228600" indent="-228600" eaLnBrk="1" hangingPunct="1">
              <a:lnSpc>
                <a:spcPct val="90000"/>
              </a:lnSpc>
              <a:spcBef>
                <a:spcPts val="638"/>
              </a:spcBef>
              <a:buFont typeface="Arial" panose="020B0604020202020204" pitchFamily="34" charset="0"/>
              <a:buChar char="•"/>
            </a:pPr>
            <a:r>
              <a:rPr lang="en-US" altLang="en-US" sz="1400">
                <a:solidFill>
                  <a:srgbClr val="000000"/>
                </a:solidFill>
                <a:latin typeface="Segoe UI" panose="020B0502040204020203" pitchFamily="34" charset="0"/>
                <a:ea typeface="ＭＳ Ｐゴシック"/>
                <a:cs typeface="Segoe UI" panose="020B0502040204020203" pitchFamily="34" charset="0"/>
              </a:rPr>
              <a:t>These grants </a:t>
            </a:r>
            <a:r>
              <a:rPr lang="en-US" altLang="en-US" sz="1400" b="1">
                <a:solidFill>
                  <a:srgbClr val="000000"/>
                </a:solidFill>
                <a:latin typeface="Segoe UI" panose="020B0502040204020203" pitchFamily="34" charset="0"/>
                <a:ea typeface="ＭＳ Ｐゴシック"/>
                <a:cs typeface="Segoe UI" panose="020B0502040204020203" pitchFamily="34" charset="0"/>
              </a:rPr>
              <a:t>cannot </a:t>
            </a:r>
            <a:r>
              <a:rPr lang="en-US" altLang="en-US" sz="1400">
                <a:solidFill>
                  <a:srgbClr val="000000"/>
                </a:solidFill>
                <a:latin typeface="Segoe UI" panose="020B0502040204020203" pitchFamily="34" charset="0"/>
                <a:ea typeface="ＭＳ Ｐゴシック"/>
                <a:cs typeface="Segoe UI" panose="020B0502040204020203" pitchFamily="34" charset="0"/>
              </a:rPr>
              <a:t>be used for the </a:t>
            </a:r>
            <a:r>
              <a:rPr lang="en-US" altLang="en-US" sz="1400" b="1">
                <a:solidFill>
                  <a:srgbClr val="000000"/>
                </a:solidFill>
                <a:latin typeface="Segoe UI" panose="020B0502040204020203" pitchFamily="34" charset="0"/>
                <a:ea typeface="ＭＳ Ｐゴシック"/>
                <a:cs typeface="Segoe UI" panose="020B0502040204020203" pitchFamily="34" charset="0"/>
              </a:rPr>
              <a:t>expansion of existing County funded programs</a:t>
            </a:r>
            <a:r>
              <a:rPr lang="en-US" altLang="en-US" sz="1400">
                <a:solidFill>
                  <a:srgbClr val="000000"/>
                </a:solidFill>
                <a:latin typeface="Segoe UI" panose="020B0502040204020203" pitchFamily="34" charset="0"/>
                <a:ea typeface="ＭＳ Ｐゴシック"/>
                <a:cs typeface="Segoe UI" panose="020B0502040204020203" pitchFamily="34" charset="0"/>
              </a:rPr>
              <a:t>; including FY24 Bridge Funding for the First Quarter</a:t>
            </a:r>
            <a:r>
              <a:rPr lang="en-US" altLang="en-US" sz="1600">
                <a:solidFill>
                  <a:srgbClr val="000000"/>
                </a:solidFill>
                <a:latin typeface="Segoe UI" panose="020B0502040204020203" pitchFamily="34" charset="0"/>
                <a:ea typeface="ＭＳ Ｐゴシック"/>
                <a:cs typeface="Segoe UI" panose="020B0502040204020203" pitchFamily="34" charset="0"/>
              </a:rPr>
              <a:t>.</a:t>
            </a:r>
          </a:p>
        </p:txBody>
      </p:sp>
    </p:spTree>
    <p:extLst>
      <p:ext uri="{BB962C8B-B14F-4D97-AF65-F5344CB8AC3E}">
        <p14:creationId xmlns:p14="http://schemas.microsoft.com/office/powerpoint/2010/main" val="7279505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200" b="1" dirty="0">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FY24 Community Projects </a:t>
            </a:r>
          </a:p>
          <a:p>
            <a:pPr algn="ctr">
              <a:lnSpc>
                <a:spcPct val="70000"/>
              </a:lnSpc>
            </a:pPr>
            <a:r>
              <a:rPr lang="en-US" sz="3200" b="1" dirty="0">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Fund Grant Program </a:t>
            </a:r>
            <a:endParaRPr lang="en-US" sz="3200" b="1" dirty="0">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95083" y="1324706"/>
            <a:ext cx="6782234" cy="327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marL="0" marR="9525" algn="just">
              <a:lnSpc>
                <a:spcPct val="90000"/>
              </a:lnSpc>
              <a:spcBef>
                <a:spcPts val="600"/>
              </a:spcBef>
              <a:spcAft>
                <a:spcPts val="0"/>
              </a:spcAft>
            </a:pPr>
            <a:endParaRPr lang="en-US" sz="1800">
              <a:effectLst/>
              <a:latin typeface="Segoe UI" panose="020B0502040204020203" pitchFamily="34" charset="0"/>
              <a:ea typeface="Arial" panose="020B0604020202020204" pitchFamily="34" charset="0"/>
              <a:cs typeface="Segoe UI" panose="020B0502040204020203" pitchFamily="34" charset="0"/>
            </a:endParaRPr>
          </a:p>
          <a:p>
            <a:pPr marR="0" lvl="0" algn="ctr">
              <a:lnSpc>
                <a:spcPct val="90000"/>
              </a:lnSpc>
              <a:spcBef>
                <a:spcPts val="600"/>
              </a:spcBef>
              <a:spcAft>
                <a:spcPts val="0"/>
              </a:spcAft>
            </a:pPr>
            <a:r>
              <a:rPr lang="en-US" sz="2000" b="1">
                <a:solidFill>
                  <a:srgbClr val="00B050"/>
                </a:solidFill>
                <a:latin typeface="Segoe UI" panose="020B0502040204020203" pitchFamily="34" charset="0"/>
                <a:ea typeface="Arial" panose="020B0604020202020204" pitchFamily="34" charset="0"/>
                <a:cs typeface="Segoe UI" panose="020B0502040204020203" pitchFamily="34" charset="0"/>
              </a:rPr>
              <a:t>Second Quarter FY24 CPF is open for applications</a:t>
            </a:r>
          </a:p>
          <a:p>
            <a:pPr marR="0" lvl="0" algn="ctr">
              <a:lnSpc>
                <a:spcPct val="90000"/>
              </a:lnSpc>
              <a:spcBef>
                <a:spcPts val="600"/>
              </a:spcBef>
              <a:spcAft>
                <a:spcPts val="0"/>
              </a:spcAft>
            </a:pPr>
            <a:endParaRPr lang="en-US" b="1">
              <a:solidFill>
                <a:srgbClr val="00B050"/>
              </a:solidFill>
              <a:latin typeface="Segoe UI" panose="020B0502040204020203" pitchFamily="34" charset="0"/>
              <a:ea typeface="Arial" panose="020B0604020202020204" pitchFamily="34" charset="0"/>
              <a:cs typeface="Segoe UI" panose="020B0502040204020203" pitchFamily="34" charset="0"/>
            </a:endParaRPr>
          </a:p>
          <a:p>
            <a:pPr marR="0" lvl="0" algn="ctr">
              <a:lnSpc>
                <a:spcPct val="90000"/>
              </a:lnSpc>
              <a:spcBef>
                <a:spcPts val="600"/>
              </a:spcBef>
              <a:spcAft>
                <a:spcPts val="0"/>
              </a:spcAft>
            </a:pPr>
            <a:r>
              <a:rPr lang="en-US" b="1">
                <a:latin typeface="Segoe UI" panose="020B0502040204020203" pitchFamily="34" charset="0"/>
                <a:ea typeface="Arial" panose="020B0604020202020204" pitchFamily="34" charset="0"/>
                <a:cs typeface="Segoe UI" panose="020B0502040204020203" pitchFamily="34" charset="0"/>
              </a:rPr>
              <a:t>Application Due Date: </a:t>
            </a:r>
            <a:r>
              <a:rPr lang="en-US" b="1">
                <a:solidFill>
                  <a:srgbClr val="FF0000"/>
                </a:solidFill>
                <a:latin typeface="Segoe UI" panose="020B0502040204020203" pitchFamily="34" charset="0"/>
                <a:ea typeface="Arial" panose="020B0604020202020204" pitchFamily="34" charset="0"/>
                <a:cs typeface="Segoe UI" panose="020B0502040204020203" pitchFamily="34" charset="0"/>
              </a:rPr>
              <a:t>Tuesday October 31, 2023 at 11:59 PM</a:t>
            </a:r>
          </a:p>
          <a:p>
            <a:pPr algn="ctr">
              <a:lnSpc>
                <a:spcPct val="90000"/>
              </a:lnSpc>
              <a:spcBef>
                <a:spcPts val="600"/>
              </a:spcBef>
            </a:pPr>
            <a:r>
              <a:rPr lang="en-US">
                <a:latin typeface="Segoe UI" panose="020B0502040204020203" pitchFamily="34" charset="0"/>
                <a:ea typeface="Arial" panose="020B0604020202020204" pitchFamily="34" charset="0"/>
                <a:cs typeface="Segoe UI" panose="020B0502040204020203" pitchFamily="34" charset="0"/>
              </a:rPr>
              <a:t>Applicants may request funding between $5,000 and $25,000</a:t>
            </a:r>
          </a:p>
          <a:p>
            <a:pPr marR="0" lvl="0">
              <a:lnSpc>
                <a:spcPct val="90000"/>
              </a:lnSpc>
              <a:spcBef>
                <a:spcPts val="600"/>
              </a:spcBef>
              <a:spcAft>
                <a:spcPts val="0"/>
              </a:spcAft>
            </a:pPr>
            <a:endParaRPr lang="en-US">
              <a:latin typeface="Segoe UI" panose="020B0502040204020203" pitchFamily="34" charset="0"/>
              <a:ea typeface="Arial" panose="020B0604020202020204" pitchFamily="34" charset="0"/>
              <a:cs typeface="Segoe UI" panose="020B0502040204020203" pitchFamily="34" charset="0"/>
            </a:endParaRPr>
          </a:p>
          <a:p>
            <a:pPr marL="0" marR="9525" algn="just">
              <a:lnSpc>
                <a:spcPct val="90000"/>
              </a:lnSpc>
              <a:spcBef>
                <a:spcPts val="600"/>
              </a:spcBef>
              <a:spcAft>
                <a:spcPts val="0"/>
              </a:spcAft>
            </a:pPr>
            <a:r>
              <a:rPr lang="en-US" sz="1800">
                <a:effectLst/>
                <a:latin typeface="Segoe UI" panose="020B0502040204020203" pitchFamily="34" charset="0"/>
                <a:ea typeface="Arial" panose="020B0604020202020204" pitchFamily="34" charset="0"/>
                <a:cs typeface="Segoe UI" panose="020B0502040204020203" pitchFamily="34" charset="0"/>
              </a:rPr>
              <a:t>The remaining FY24 CPF quarterly cycles will launch on:</a:t>
            </a:r>
          </a:p>
          <a:p>
            <a:pPr marL="182880" marR="0" lvl="0" indent="-182880">
              <a:lnSpc>
                <a:spcPct val="90000"/>
              </a:lnSpc>
              <a:spcBef>
                <a:spcPts val="600"/>
              </a:spcBef>
              <a:spcAft>
                <a:spcPts val="0"/>
              </a:spcAft>
              <a:buFont typeface="Arial" panose="020B0604020202020204" pitchFamily="34" charset="0"/>
              <a:buChar char="•"/>
            </a:pPr>
            <a:r>
              <a:rPr lang="en-US" sz="1800" b="1">
                <a:effectLst/>
                <a:latin typeface="Segoe UI" panose="020B0502040204020203" pitchFamily="34" charset="0"/>
                <a:ea typeface="Arial" panose="020B0604020202020204" pitchFamily="34" charset="0"/>
                <a:cs typeface="Segoe UI" panose="020B0502040204020203" pitchFamily="34" charset="0"/>
              </a:rPr>
              <a:t>Third Quarter Applications Open:</a:t>
            </a:r>
            <a:r>
              <a:rPr lang="en-US" sz="1800">
                <a:effectLst/>
                <a:latin typeface="Segoe UI" panose="020B0502040204020203" pitchFamily="34" charset="0"/>
                <a:ea typeface="Arial" panose="020B0604020202020204" pitchFamily="34" charset="0"/>
                <a:cs typeface="Segoe UI" panose="020B0502040204020203" pitchFamily="34" charset="0"/>
              </a:rPr>
              <a:t> Monday January 1, 2024</a:t>
            </a:r>
          </a:p>
          <a:p>
            <a:pPr marL="182880" marR="0" lvl="0" indent="-182880">
              <a:lnSpc>
                <a:spcPct val="90000"/>
              </a:lnSpc>
              <a:spcBef>
                <a:spcPts val="600"/>
              </a:spcBef>
              <a:spcAft>
                <a:spcPts val="0"/>
              </a:spcAft>
              <a:buFont typeface="Arial" panose="020B0604020202020204" pitchFamily="34" charset="0"/>
              <a:buChar char="•"/>
            </a:pPr>
            <a:r>
              <a:rPr lang="en-US" sz="1800" b="1">
                <a:effectLst/>
                <a:latin typeface="Segoe UI" panose="020B0502040204020203" pitchFamily="34" charset="0"/>
                <a:ea typeface="Arial" panose="020B0604020202020204" pitchFamily="34" charset="0"/>
                <a:cs typeface="Segoe UI" panose="020B0502040204020203" pitchFamily="34" charset="0"/>
              </a:rPr>
              <a:t>Fourth Quarter Applications Open:</a:t>
            </a:r>
            <a:r>
              <a:rPr lang="en-US" sz="1800">
                <a:effectLst/>
                <a:latin typeface="Segoe UI" panose="020B0502040204020203" pitchFamily="34" charset="0"/>
                <a:ea typeface="Arial" panose="020B0604020202020204" pitchFamily="34" charset="0"/>
                <a:cs typeface="Segoe UI" panose="020B0502040204020203" pitchFamily="34" charset="0"/>
              </a:rPr>
              <a:t> Monday April 1, 2024</a:t>
            </a:r>
            <a:endParaRPr lang="en-US">
              <a:latin typeface="Segoe UI" panose="020B0502040204020203" pitchFamily="34" charset="0"/>
              <a:ea typeface="Arial" panose="020B0604020202020204" pitchFamily="34" charset="0"/>
              <a:cs typeface="Segoe UI" panose="020B0502040204020203" pitchFamily="34" charset="0"/>
            </a:endParaRPr>
          </a:p>
          <a:p>
            <a:pPr marR="0" lvl="0">
              <a:lnSpc>
                <a:spcPct val="90000"/>
              </a:lnSpc>
              <a:spcBef>
                <a:spcPts val="600"/>
              </a:spcBef>
              <a:spcAft>
                <a:spcPts val="0"/>
              </a:spcAft>
            </a:pPr>
            <a:endParaRPr lang="en-US" sz="1800">
              <a:effectLst/>
              <a:latin typeface="Calisto MT" panose="02040603050505030304" pitchFamily="18" charset="0"/>
              <a:ea typeface="Arial" panose="020B0604020202020204" pitchFamily="34" charset="0"/>
            </a:endParaRPr>
          </a:p>
        </p:txBody>
      </p:sp>
    </p:spTree>
    <p:extLst>
      <p:ext uri="{BB962C8B-B14F-4D97-AF65-F5344CB8AC3E}">
        <p14:creationId xmlns:p14="http://schemas.microsoft.com/office/powerpoint/2010/main" val="16484992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28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FY24 Fentanyl Use, Overdose, and </a:t>
            </a:r>
          </a:p>
          <a:p>
            <a:pPr algn="ctr">
              <a:lnSpc>
                <a:spcPct val="70000"/>
              </a:lnSpc>
            </a:pPr>
            <a:r>
              <a:rPr lang="en-US" sz="28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Death Reduction (FOUDR) Grant Program</a:t>
            </a:r>
            <a:endParaRPr lang="en-US" sz="28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95082" y="1324706"/>
            <a:ext cx="6854753" cy="345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marL="342900" marR="0" lvl="0" indent="-342900">
              <a:lnSpc>
                <a:spcPct val="90000"/>
              </a:lnSpc>
              <a:spcBef>
                <a:spcPts val="600"/>
              </a:spcBef>
              <a:spcAft>
                <a:spcPts val="0"/>
              </a:spcAft>
              <a:buFont typeface="Arial" panose="020B0604020202020204" pitchFamily="34" charset="0"/>
              <a:buChar char="•"/>
            </a:pPr>
            <a:r>
              <a:rPr lang="en-US">
                <a:latin typeface="Segoe UI" panose="020B0502040204020203" pitchFamily="34" charset="0"/>
                <a:ea typeface="Arial" panose="020B0604020202020204" pitchFamily="34" charset="0"/>
                <a:cs typeface="Segoe UI" panose="020B0502040204020203" pitchFamily="34" charset="0"/>
              </a:rPr>
              <a:t>Goal of reducing the number of persons using, overdosing and dying from the use of fentanyl in Montgomery County, MD. </a:t>
            </a:r>
          </a:p>
          <a:p>
            <a:pPr marL="342900" marR="0" lvl="0" indent="-342900">
              <a:lnSpc>
                <a:spcPct val="90000"/>
              </a:lnSpc>
              <a:spcBef>
                <a:spcPts val="600"/>
              </a:spcBef>
              <a:spcAft>
                <a:spcPts val="0"/>
              </a:spcAft>
              <a:buFont typeface="Arial" panose="020B0604020202020204" pitchFamily="34" charset="0"/>
              <a:buChar char="•"/>
            </a:pPr>
            <a:r>
              <a:rPr lang="en-US">
                <a:latin typeface="Segoe UI" panose="020B0502040204020203" pitchFamily="34" charset="0"/>
                <a:ea typeface="Arial" panose="020B0604020202020204" pitchFamily="34" charset="0"/>
                <a:cs typeface="Segoe UI" panose="020B0502040204020203" pitchFamily="34" charset="0"/>
              </a:rPr>
              <a:t>Open to ANY nonprofit providing these services</a:t>
            </a:r>
          </a:p>
          <a:p>
            <a:pPr marL="342900" marR="0" lvl="0" indent="-342900">
              <a:lnSpc>
                <a:spcPct val="90000"/>
              </a:lnSpc>
              <a:spcBef>
                <a:spcPts val="600"/>
              </a:spcBef>
              <a:spcAft>
                <a:spcPts val="0"/>
              </a:spcAft>
              <a:buFont typeface="Arial" panose="020B0604020202020204" pitchFamily="34" charset="0"/>
              <a:buChar char="•"/>
            </a:pPr>
            <a:r>
              <a:rPr lang="en-US">
                <a:latin typeface="Segoe UI" panose="020B0502040204020203" pitchFamily="34" charset="0"/>
                <a:ea typeface="Arial" panose="020B0604020202020204" pitchFamily="34" charset="0"/>
                <a:cs typeface="Segoe UI" panose="020B0502040204020203" pitchFamily="34" charset="0"/>
              </a:rPr>
              <a:t>Can be expansions of existing programs/activities</a:t>
            </a:r>
          </a:p>
          <a:p>
            <a:pPr marL="342900" marR="0" lvl="0" indent="-342900">
              <a:lnSpc>
                <a:spcPct val="90000"/>
              </a:lnSpc>
              <a:spcBef>
                <a:spcPts val="600"/>
              </a:spcBef>
              <a:spcAft>
                <a:spcPts val="0"/>
              </a:spcAft>
              <a:buFont typeface="Arial" panose="020B0604020202020204" pitchFamily="34" charset="0"/>
              <a:buChar char="•"/>
            </a:pPr>
            <a:r>
              <a:rPr lang="en-US">
                <a:latin typeface="Segoe UI" panose="020B0502040204020203" pitchFamily="34" charset="0"/>
                <a:ea typeface="Arial" panose="020B0604020202020204" pitchFamily="34" charset="0"/>
                <a:cs typeface="Segoe UI" panose="020B0502040204020203" pitchFamily="34" charset="0"/>
              </a:rPr>
              <a:t>Four one-time awards are anticipated at $25,000 each. </a:t>
            </a:r>
          </a:p>
          <a:p>
            <a:pPr marL="342900" marR="0" lvl="0" indent="-342900">
              <a:lnSpc>
                <a:spcPct val="90000"/>
              </a:lnSpc>
              <a:spcBef>
                <a:spcPts val="600"/>
              </a:spcBef>
              <a:spcAft>
                <a:spcPts val="0"/>
              </a:spcAft>
              <a:buFont typeface="Arial" panose="020B0604020202020204" pitchFamily="34" charset="0"/>
              <a:buChar char="•"/>
            </a:pPr>
            <a:r>
              <a:rPr lang="en-US">
                <a:latin typeface="Segoe UI" panose="020B0502040204020203" pitchFamily="34" charset="0"/>
                <a:ea typeface="Arial" panose="020B0604020202020204" pitchFamily="34" charset="0"/>
                <a:cs typeface="Segoe UI" panose="020B0502040204020203" pitchFamily="34" charset="0"/>
              </a:rPr>
              <a:t>Period of performance for up to a year.</a:t>
            </a:r>
          </a:p>
          <a:p>
            <a:pPr marL="342900" marR="0" lvl="0" indent="-342900">
              <a:lnSpc>
                <a:spcPct val="90000"/>
              </a:lnSpc>
              <a:spcBef>
                <a:spcPts val="600"/>
              </a:spcBef>
              <a:spcAft>
                <a:spcPts val="0"/>
              </a:spcAft>
              <a:buFont typeface="Arial" panose="020B0604020202020204" pitchFamily="34" charset="0"/>
              <a:buChar char="•"/>
            </a:pPr>
            <a:r>
              <a:rPr lang="en-US">
                <a:latin typeface="Segoe UI" panose="020B0502040204020203" pitchFamily="34" charset="0"/>
                <a:ea typeface="Arial" panose="020B0604020202020204" pitchFamily="34" charset="0"/>
                <a:cs typeface="Segoe UI" panose="020B0502040204020203" pitchFamily="34" charset="0"/>
              </a:rPr>
              <a:t>Supporting new as well as existing programs.</a:t>
            </a:r>
          </a:p>
          <a:p>
            <a:pPr marL="342900" marR="0" lvl="0" indent="-342900">
              <a:lnSpc>
                <a:spcPct val="90000"/>
              </a:lnSpc>
              <a:spcBef>
                <a:spcPts val="600"/>
              </a:spcBef>
              <a:spcAft>
                <a:spcPts val="0"/>
              </a:spcAft>
              <a:buFont typeface="Arial" panose="020B0604020202020204" pitchFamily="34" charset="0"/>
              <a:buChar char="•"/>
            </a:pPr>
            <a:r>
              <a:rPr lang="en-US">
                <a:latin typeface="Segoe UI" panose="020B0502040204020203" pitchFamily="34" charset="0"/>
                <a:ea typeface="Arial" panose="020B0604020202020204" pitchFamily="34" charset="0"/>
                <a:cs typeface="Segoe UI" panose="020B0502040204020203" pitchFamily="34" charset="0"/>
              </a:rPr>
              <a:t>Applications Due </a:t>
            </a:r>
            <a:r>
              <a:rPr lang="en-US" b="1">
                <a:solidFill>
                  <a:srgbClr val="FF0000"/>
                </a:solidFill>
                <a:latin typeface="Segoe UI" panose="020B0502040204020203" pitchFamily="34" charset="0"/>
                <a:ea typeface="Arial" panose="020B0604020202020204" pitchFamily="34" charset="0"/>
                <a:cs typeface="Segoe UI" panose="020B0502040204020203" pitchFamily="34" charset="0"/>
              </a:rPr>
              <a:t>Tuesday October 31, 2023 at 11:59 PM</a:t>
            </a:r>
          </a:p>
          <a:p>
            <a:pPr marR="0" lvl="0" algn="ctr">
              <a:lnSpc>
                <a:spcPct val="90000"/>
              </a:lnSpc>
              <a:spcBef>
                <a:spcPts val="600"/>
              </a:spcBef>
              <a:spcAft>
                <a:spcPts val="0"/>
              </a:spcAft>
            </a:pPr>
            <a:r>
              <a:rPr lang="en-US" b="1" i="1">
                <a:latin typeface="Segoe UI" panose="020B0502040204020203" pitchFamily="34" charset="0"/>
                <a:ea typeface="Arial" panose="020B0604020202020204" pitchFamily="34" charset="0"/>
                <a:cs typeface="Segoe UI" panose="020B0502040204020203" pitchFamily="34" charset="0"/>
              </a:rPr>
              <a:t>Unless differences are specifically stated, all information presented will apply to both programs.</a:t>
            </a:r>
          </a:p>
          <a:p>
            <a:pPr marR="0" lvl="0">
              <a:lnSpc>
                <a:spcPct val="90000"/>
              </a:lnSpc>
              <a:spcBef>
                <a:spcPts val="600"/>
              </a:spcBef>
              <a:spcAft>
                <a:spcPts val="0"/>
              </a:spcAft>
            </a:pPr>
            <a:endParaRPr lang="en-US" sz="1800">
              <a:effectLst/>
              <a:latin typeface="Calisto MT" panose="02040603050505030304" pitchFamily="18" charset="0"/>
              <a:ea typeface="Arial" panose="020B0604020202020204" pitchFamily="34" charset="0"/>
            </a:endParaRPr>
          </a:p>
        </p:txBody>
      </p:sp>
    </p:spTree>
    <p:extLst>
      <p:ext uri="{BB962C8B-B14F-4D97-AF65-F5344CB8AC3E}">
        <p14:creationId xmlns:p14="http://schemas.microsoft.com/office/powerpoint/2010/main" val="33461125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D7CBCC6-47F0-9383-203D-8A7791ED5F57}"/>
              </a:ext>
            </a:extLst>
          </p:cNvPr>
          <p:cNvSpPr>
            <a:spLocks noGrp="1"/>
          </p:cNvSpPr>
          <p:nvPr>
            <p:ph type="title"/>
          </p:nvPr>
        </p:nvSpPr>
        <p:spPr/>
        <p:txBody>
          <a:bodyPr>
            <a:normAutofit/>
          </a:bodyPr>
          <a:lstStyle/>
          <a:p>
            <a:pPr algn="ctr"/>
            <a:r>
              <a:rPr lang="en-US" sz="2800" b="1" dirty="0">
                <a:solidFill>
                  <a:schemeClr val="accent1">
                    <a:lumMod val="75000"/>
                  </a:schemeClr>
                </a:solidFill>
                <a:effectLst>
                  <a:outerShdw blurRad="38100" dist="38100" dir="2700000" algn="tl">
                    <a:srgbClr val="000000">
                      <a:alpha val="43137"/>
                    </a:srgbClr>
                  </a:outerShdw>
                </a:effectLst>
              </a:rPr>
              <a:t>Q2 FY24 Community Project Funds</a:t>
            </a:r>
          </a:p>
        </p:txBody>
      </p:sp>
      <p:sp>
        <p:nvSpPr>
          <p:cNvPr id="2" name="Content Placeholder 1">
            <a:extLst>
              <a:ext uri="{FF2B5EF4-FFF2-40B4-BE49-F238E27FC236}">
                <a16:creationId xmlns:a16="http://schemas.microsoft.com/office/drawing/2014/main" id="{9F4C90A2-BAAA-6E80-2AF9-3F7F123BDCFE}"/>
              </a:ext>
            </a:extLst>
          </p:cNvPr>
          <p:cNvSpPr>
            <a:spLocks noGrp="1"/>
          </p:cNvSpPr>
          <p:nvPr>
            <p:ph idx="1"/>
          </p:nvPr>
        </p:nvSpPr>
        <p:spPr/>
        <p:txBody>
          <a:bodyPr/>
          <a:lstStyle/>
          <a:p>
            <a:endParaRPr lang="en-US"/>
          </a:p>
        </p:txBody>
      </p:sp>
      <p:graphicFrame>
        <p:nvGraphicFramePr>
          <p:cNvPr id="9" name="Table 2">
            <a:extLst>
              <a:ext uri="{FF2B5EF4-FFF2-40B4-BE49-F238E27FC236}">
                <a16:creationId xmlns:a16="http://schemas.microsoft.com/office/drawing/2014/main" id="{79EE3CB9-C6E5-7346-5C75-69919C910070}"/>
              </a:ext>
            </a:extLst>
          </p:cNvPr>
          <p:cNvGraphicFramePr>
            <a:graphicFrameLocks/>
          </p:cNvGraphicFramePr>
          <p:nvPr>
            <p:extLst>
              <p:ext uri="{D42A27DB-BD31-4B8C-83A1-F6EECF244321}">
                <p14:modId xmlns:p14="http://schemas.microsoft.com/office/powerpoint/2010/main" val="904945958"/>
              </p:ext>
            </p:extLst>
          </p:nvPr>
        </p:nvGraphicFramePr>
        <p:xfrm>
          <a:off x="344459" y="1165081"/>
          <a:ext cx="7083482" cy="3196524"/>
        </p:xfrm>
        <a:graphic>
          <a:graphicData uri="http://schemas.openxmlformats.org/drawingml/2006/table">
            <a:tbl>
              <a:tblPr firstRow="1" bandRow="1">
                <a:tableStyleId>{5C22544A-7EE6-4342-B048-85BDC9FD1C3A}</a:tableStyleId>
              </a:tblPr>
              <a:tblGrid>
                <a:gridCol w="1295683">
                  <a:extLst>
                    <a:ext uri="{9D8B030D-6E8A-4147-A177-3AD203B41FA5}">
                      <a16:colId xmlns:a16="http://schemas.microsoft.com/office/drawing/2014/main" val="3405724025"/>
                    </a:ext>
                  </a:extLst>
                </a:gridCol>
                <a:gridCol w="2899343">
                  <a:extLst>
                    <a:ext uri="{9D8B030D-6E8A-4147-A177-3AD203B41FA5}">
                      <a16:colId xmlns:a16="http://schemas.microsoft.com/office/drawing/2014/main" val="2998841168"/>
                    </a:ext>
                  </a:extLst>
                </a:gridCol>
                <a:gridCol w="2888456">
                  <a:extLst>
                    <a:ext uri="{9D8B030D-6E8A-4147-A177-3AD203B41FA5}">
                      <a16:colId xmlns:a16="http://schemas.microsoft.com/office/drawing/2014/main" val="590031475"/>
                    </a:ext>
                  </a:extLst>
                </a:gridCol>
              </a:tblGrid>
              <a:tr h="369189">
                <a:tc>
                  <a:txBody>
                    <a:bodyPr/>
                    <a:lstStyle/>
                    <a:p>
                      <a:endParaRPr lang="en-US" sz="1000" b="1">
                        <a:solidFill>
                          <a:schemeClr val="bg1"/>
                        </a:solidFill>
                        <a:latin typeface="Segoe UI" panose="020B0502040204020203" pitchFamily="34" charset="0"/>
                        <a:cs typeface="Segoe UI" panose="020B0502040204020203" pitchFamily="34" charset="0"/>
                      </a:endParaRPr>
                    </a:p>
                  </a:txBody>
                  <a:tcPr marL="58293" marR="58293" marT="29146" marB="29146" anchor="ctr">
                    <a:solidFill>
                      <a:schemeClr val="tx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FY24 Community Project Funds (CPF)</a:t>
                      </a:r>
                    </a:p>
                  </a:txBody>
                  <a:tcPr marL="58293" marR="58293" marT="29146" marB="29146" anchor="ct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FY24 Fentanyl Use, Overdose, and Death Reduction Grant Program</a:t>
                      </a:r>
                    </a:p>
                  </a:txBody>
                  <a:tcPr marL="58293" marR="58293" marT="29146" marB="29146" anchor="ct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tcPr>
                </a:tc>
                <a:extLst>
                  <a:ext uri="{0D108BD9-81ED-4DB2-BD59-A6C34878D82A}">
                    <a16:rowId xmlns:a16="http://schemas.microsoft.com/office/drawing/2014/main" val="1251889850"/>
                  </a:ext>
                </a:extLst>
              </a:tr>
              <a:tr h="304430">
                <a:tc>
                  <a:txBody>
                    <a:bodyPr/>
                    <a:lstStyle/>
                    <a:p>
                      <a:r>
                        <a:rPr lang="en-US" sz="1050" b="0">
                          <a:solidFill>
                            <a:schemeClr val="bg1"/>
                          </a:solidFill>
                          <a:latin typeface="Segoe UI" panose="020B0502040204020203" pitchFamily="34" charset="0"/>
                          <a:cs typeface="Segoe UI" panose="020B0502040204020203" pitchFamily="34" charset="0"/>
                        </a:rPr>
                        <a:t>Target Nonprofit:</a:t>
                      </a:r>
                    </a:p>
                  </a:txBody>
                  <a:tcPr marL="58293" marR="58293" marT="29146" marB="29146" anchor="ctr">
                    <a:solidFill>
                      <a:schemeClr val="tx1"/>
                    </a:solidFill>
                  </a:tcPr>
                </a:tc>
                <a:tc>
                  <a:txBody>
                    <a:bodyPr/>
                    <a:lstStyle/>
                    <a:p>
                      <a:pPr algn="ctr"/>
                      <a:r>
                        <a:rPr lang="en-US" sz="1050" b="0">
                          <a:solidFill>
                            <a:schemeClr val="tx1"/>
                          </a:solidFill>
                          <a:latin typeface="Segoe UI" panose="020B0502040204020203" pitchFamily="34" charset="0"/>
                          <a:cs typeface="Segoe UI" panose="020B0502040204020203" pitchFamily="34" charset="0"/>
                        </a:rPr>
                        <a:t>Small, emerging, and volunteer led nonprofits</a:t>
                      </a:r>
                    </a:p>
                  </a:txBody>
                  <a:tcPr marL="58293" marR="58293" marT="29146" marB="29146" anchor="ct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1050" b="1">
                          <a:solidFill>
                            <a:schemeClr val="tx1"/>
                          </a:solidFill>
                          <a:latin typeface="Segoe UI" panose="020B0502040204020203" pitchFamily="34" charset="0"/>
                          <a:cs typeface="Segoe UI" panose="020B0502040204020203" pitchFamily="34" charset="0"/>
                        </a:rPr>
                        <a:t>Any nonprofit who provides these services</a:t>
                      </a:r>
                    </a:p>
                  </a:txBody>
                  <a:tcPr marL="58293" marR="58293" marT="29146" marB="29146" anchor="ct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tcPr>
                </a:tc>
                <a:extLst>
                  <a:ext uri="{0D108BD9-81ED-4DB2-BD59-A6C34878D82A}">
                    <a16:rowId xmlns:a16="http://schemas.microsoft.com/office/drawing/2014/main" val="1188509575"/>
                  </a:ext>
                </a:extLst>
              </a:tr>
              <a:tr h="304430">
                <a:tc>
                  <a:txBody>
                    <a:bodyPr/>
                    <a:lstStyle/>
                    <a:p>
                      <a:r>
                        <a:rPr lang="en-US" sz="1050" b="0">
                          <a:solidFill>
                            <a:schemeClr val="bg1"/>
                          </a:solidFill>
                          <a:latin typeface="Segoe UI" panose="020B0502040204020203" pitchFamily="34" charset="0"/>
                          <a:cs typeface="Segoe UI" panose="020B0502040204020203" pitchFamily="34" charset="0"/>
                        </a:rPr>
                        <a:t>Total Funding:</a:t>
                      </a:r>
                    </a:p>
                  </a:txBody>
                  <a:tcPr marL="58293" marR="58293" marT="29146" marB="29146" anchor="ctr">
                    <a:solidFill>
                      <a:schemeClr val="tx1"/>
                    </a:solidFill>
                  </a:tcPr>
                </a:tc>
                <a:tc>
                  <a:txBody>
                    <a:bodyPr/>
                    <a:lstStyle/>
                    <a:p>
                      <a:pPr algn="ctr"/>
                      <a:r>
                        <a:rPr lang="en-US" sz="1050" b="0">
                          <a:latin typeface="Segoe UI" panose="020B0502040204020203" pitchFamily="34" charset="0"/>
                          <a:cs typeface="Segoe UI" panose="020B0502040204020203" pitchFamily="34" charset="0"/>
                        </a:rPr>
                        <a:t>$1 million over four quarters with </a:t>
                      </a:r>
                    </a:p>
                    <a:p>
                      <a:pPr algn="ctr"/>
                      <a:r>
                        <a:rPr lang="en-US" sz="1050" b="0">
                          <a:latin typeface="Segoe UI" panose="020B0502040204020203" pitchFamily="34" charset="0"/>
                          <a:cs typeface="Segoe UI" panose="020B0502040204020203" pitchFamily="34" charset="0"/>
                        </a:rPr>
                        <a:t>$250,000 for Q2</a:t>
                      </a:r>
                      <a:endParaRPr lang="en-US" sz="1050" b="0" dirty="0">
                        <a:latin typeface="Segoe UI" panose="020B0502040204020203" pitchFamily="34" charset="0"/>
                        <a:cs typeface="Segoe UI" panose="020B0502040204020203" pitchFamily="34" charset="0"/>
                      </a:endParaRPr>
                    </a:p>
                  </a:txBody>
                  <a:tcPr marL="58293" marR="58293" marT="29146" marB="29146" anchor="ct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1050" b="0">
                          <a:latin typeface="Segoe UI" panose="020B0502040204020203" pitchFamily="34" charset="0"/>
                          <a:cs typeface="Segoe UI" panose="020B0502040204020203" pitchFamily="34" charset="0"/>
                        </a:rPr>
                        <a:t>$100,000</a:t>
                      </a:r>
                    </a:p>
                  </a:txBody>
                  <a:tcPr marL="58293" marR="58293" marT="29146" marB="29146" anchor="ct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tcPr>
                </a:tc>
                <a:extLst>
                  <a:ext uri="{0D108BD9-81ED-4DB2-BD59-A6C34878D82A}">
                    <a16:rowId xmlns:a16="http://schemas.microsoft.com/office/drawing/2014/main" val="1423874242"/>
                  </a:ext>
                </a:extLst>
              </a:tr>
              <a:tr h="252913">
                <a:tc>
                  <a:txBody>
                    <a:bodyPr/>
                    <a:lstStyle/>
                    <a:p>
                      <a:r>
                        <a:rPr lang="en-US" sz="1050" b="0">
                          <a:solidFill>
                            <a:schemeClr val="bg1"/>
                          </a:solidFill>
                          <a:latin typeface="Segoe UI" panose="020B0502040204020203" pitchFamily="34" charset="0"/>
                          <a:cs typeface="Segoe UI" panose="020B0502040204020203" pitchFamily="34" charset="0"/>
                        </a:rPr>
                        <a:t>Award Range:</a:t>
                      </a:r>
                    </a:p>
                  </a:txBody>
                  <a:tcPr marL="58293" marR="58293" marT="29146" marB="29146" anchor="ctr">
                    <a:solidFill>
                      <a:schemeClr val="tx1"/>
                    </a:solidFill>
                  </a:tcPr>
                </a:tc>
                <a:tc>
                  <a:txBody>
                    <a:bodyPr/>
                    <a:lstStyle/>
                    <a:p>
                      <a:pPr algn="ctr"/>
                      <a:r>
                        <a:rPr lang="en-US" sz="1050" b="0">
                          <a:latin typeface="Segoe UI" panose="020B0502040204020203" pitchFamily="34" charset="0"/>
                          <a:cs typeface="Segoe UI" panose="020B0502040204020203" pitchFamily="34" charset="0"/>
                        </a:rPr>
                        <a:t>$5,000 to $25,000</a:t>
                      </a:r>
                    </a:p>
                  </a:txBody>
                  <a:tcPr marL="58293" marR="58293" marT="29146" marB="29146" anchor="ct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1050" b="0">
                          <a:latin typeface="Segoe UI" panose="020B0502040204020203" pitchFamily="34" charset="0"/>
                          <a:cs typeface="Segoe UI" panose="020B0502040204020203" pitchFamily="34" charset="0"/>
                        </a:rPr>
                        <a:t>Four awards of $25,000</a:t>
                      </a:r>
                    </a:p>
                  </a:txBody>
                  <a:tcPr marL="58293" marR="58293" marT="29146" marB="29146" anchor="ct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tcPr>
                </a:tc>
                <a:extLst>
                  <a:ext uri="{0D108BD9-81ED-4DB2-BD59-A6C34878D82A}">
                    <a16:rowId xmlns:a16="http://schemas.microsoft.com/office/drawing/2014/main" val="3396233743"/>
                  </a:ext>
                </a:extLst>
              </a:tr>
              <a:tr h="252860">
                <a:tc>
                  <a:txBody>
                    <a:bodyPr/>
                    <a:lstStyle/>
                    <a:p>
                      <a:r>
                        <a:rPr lang="en-US" sz="1050" b="0">
                          <a:solidFill>
                            <a:schemeClr val="bg1"/>
                          </a:solidFill>
                          <a:latin typeface="Segoe UI" panose="020B0502040204020203" pitchFamily="34" charset="0"/>
                          <a:cs typeface="Segoe UI" panose="020B0502040204020203" pitchFamily="34" charset="0"/>
                        </a:rPr>
                        <a:t>Performance Period:</a:t>
                      </a:r>
                    </a:p>
                  </a:txBody>
                  <a:tcPr marL="58293" marR="58293" marT="29146" marB="29146" anchor="ctr">
                    <a:solidFill>
                      <a:schemeClr val="tx1"/>
                    </a:solidFill>
                  </a:tcPr>
                </a:tc>
                <a:tc>
                  <a:txBody>
                    <a:bodyPr/>
                    <a:lstStyle/>
                    <a:p>
                      <a:pPr algn="ctr"/>
                      <a:r>
                        <a:rPr lang="en-US" sz="1050" b="0">
                          <a:latin typeface="Segoe UI" panose="020B0502040204020203" pitchFamily="34" charset="0"/>
                          <a:cs typeface="Segoe UI" panose="020B0502040204020203" pitchFamily="34" charset="0"/>
                        </a:rPr>
                        <a:t>Flexible range of up to 6 months</a:t>
                      </a:r>
                    </a:p>
                  </a:txBody>
                  <a:tcPr marL="58293" marR="58293" marT="29146" marB="29146"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1050" b="0">
                          <a:latin typeface="Segoe UI" panose="020B0502040204020203" pitchFamily="34" charset="0"/>
                          <a:cs typeface="Segoe UI" panose="020B0502040204020203" pitchFamily="34" charset="0"/>
                        </a:rPr>
                        <a:t>Flexible range of up to 12 months</a:t>
                      </a:r>
                    </a:p>
                  </a:txBody>
                  <a:tcPr marL="58293" marR="58293" marT="29146" marB="29146" anchor="ct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tcPr>
                </a:tc>
                <a:extLst>
                  <a:ext uri="{0D108BD9-81ED-4DB2-BD59-A6C34878D82A}">
                    <a16:rowId xmlns:a16="http://schemas.microsoft.com/office/drawing/2014/main" val="1364796660"/>
                  </a:ext>
                </a:extLst>
              </a:tr>
              <a:tr h="305167">
                <a:tc>
                  <a:txBody>
                    <a:bodyPr/>
                    <a:lstStyle/>
                    <a:p>
                      <a:r>
                        <a:rPr lang="en-US" sz="1050" b="0">
                          <a:solidFill>
                            <a:schemeClr val="bg1"/>
                          </a:solidFill>
                          <a:latin typeface="Segoe UI" panose="020B0502040204020203" pitchFamily="34" charset="0"/>
                          <a:cs typeface="Segoe UI" panose="020B0502040204020203" pitchFamily="34" charset="0"/>
                        </a:rPr>
                        <a:t>Number of Applications:</a:t>
                      </a:r>
                    </a:p>
                  </a:txBody>
                  <a:tcPr marL="58293" marR="58293" marT="29146" marB="29146" anchor="ctr">
                    <a:solidFill>
                      <a:schemeClr val="tx1"/>
                    </a:solidFill>
                  </a:tcPr>
                </a:tc>
                <a:tc>
                  <a:txBody>
                    <a:bodyPr/>
                    <a:lstStyle/>
                    <a:p>
                      <a:pPr algn="ctr"/>
                      <a:r>
                        <a:rPr lang="en-US" sz="1050" b="0">
                          <a:latin typeface="Segoe UI" panose="020B0502040204020203" pitchFamily="34" charset="0"/>
                          <a:cs typeface="Segoe UI" panose="020B0502040204020203" pitchFamily="34" charset="0"/>
                        </a:rPr>
                        <a:t>One</a:t>
                      </a:r>
                    </a:p>
                  </a:txBody>
                  <a:tcPr marL="58293" marR="58293" marT="29146" marB="29146"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1050" b="0">
                          <a:latin typeface="Segoe UI" panose="020B0502040204020203" pitchFamily="34" charset="0"/>
                          <a:cs typeface="Segoe UI" panose="020B0502040204020203" pitchFamily="34" charset="0"/>
                        </a:rPr>
                        <a:t>Can submit multiple applications but </a:t>
                      </a:r>
                    </a:p>
                    <a:p>
                      <a:pPr algn="ctr"/>
                      <a:r>
                        <a:rPr lang="en-US" sz="1050" b="1">
                          <a:latin typeface="Segoe UI" panose="020B0502040204020203" pitchFamily="34" charset="0"/>
                          <a:cs typeface="Segoe UI" panose="020B0502040204020203" pitchFamily="34" charset="0"/>
                        </a:rPr>
                        <a:t>only</a:t>
                      </a:r>
                      <a:r>
                        <a:rPr lang="en-US" sz="1050" b="0">
                          <a:latin typeface="Segoe UI" panose="020B0502040204020203" pitchFamily="34" charset="0"/>
                          <a:cs typeface="Segoe UI" panose="020B0502040204020203" pitchFamily="34" charset="0"/>
                        </a:rPr>
                        <a:t> </a:t>
                      </a:r>
                      <a:r>
                        <a:rPr lang="en-US" sz="1050" b="1">
                          <a:latin typeface="Segoe UI" panose="020B0502040204020203" pitchFamily="34" charset="0"/>
                          <a:cs typeface="Segoe UI" panose="020B0502040204020203" pitchFamily="34" charset="0"/>
                        </a:rPr>
                        <a:t>one award per organization</a:t>
                      </a:r>
                    </a:p>
                  </a:txBody>
                  <a:tcPr marL="58293" marR="58293" marT="29146" marB="29146" anchor="ct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tcPr>
                </a:tc>
                <a:extLst>
                  <a:ext uri="{0D108BD9-81ED-4DB2-BD59-A6C34878D82A}">
                    <a16:rowId xmlns:a16="http://schemas.microsoft.com/office/drawing/2014/main" val="613932055"/>
                  </a:ext>
                </a:extLst>
              </a:tr>
              <a:tr h="206087">
                <a:tc>
                  <a:txBody>
                    <a:bodyPr/>
                    <a:lstStyle/>
                    <a:p>
                      <a:r>
                        <a:rPr lang="en-US" sz="1050" b="0">
                          <a:solidFill>
                            <a:schemeClr val="bg1"/>
                          </a:solidFill>
                          <a:latin typeface="Segoe UI" panose="020B0502040204020203" pitchFamily="34" charset="0"/>
                          <a:cs typeface="Segoe UI" panose="020B0502040204020203" pitchFamily="34" charset="0"/>
                        </a:rPr>
                        <a:t>Application Opened:</a:t>
                      </a:r>
                    </a:p>
                  </a:txBody>
                  <a:tcPr marL="58293" marR="58293" marT="29146" marB="29146" anchor="ctr">
                    <a:solidFill>
                      <a:schemeClr val="tx1"/>
                    </a:solidFill>
                  </a:tcPr>
                </a:tc>
                <a:tc>
                  <a:txBody>
                    <a:bodyPr/>
                    <a:lstStyle/>
                    <a:p>
                      <a:pPr algn="ctr"/>
                      <a:r>
                        <a:rPr lang="de-DE" sz="1050" b="0">
                          <a:latin typeface="Segoe UI" panose="020B0502040204020203" pitchFamily="34" charset="0"/>
                          <a:cs typeface="Segoe UI" panose="020B0502040204020203" pitchFamily="34" charset="0"/>
                        </a:rPr>
                        <a:t>Sunday October 1, 2023</a:t>
                      </a:r>
                      <a:endParaRPr lang="en-US" sz="1050" b="0">
                        <a:latin typeface="Segoe UI" panose="020B0502040204020203" pitchFamily="34" charset="0"/>
                        <a:cs typeface="Segoe UI" panose="020B0502040204020203" pitchFamily="34" charset="0"/>
                      </a:endParaRPr>
                    </a:p>
                  </a:txBody>
                  <a:tcPr marL="58293" marR="58293" marT="29146" marB="29146"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de-DE" sz="1050" b="0">
                          <a:latin typeface="Segoe UI" panose="020B0502040204020203" pitchFamily="34" charset="0"/>
                          <a:cs typeface="Segoe UI" panose="020B0502040204020203" pitchFamily="34" charset="0"/>
                        </a:rPr>
                        <a:t>Sunday October 1, 2023</a:t>
                      </a:r>
                      <a:endParaRPr lang="en-US" sz="1050" b="0">
                        <a:latin typeface="Segoe UI" panose="020B0502040204020203" pitchFamily="34" charset="0"/>
                        <a:cs typeface="Segoe UI" panose="020B0502040204020203" pitchFamily="34" charset="0"/>
                      </a:endParaRPr>
                    </a:p>
                  </a:txBody>
                  <a:tcPr marL="58293" marR="58293" marT="29146" marB="29146" anchor="ct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tcPr>
                </a:tc>
                <a:extLst>
                  <a:ext uri="{0D108BD9-81ED-4DB2-BD59-A6C34878D82A}">
                    <a16:rowId xmlns:a16="http://schemas.microsoft.com/office/drawing/2014/main" val="555425420"/>
                  </a:ext>
                </a:extLst>
              </a:tr>
              <a:tr h="206086">
                <a:tc>
                  <a:txBody>
                    <a:bodyPr/>
                    <a:lstStyle/>
                    <a:p>
                      <a:r>
                        <a:rPr lang="en-US" sz="1050" b="0">
                          <a:solidFill>
                            <a:schemeClr val="bg1"/>
                          </a:solidFill>
                          <a:latin typeface="Segoe UI" panose="020B0502040204020203" pitchFamily="34" charset="0"/>
                          <a:cs typeface="Segoe UI" panose="020B0502040204020203" pitchFamily="34" charset="0"/>
                        </a:rPr>
                        <a:t>Application Deadline:</a:t>
                      </a:r>
                    </a:p>
                  </a:txBody>
                  <a:tcPr marL="58293" marR="58293" marT="29146" marB="29146" anchor="ctr">
                    <a:solidFill>
                      <a:schemeClr val="tx1"/>
                    </a:solidFill>
                  </a:tcPr>
                </a:tc>
                <a:tc>
                  <a:txBody>
                    <a:bodyPr/>
                    <a:lstStyle/>
                    <a:p>
                      <a:pPr algn="ctr"/>
                      <a:r>
                        <a:rPr lang="en-US" sz="1050" b="0">
                          <a:latin typeface="Segoe UI" panose="020B0502040204020203" pitchFamily="34" charset="0"/>
                          <a:cs typeface="Segoe UI" panose="020B0502040204020203" pitchFamily="34" charset="0"/>
                        </a:rPr>
                        <a:t>Tuesday October 31, 2023 at 11:59 PM</a:t>
                      </a:r>
                    </a:p>
                  </a:txBody>
                  <a:tcPr marL="58293" marR="58293" marT="29146" marB="29146"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1050" b="0">
                          <a:latin typeface="Segoe UI" panose="020B0502040204020203" pitchFamily="34" charset="0"/>
                          <a:cs typeface="Segoe UI" panose="020B0502040204020203" pitchFamily="34" charset="0"/>
                        </a:rPr>
                        <a:t>Tuesday October 31, 2023 at 11:59 PM</a:t>
                      </a:r>
                    </a:p>
                  </a:txBody>
                  <a:tcPr marL="58293" marR="58293" marT="29146" marB="29146" anchor="ct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tcPr>
                </a:tc>
                <a:extLst>
                  <a:ext uri="{0D108BD9-81ED-4DB2-BD59-A6C34878D82A}">
                    <a16:rowId xmlns:a16="http://schemas.microsoft.com/office/drawing/2014/main" val="4094077223"/>
                  </a:ext>
                </a:extLst>
              </a:tr>
              <a:tr h="304430">
                <a:tc>
                  <a:txBody>
                    <a:bodyPr/>
                    <a:lstStyle/>
                    <a:p>
                      <a:pPr marL="0" marR="0" lvl="0" indent="0" algn="l" defTabSz="582930" rtl="0" eaLnBrk="1" fontAlgn="auto" latinLnBrk="0" hangingPunct="1">
                        <a:lnSpc>
                          <a:spcPct val="100000"/>
                        </a:lnSpc>
                        <a:spcBef>
                          <a:spcPts val="0"/>
                        </a:spcBef>
                        <a:spcAft>
                          <a:spcPts val="0"/>
                        </a:spcAft>
                        <a:buClrTx/>
                        <a:buSzTx/>
                        <a:buFontTx/>
                        <a:buNone/>
                        <a:tabLst/>
                        <a:defRPr/>
                      </a:pPr>
                      <a:r>
                        <a:rPr lang="en-US" sz="1050" b="0">
                          <a:solidFill>
                            <a:schemeClr val="bg1"/>
                          </a:solidFill>
                          <a:latin typeface="Segoe UI" panose="020B0502040204020203" pitchFamily="34" charset="0"/>
                          <a:cs typeface="Segoe UI" panose="020B0502040204020203" pitchFamily="34" charset="0"/>
                        </a:rPr>
                        <a:t>Where to apply:</a:t>
                      </a:r>
                    </a:p>
                  </a:txBody>
                  <a:tcPr marL="58293" marR="58293" marT="29146" marB="29146" anchor="ctr">
                    <a:solidFill>
                      <a:schemeClr val="tx1"/>
                    </a:solidFill>
                  </a:tcPr>
                </a:tc>
                <a:tc>
                  <a:txBody>
                    <a:bodyPr/>
                    <a:lstStyle/>
                    <a:p>
                      <a:pPr algn="ctr"/>
                      <a:r>
                        <a:rPr lang="en-US" sz="1050" b="0">
                          <a:latin typeface="Segoe UI" panose="020B0502040204020203" pitchFamily="34" charset="0"/>
                          <a:cs typeface="Segoe UI" panose="020B0502040204020203" pitchFamily="34" charset="0"/>
                          <a:hlinkClick r:id="rId3"/>
                        </a:rPr>
                        <a:t>https://mcmdgrants.smapply.org/prog/FY24CPFQ2/</a:t>
                      </a:r>
                      <a:r>
                        <a:rPr lang="en-US" sz="1050" b="0">
                          <a:latin typeface="Segoe UI" panose="020B0502040204020203" pitchFamily="34" charset="0"/>
                          <a:cs typeface="Segoe UI" panose="020B0502040204020203" pitchFamily="34" charset="0"/>
                        </a:rPr>
                        <a:t> </a:t>
                      </a:r>
                    </a:p>
                  </a:txBody>
                  <a:tcPr marL="58293" marR="58293" marT="29146" marB="29146"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1050" b="0">
                          <a:latin typeface="Segoe UI" panose="020B0502040204020203" pitchFamily="34" charset="0"/>
                          <a:cs typeface="Segoe UI" panose="020B0502040204020203" pitchFamily="34" charset="0"/>
                          <a:hlinkClick r:id="rId3"/>
                        </a:rPr>
                        <a:t>https://mcmdgrants.smapply.org/prog/FY24CPFQ2/</a:t>
                      </a:r>
                      <a:r>
                        <a:rPr lang="en-US" sz="1050" b="0">
                          <a:latin typeface="Segoe UI" panose="020B0502040204020203" pitchFamily="34" charset="0"/>
                          <a:cs typeface="Segoe UI" panose="020B0502040204020203" pitchFamily="34" charset="0"/>
                        </a:rPr>
                        <a:t> </a:t>
                      </a:r>
                    </a:p>
                  </a:txBody>
                  <a:tcPr marL="58293" marR="58293" marT="29146" marB="29146" anchor="ct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tcPr>
                </a:tc>
                <a:extLst>
                  <a:ext uri="{0D108BD9-81ED-4DB2-BD59-A6C34878D82A}">
                    <a16:rowId xmlns:a16="http://schemas.microsoft.com/office/drawing/2014/main" val="1351077571"/>
                  </a:ext>
                </a:extLst>
              </a:tr>
            </a:tbl>
          </a:graphicData>
        </a:graphic>
      </p:graphicFrame>
    </p:spTree>
    <p:extLst>
      <p:ext uri="{BB962C8B-B14F-4D97-AF65-F5344CB8AC3E}">
        <p14:creationId xmlns:p14="http://schemas.microsoft.com/office/powerpoint/2010/main" val="740403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Target Population</a:t>
            </a:r>
            <a:endPar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495083" y="93361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95083" y="1276215"/>
            <a:ext cx="6782234"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marL="228600" indent="-228600" eaLnBrk="1" hangingPunct="1">
              <a:lnSpc>
                <a:spcPct val="90000"/>
              </a:lnSpc>
              <a:spcBef>
                <a:spcPts val="638"/>
              </a:spcBef>
              <a:buFont typeface="Arial" panose="020B0604020202020204" pitchFamily="34" charset="0"/>
              <a:buChar char="•"/>
            </a:pPr>
            <a:r>
              <a:rPr lang="en-US" altLang="en-US" sz="2000">
                <a:solidFill>
                  <a:srgbClr val="000000"/>
                </a:solidFill>
                <a:latin typeface="Segoe UI" panose="020B0502040204020203" pitchFamily="34" charset="0"/>
                <a:ea typeface="ＭＳ Ｐゴシック"/>
                <a:cs typeface="Segoe UI" panose="020B0502040204020203" pitchFamily="34" charset="0"/>
              </a:rPr>
              <a:t>The target populations for this Grant Program are Montgomery County residents.  </a:t>
            </a:r>
          </a:p>
          <a:p>
            <a:pPr marL="228600" indent="-228600" eaLnBrk="1" hangingPunct="1">
              <a:lnSpc>
                <a:spcPct val="90000"/>
              </a:lnSpc>
              <a:spcBef>
                <a:spcPts val="638"/>
              </a:spcBef>
              <a:buFont typeface="Arial" panose="020B0604020202020204" pitchFamily="34" charset="0"/>
              <a:buChar char="•"/>
            </a:pPr>
            <a:r>
              <a:rPr lang="en-US" altLang="en-US" sz="2000">
                <a:solidFill>
                  <a:srgbClr val="000000"/>
                </a:solidFill>
                <a:latin typeface="Segoe UI" panose="020B0502040204020203" pitchFamily="34" charset="0"/>
                <a:ea typeface="ＭＳ Ｐゴシック"/>
                <a:cs typeface="Segoe UI" panose="020B0502040204020203" pitchFamily="34" charset="0"/>
              </a:rPr>
              <a:t>This Grant Program is intentionally very flexible and allows nonprofit partners to define their own specific target populations within Montgomery County.  </a:t>
            </a:r>
          </a:p>
          <a:p>
            <a:pPr marL="228600" indent="-228600" eaLnBrk="1" hangingPunct="1">
              <a:lnSpc>
                <a:spcPct val="90000"/>
              </a:lnSpc>
              <a:spcBef>
                <a:spcPts val="638"/>
              </a:spcBef>
              <a:buFont typeface="Arial" panose="020B0604020202020204" pitchFamily="34" charset="0"/>
              <a:buChar char="•"/>
            </a:pPr>
            <a:r>
              <a:rPr lang="en-US" altLang="en-US" sz="2000">
                <a:solidFill>
                  <a:srgbClr val="000000"/>
                </a:solidFill>
                <a:latin typeface="Segoe UI" panose="020B0502040204020203" pitchFamily="34" charset="0"/>
                <a:ea typeface="ＭＳ Ｐゴシック"/>
                <a:cs typeface="Segoe UI" panose="020B0502040204020203" pitchFamily="34" charset="0"/>
              </a:rPr>
              <a:t>Priority to awarding funding will be given to projects that target Underserved Communities within Montgomery County. </a:t>
            </a:r>
          </a:p>
          <a:p>
            <a:pPr marL="228600" indent="-228600" eaLnBrk="1" hangingPunct="1">
              <a:lnSpc>
                <a:spcPct val="90000"/>
              </a:lnSpc>
              <a:spcBef>
                <a:spcPts val="638"/>
              </a:spcBef>
              <a:buFont typeface="Arial" panose="020B0604020202020204" pitchFamily="34" charset="0"/>
              <a:buChar char="•"/>
            </a:pPr>
            <a:r>
              <a:rPr lang="en-US" altLang="en-US" sz="2000" b="1">
                <a:solidFill>
                  <a:srgbClr val="FF0000"/>
                </a:solidFill>
                <a:latin typeface="Segoe UI" panose="020B0502040204020203" pitchFamily="34" charset="0"/>
                <a:ea typeface="ＭＳ Ｐゴシック"/>
                <a:cs typeface="Segoe UI" panose="020B0502040204020203" pitchFamily="34" charset="0"/>
              </a:rPr>
              <a:t>FY24 FOUDR - all those using or at risk for using fentanyl in Montgomery County, MD.</a:t>
            </a:r>
          </a:p>
          <a:p>
            <a:pPr marL="228600" indent="-228600" eaLnBrk="1" hangingPunct="1">
              <a:lnSpc>
                <a:spcPct val="90000"/>
              </a:lnSpc>
              <a:spcBef>
                <a:spcPts val="638"/>
              </a:spcBef>
              <a:buFont typeface="Arial" panose="020B0604020202020204" pitchFamily="34" charset="0"/>
              <a:buChar char="•"/>
            </a:pPr>
            <a:endParaRPr lang="en-US" altLang="en-US" sz="2000">
              <a:solidFill>
                <a:srgbClr val="000000"/>
              </a:solidFill>
              <a:latin typeface="Calisto MT"/>
              <a:ea typeface="ＭＳ Ｐゴシック"/>
              <a:cs typeface="Arial"/>
            </a:endParaRPr>
          </a:p>
        </p:txBody>
      </p:sp>
    </p:spTree>
    <p:extLst>
      <p:ext uri="{BB962C8B-B14F-4D97-AF65-F5344CB8AC3E}">
        <p14:creationId xmlns:p14="http://schemas.microsoft.com/office/powerpoint/2010/main" val="40666968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CF122179B8940448C7D0649D18F3F58" ma:contentTypeVersion="12" ma:contentTypeDescription="Create a new document." ma:contentTypeScope="" ma:versionID="06d23c0d69af843400f77ef624aec181">
  <xsd:schema xmlns:xsd="http://www.w3.org/2001/XMLSchema" xmlns:xs="http://www.w3.org/2001/XMLSchema" xmlns:p="http://schemas.microsoft.com/office/2006/metadata/properties" xmlns:ns2="167de7b8-2287-4eba-9266-c84c809e3def" xmlns:ns3="74875b86-4471-4064-a2d4-c252a114a110" targetNamespace="http://schemas.microsoft.com/office/2006/metadata/properties" ma:root="true" ma:fieldsID="5970811f5d3eb52b44a4608ad6af8fe0" ns2:_="" ns3:_="">
    <xsd:import namespace="167de7b8-2287-4eba-9266-c84c809e3def"/>
    <xsd:import namespace="74875b86-4471-4064-a2d4-c252a114a11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7de7b8-2287-4eba-9266-c84c809e3d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8a4874a-8cf6-4bd1-a3b1-571cbf9a5b83"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875b86-4471-4064-a2d4-c252a114a11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2e7293f-92cb-4acb-9cdb-af20a6ac7ce8}" ma:internalName="TaxCatchAll" ma:showField="CatchAllData" ma:web="74875b86-4471-4064-a2d4-c252a114a110">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67de7b8-2287-4eba-9266-c84c809e3def">
      <Terms xmlns="http://schemas.microsoft.com/office/infopath/2007/PartnerControls"/>
    </lcf76f155ced4ddcb4097134ff3c332f>
    <TaxCatchAll xmlns="74875b86-4471-4064-a2d4-c252a114a110" xsi:nil="true"/>
    <SharedWithUsers xmlns="74875b86-4471-4064-a2d4-c252a114a110">
      <UserInfo>
        <DisplayName>Kravets, Olga</DisplayName>
        <AccountId>182</AccountId>
        <AccountType/>
      </UserInfo>
      <UserInfo>
        <DisplayName>Hoy, Allison M.</DisplayName>
        <AccountId>13</AccountId>
        <AccountType/>
      </UserInfo>
    </SharedWithUsers>
  </documentManagement>
</p:properties>
</file>

<file path=customXml/itemProps1.xml><?xml version="1.0" encoding="utf-8"?>
<ds:datastoreItem xmlns:ds="http://schemas.openxmlformats.org/officeDocument/2006/customXml" ds:itemID="{DF8F3EBC-5FF8-4735-BCC8-C624AB202D2B}">
  <ds:schemaRefs>
    <ds:schemaRef ds:uri="http://schemas.microsoft.com/sharepoint/v3/contenttype/forms"/>
  </ds:schemaRefs>
</ds:datastoreItem>
</file>

<file path=customXml/itemProps2.xml><?xml version="1.0" encoding="utf-8"?>
<ds:datastoreItem xmlns:ds="http://schemas.openxmlformats.org/officeDocument/2006/customXml" ds:itemID="{5042513C-D580-46E6-BC6B-FE5888BA961F}">
  <ds:schemaRefs>
    <ds:schemaRef ds:uri="167de7b8-2287-4eba-9266-c84c809e3def"/>
    <ds:schemaRef ds:uri="74875b86-4471-4064-a2d4-c252a114a11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A18CF64-A083-4840-BF04-D03345ABF1BE}">
  <ds:schemaRefs>
    <ds:schemaRef ds:uri="167de7b8-2287-4eba-9266-c84c809e3def"/>
    <ds:schemaRef ds:uri="74875b86-4471-4064-a2d4-c252a114a11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3190</Words>
  <Application>Microsoft Office PowerPoint</Application>
  <PresentationFormat>Custom</PresentationFormat>
  <Paragraphs>262</Paragraphs>
  <Slides>29</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vt:lpstr>
      <vt:lpstr>Bebas Neue Light</vt:lpstr>
      <vt:lpstr>Calibri</vt:lpstr>
      <vt:lpstr>Calibri Light</vt:lpstr>
      <vt:lpstr>Calisto MT</vt:lpstr>
      <vt:lpstr>Ink Free</vt:lpstr>
      <vt:lpstr>Lato</vt:lpstr>
      <vt:lpstr>Lato Light</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Q2 FY24 Community Project Funds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Kravets, Olga</dc:creator>
  <cp:keywords/>
  <dc:description/>
  <cp:lastModifiedBy>Kravets, Olga</cp:lastModifiedBy>
  <cp:revision>1</cp:revision>
  <cp:lastPrinted>2022-02-07T19:21:52Z</cp:lastPrinted>
  <dcterms:modified xsi:type="dcterms:W3CDTF">2023-10-11T19:47:56Z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0x0101008CF122179B8940448C7D0649D18F3F58</vt:lpwstr>
  </property>
  <property fmtid="{D5CDD505-2E9C-101B-9397-08002B2CF9AE}" pid="3" name="MediaServiceImageTags">
    <vt:lpwstr/>
  </property>
</Properties>
</file>