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2">
  <p:sldMasterIdLst>
    <p:sldMasterId id="2147484296" r:id="rId4"/>
  </p:sldMasterIdLst>
  <p:notesMasterIdLst>
    <p:notesMasterId r:id="rId32"/>
  </p:notesMasterIdLst>
  <p:handoutMasterIdLst>
    <p:handoutMasterId r:id="rId33"/>
  </p:handoutMasterIdLst>
  <p:sldIdLst>
    <p:sldId id="280" r:id="rId5"/>
    <p:sldId id="693" r:id="rId6"/>
    <p:sldId id="657" r:id="rId7"/>
    <p:sldId id="749" r:id="rId8"/>
    <p:sldId id="768" r:id="rId9"/>
    <p:sldId id="747" r:id="rId10"/>
    <p:sldId id="755" r:id="rId11"/>
    <p:sldId id="761" r:id="rId12"/>
    <p:sldId id="756" r:id="rId13"/>
    <p:sldId id="757" r:id="rId14"/>
    <p:sldId id="758" r:id="rId15"/>
    <p:sldId id="760" r:id="rId16"/>
    <p:sldId id="762" r:id="rId17"/>
    <p:sldId id="763" r:id="rId18"/>
    <p:sldId id="665" r:id="rId19"/>
    <p:sldId id="646" r:id="rId20"/>
    <p:sldId id="672" r:id="rId21"/>
    <p:sldId id="666" r:id="rId22"/>
    <p:sldId id="767" r:id="rId23"/>
    <p:sldId id="667" r:id="rId24"/>
    <p:sldId id="737" r:id="rId25"/>
    <p:sldId id="766" r:id="rId26"/>
    <p:sldId id="671" r:id="rId27"/>
    <p:sldId id="716" r:id="rId28"/>
    <p:sldId id="692" r:id="rId29"/>
    <p:sldId id="738" r:id="rId30"/>
    <p:sldId id="765" r:id="rId31"/>
  </p:sldIdLst>
  <p:sldSz cx="7772400" cy="51435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42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3F554E-FD96-A2D4-0CC3-C982EFB52B45}" name="Hoy, Allison M." initials="HAM" userId="S::HOYALL01@MontgomeryCountyMD.gov::471a8d3b-6b74-426e-9f25-71897ae2fe3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59DD5E"/>
    <a:srgbClr val="66FF66"/>
    <a:srgbClr val="66FF33"/>
    <a:srgbClr val="FF9900"/>
    <a:srgbClr val="9A7044"/>
    <a:srgbClr val="2C79C7"/>
    <a:srgbClr val="C6BAA3"/>
    <a:srgbClr val="00CC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D4BE53-E986-7361-68C3-E9D948192F45}" v="34" dt="2024-02-26T20:33:46.413"/>
    <p1510:client id="{E7CCE617-E13C-455E-A064-9834D12A62DA}" v="66" dt="2024-02-26T15:30:13.372"/>
    <p1510:client id="{F11A3C85-2641-4420-B8A1-10B14F1312FC}" v="113" dt="2024-02-26T19:58:11.5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1326" y="126"/>
      </p:cViewPr>
      <p:guideLst>
        <p:guide orient="horz" pos="1620"/>
        <p:guide pos="242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169920" cy="481727"/>
          </a:xfrm>
          <a:prstGeom prst="rect">
            <a:avLst/>
          </a:prstGeom>
        </p:spPr>
        <p:txBody>
          <a:bodyPr vert="horz" lIns="97426" tIns="48713" rIns="97426" bIns="48713" rtlCol="0"/>
          <a:lstStyle>
            <a:lvl1pPr algn="l">
              <a:defRPr sz="1300"/>
            </a:lvl1pPr>
          </a:lstStyle>
          <a:p>
            <a:endParaRPr lang="en-US"/>
          </a:p>
        </p:txBody>
      </p:sp>
      <p:sp>
        <p:nvSpPr>
          <p:cNvPr id="3" name="Date Placeholder 2"/>
          <p:cNvSpPr>
            <a:spLocks noGrp="1"/>
          </p:cNvSpPr>
          <p:nvPr>
            <p:ph type="dt" sz="quarter" idx="1"/>
          </p:nvPr>
        </p:nvSpPr>
        <p:spPr>
          <a:xfrm>
            <a:off x="4143590" y="0"/>
            <a:ext cx="3169920" cy="481727"/>
          </a:xfrm>
          <a:prstGeom prst="rect">
            <a:avLst/>
          </a:prstGeom>
        </p:spPr>
        <p:txBody>
          <a:bodyPr vert="horz" lIns="97426" tIns="48713" rIns="97426" bIns="48713" rtlCol="0"/>
          <a:lstStyle>
            <a:lvl1pPr algn="r">
              <a:defRPr sz="1300"/>
            </a:lvl1pPr>
          </a:lstStyle>
          <a:p>
            <a:fld id="{1F11649D-7942-6D44-A605-D8AD3FFC4148}" type="datetimeFigureOut">
              <a:rPr lang="en-US" smtClean="0"/>
              <a:t>3/7/2024</a:t>
            </a:fld>
            <a:endParaRPr lang="en-US"/>
          </a:p>
        </p:txBody>
      </p:sp>
      <p:sp>
        <p:nvSpPr>
          <p:cNvPr id="4" name="Footer Placeholder 3"/>
          <p:cNvSpPr>
            <a:spLocks noGrp="1"/>
          </p:cNvSpPr>
          <p:nvPr>
            <p:ph type="ftr" sz="quarter" idx="2"/>
          </p:nvPr>
        </p:nvSpPr>
        <p:spPr>
          <a:xfrm>
            <a:off x="3" y="9119480"/>
            <a:ext cx="3169920" cy="481726"/>
          </a:xfrm>
          <a:prstGeom prst="rect">
            <a:avLst/>
          </a:prstGeom>
        </p:spPr>
        <p:txBody>
          <a:bodyPr vert="horz" lIns="97426" tIns="48713" rIns="97426" bIns="48713" rtlCol="0" anchor="b"/>
          <a:lstStyle>
            <a:lvl1pPr algn="l">
              <a:defRPr sz="1300"/>
            </a:lvl1pPr>
          </a:lstStyle>
          <a:p>
            <a:endParaRPr lang="en-US"/>
          </a:p>
        </p:txBody>
      </p:sp>
      <p:sp>
        <p:nvSpPr>
          <p:cNvPr id="5" name="Slide Number Placeholder 4"/>
          <p:cNvSpPr>
            <a:spLocks noGrp="1"/>
          </p:cNvSpPr>
          <p:nvPr>
            <p:ph type="sldNum" sz="quarter" idx="3"/>
          </p:nvPr>
        </p:nvSpPr>
        <p:spPr>
          <a:xfrm>
            <a:off x="4143590" y="9119480"/>
            <a:ext cx="3169920" cy="481726"/>
          </a:xfrm>
          <a:prstGeom prst="rect">
            <a:avLst/>
          </a:prstGeom>
        </p:spPr>
        <p:txBody>
          <a:bodyPr vert="horz" lIns="97426" tIns="48713" rIns="97426" bIns="48713" rtlCol="0" anchor="b"/>
          <a:lstStyle>
            <a:lvl1pPr algn="r">
              <a:defRPr sz="1300"/>
            </a:lvl1pPr>
          </a:lstStyle>
          <a:p>
            <a:fld id="{D47A84F7-ED2F-6A49-BFA4-C158FEEE1215}" type="slidenum">
              <a:rPr lang="en-US" smtClean="0"/>
              <a:t>‹#›</a:t>
            </a:fld>
            <a:endParaRPr lang="en-US"/>
          </a:p>
        </p:txBody>
      </p:sp>
    </p:spTree>
    <p:extLst>
      <p:ext uri="{BB962C8B-B14F-4D97-AF65-F5344CB8AC3E}">
        <p14:creationId xmlns:p14="http://schemas.microsoft.com/office/powerpoint/2010/main" val="1469262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169920" cy="480060"/>
          </a:xfrm>
          <a:prstGeom prst="rect">
            <a:avLst/>
          </a:prstGeom>
        </p:spPr>
        <p:txBody>
          <a:bodyPr vert="horz" lIns="97426" tIns="48713" rIns="97426" bIns="48713" rtlCol="0"/>
          <a:lstStyle>
            <a:lvl1pPr algn="l">
              <a:defRPr sz="1300"/>
            </a:lvl1pPr>
          </a:lstStyle>
          <a:p>
            <a:endParaRPr lang="en-US"/>
          </a:p>
        </p:txBody>
      </p:sp>
      <p:sp>
        <p:nvSpPr>
          <p:cNvPr id="3" name="Date Placeholder 2"/>
          <p:cNvSpPr>
            <a:spLocks noGrp="1"/>
          </p:cNvSpPr>
          <p:nvPr>
            <p:ph type="dt" idx="1"/>
          </p:nvPr>
        </p:nvSpPr>
        <p:spPr>
          <a:xfrm>
            <a:off x="4143590" y="0"/>
            <a:ext cx="3169920" cy="480060"/>
          </a:xfrm>
          <a:prstGeom prst="rect">
            <a:avLst/>
          </a:prstGeom>
        </p:spPr>
        <p:txBody>
          <a:bodyPr vert="horz" lIns="97426" tIns="48713" rIns="97426" bIns="48713" rtlCol="0"/>
          <a:lstStyle>
            <a:lvl1pPr algn="r">
              <a:defRPr sz="1300"/>
            </a:lvl1pPr>
          </a:lstStyle>
          <a:p>
            <a:fld id="{2585A59D-70F8-D247-82DD-BA5A6D366B3E}" type="datetimeFigureOut">
              <a:rPr lang="en-US" smtClean="0"/>
              <a:t>3/7/2024</a:t>
            </a:fld>
            <a:endParaRPr lang="en-US"/>
          </a:p>
        </p:txBody>
      </p:sp>
      <p:sp>
        <p:nvSpPr>
          <p:cNvPr id="4" name="Slide Image Placeholder 3"/>
          <p:cNvSpPr>
            <a:spLocks noGrp="1" noRot="1" noChangeAspect="1"/>
          </p:cNvSpPr>
          <p:nvPr>
            <p:ph type="sldImg" idx="2"/>
          </p:nvPr>
        </p:nvSpPr>
        <p:spPr>
          <a:xfrm>
            <a:off x="936625" y="719138"/>
            <a:ext cx="5441950" cy="3600450"/>
          </a:xfrm>
          <a:prstGeom prst="rect">
            <a:avLst/>
          </a:prstGeom>
          <a:noFill/>
          <a:ln w="12700">
            <a:solidFill>
              <a:prstClr val="black"/>
            </a:solidFill>
          </a:ln>
        </p:spPr>
        <p:txBody>
          <a:bodyPr vert="horz" lIns="97426" tIns="48713" rIns="97426" bIns="48713" rtlCol="0" anchor="ctr"/>
          <a:lstStyle/>
          <a:p>
            <a:endParaRPr lang="en-US"/>
          </a:p>
        </p:txBody>
      </p:sp>
      <p:sp>
        <p:nvSpPr>
          <p:cNvPr id="5" name="Notes Placeholder 4"/>
          <p:cNvSpPr>
            <a:spLocks noGrp="1"/>
          </p:cNvSpPr>
          <p:nvPr>
            <p:ph type="body" sz="quarter" idx="3"/>
          </p:nvPr>
        </p:nvSpPr>
        <p:spPr>
          <a:xfrm>
            <a:off x="731521" y="4560570"/>
            <a:ext cx="5852160" cy="4320540"/>
          </a:xfrm>
          <a:prstGeom prst="rect">
            <a:avLst/>
          </a:prstGeom>
        </p:spPr>
        <p:txBody>
          <a:bodyPr vert="horz" lIns="97426" tIns="48713" rIns="97426" bIns="487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9119474"/>
            <a:ext cx="3169920" cy="480060"/>
          </a:xfrm>
          <a:prstGeom prst="rect">
            <a:avLst/>
          </a:prstGeom>
        </p:spPr>
        <p:txBody>
          <a:bodyPr vert="horz" lIns="97426" tIns="48713" rIns="97426" bIns="48713" rtlCol="0" anchor="b"/>
          <a:lstStyle>
            <a:lvl1pPr algn="l">
              <a:defRPr sz="1300"/>
            </a:lvl1pPr>
          </a:lstStyle>
          <a:p>
            <a:endParaRPr lang="en-US"/>
          </a:p>
        </p:txBody>
      </p:sp>
      <p:sp>
        <p:nvSpPr>
          <p:cNvPr id="7" name="Slide Number Placeholder 6"/>
          <p:cNvSpPr>
            <a:spLocks noGrp="1"/>
          </p:cNvSpPr>
          <p:nvPr>
            <p:ph type="sldNum" sz="quarter" idx="5"/>
          </p:nvPr>
        </p:nvSpPr>
        <p:spPr>
          <a:xfrm>
            <a:off x="4143590" y="9119474"/>
            <a:ext cx="3169920" cy="480060"/>
          </a:xfrm>
          <a:prstGeom prst="rect">
            <a:avLst/>
          </a:prstGeom>
        </p:spPr>
        <p:txBody>
          <a:bodyPr vert="horz" lIns="97426" tIns="48713" rIns="97426" bIns="48713" rtlCol="0" anchor="b"/>
          <a:lstStyle>
            <a:lvl1pPr algn="r">
              <a:defRPr sz="1300"/>
            </a:lvl1pPr>
          </a:lstStyle>
          <a:p>
            <a:fld id="{BFA35223-E47F-1946-8A6D-4B121950ACDE}" type="slidenum">
              <a:rPr lang="en-US" smtClean="0"/>
              <a:t>‹#›</a:t>
            </a:fld>
            <a:endParaRPr lang="en-US"/>
          </a:p>
        </p:txBody>
      </p:sp>
    </p:spTree>
    <p:extLst>
      <p:ext uri="{BB962C8B-B14F-4D97-AF65-F5344CB8AC3E}">
        <p14:creationId xmlns:p14="http://schemas.microsoft.com/office/powerpoint/2010/main" val="39196526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CDDB67-6EF7-4AE2-A03A-9180A20934EF}" type="slidenum">
              <a:rPr lang="en-US" smtClean="0"/>
              <a:t>1</a:t>
            </a:fld>
            <a:endParaRPr lang="en-US"/>
          </a:p>
        </p:txBody>
      </p:sp>
    </p:spTree>
    <p:extLst>
      <p:ext uri="{BB962C8B-B14F-4D97-AF65-F5344CB8AC3E}">
        <p14:creationId xmlns:p14="http://schemas.microsoft.com/office/powerpoint/2010/main" val="2181769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33523-DC31-8AB5-FB4E-D0D91201C0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0682C9-CEC3-B18B-A07D-3AD50B2D3B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448877-D904-4419-05C2-26A92094CAE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769174C-1418-FAF7-8E91-4980007BA334}"/>
              </a:ext>
            </a:extLst>
          </p:cNvPr>
          <p:cNvSpPr>
            <a:spLocks noGrp="1"/>
          </p:cNvSpPr>
          <p:nvPr>
            <p:ph type="sldNum" sz="quarter" idx="5"/>
          </p:nvPr>
        </p:nvSpPr>
        <p:spPr/>
        <p:txBody>
          <a:bodyPr/>
          <a:lstStyle/>
          <a:p>
            <a:fld id="{BFA35223-E47F-1946-8A6D-4B121950ACDE}" type="slidenum">
              <a:rPr lang="en-US" smtClean="0"/>
              <a:t>13</a:t>
            </a:fld>
            <a:endParaRPr lang="en-US"/>
          </a:p>
        </p:txBody>
      </p:sp>
    </p:spTree>
    <p:extLst>
      <p:ext uri="{BB962C8B-B14F-4D97-AF65-F5344CB8AC3E}">
        <p14:creationId xmlns:p14="http://schemas.microsoft.com/office/powerpoint/2010/main" val="89371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FABAF-296C-277D-BAEB-A2993370FE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593EEB-0662-6295-ECCB-96649E920C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6A716D-EED2-3204-5066-A3844C09964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81E5132-2FCC-7562-951A-9C3D159B86AD}"/>
              </a:ext>
            </a:extLst>
          </p:cNvPr>
          <p:cNvSpPr>
            <a:spLocks noGrp="1"/>
          </p:cNvSpPr>
          <p:nvPr>
            <p:ph type="sldNum" sz="quarter" idx="5"/>
          </p:nvPr>
        </p:nvSpPr>
        <p:spPr/>
        <p:txBody>
          <a:bodyPr/>
          <a:lstStyle/>
          <a:p>
            <a:fld id="{BFA35223-E47F-1946-8A6D-4B121950ACDE}" type="slidenum">
              <a:rPr lang="en-US" smtClean="0"/>
              <a:t>14</a:t>
            </a:fld>
            <a:endParaRPr lang="en-US"/>
          </a:p>
        </p:txBody>
      </p:sp>
    </p:spTree>
    <p:extLst>
      <p:ext uri="{BB962C8B-B14F-4D97-AF65-F5344CB8AC3E}">
        <p14:creationId xmlns:p14="http://schemas.microsoft.com/office/powerpoint/2010/main" val="2790109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Switch to Rafael on this slide</a:t>
            </a:r>
          </a:p>
          <a:p>
            <a:endParaRPr lang="en-US"/>
          </a:p>
        </p:txBody>
      </p:sp>
      <p:sp>
        <p:nvSpPr>
          <p:cNvPr id="4" name="Slide Number Placeholder 3"/>
          <p:cNvSpPr>
            <a:spLocks noGrp="1"/>
          </p:cNvSpPr>
          <p:nvPr>
            <p:ph type="sldNum" sz="quarter" idx="5"/>
          </p:nvPr>
        </p:nvSpPr>
        <p:spPr/>
        <p:txBody>
          <a:bodyPr/>
          <a:lstStyle/>
          <a:p>
            <a:fld id="{BFA35223-E47F-1946-8A6D-4B121950ACDE}" type="slidenum">
              <a:rPr lang="en-US" smtClean="0"/>
              <a:t>15</a:t>
            </a:fld>
            <a:endParaRPr lang="en-US"/>
          </a:p>
        </p:txBody>
      </p:sp>
    </p:spTree>
    <p:extLst>
      <p:ext uri="{BB962C8B-B14F-4D97-AF65-F5344CB8AC3E}">
        <p14:creationId xmlns:p14="http://schemas.microsoft.com/office/powerpoint/2010/main" val="4142884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A35223-E47F-1946-8A6D-4B121950ACDE}" type="slidenum">
              <a:rPr lang="en-US" smtClean="0"/>
              <a:t>16</a:t>
            </a:fld>
            <a:endParaRPr lang="en-US"/>
          </a:p>
        </p:txBody>
      </p:sp>
    </p:spTree>
    <p:extLst>
      <p:ext uri="{BB962C8B-B14F-4D97-AF65-F5344CB8AC3E}">
        <p14:creationId xmlns:p14="http://schemas.microsoft.com/office/powerpoint/2010/main" val="2801132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B48ED-94A8-A19B-135E-1D51F2A24F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6533A1-2824-E7ED-BF08-ECBAB434D7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2396BE-D86F-90D6-4C6A-FC291DB45E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5398F45-52A6-B937-C776-1928779F0F1A}"/>
              </a:ext>
            </a:extLst>
          </p:cNvPr>
          <p:cNvSpPr>
            <a:spLocks noGrp="1"/>
          </p:cNvSpPr>
          <p:nvPr>
            <p:ph type="sldNum" sz="quarter" idx="5"/>
          </p:nvPr>
        </p:nvSpPr>
        <p:spPr/>
        <p:txBody>
          <a:bodyPr/>
          <a:lstStyle/>
          <a:p>
            <a:fld id="{BFA35223-E47F-1946-8A6D-4B121950ACDE}" type="slidenum">
              <a:rPr lang="en-US" smtClean="0"/>
              <a:t>5</a:t>
            </a:fld>
            <a:endParaRPr lang="en-US"/>
          </a:p>
        </p:txBody>
      </p:sp>
    </p:spTree>
    <p:extLst>
      <p:ext uri="{BB962C8B-B14F-4D97-AF65-F5344CB8AC3E}">
        <p14:creationId xmlns:p14="http://schemas.microsoft.com/office/powerpoint/2010/main" val="8056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B48ED-94A8-A19B-135E-1D51F2A24F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6533A1-2824-E7ED-BF08-ECBAB434D7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2396BE-D86F-90D6-4C6A-FC291DB45E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5398F45-52A6-B937-C776-1928779F0F1A}"/>
              </a:ext>
            </a:extLst>
          </p:cNvPr>
          <p:cNvSpPr>
            <a:spLocks noGrp="1"/>
          </p:cNvSpPr>
          <p:nvPr>
            <p:ph type="sldNum" sz="quarter" idx="5"/>
          </p:nvPr>
        </p:nvSpPr>
        <p:spPr/>
        <p:txBody>
          <a:bodyPr/>
          <a:lstStyle/>
          <a:p>
            <a:fld id="{BFA35223-E47F-1946-8A6D-4B121950ACDE}" type="slidenum">
              <a:rPr lang="en-US" smtClean="0"/>
              <a:t>6</a:t>
            </a:fld>
            <a:endParaRPr lang="en-US"/>
          </a:p>
        </p:txBody>
      </p:sp>
    </p:spTree>
    <p:extLst>
      <p:ext uri="{BB962C8B-B14F-4D97-AF65-F5344CB8AC3E}">
        <p14:creationId xmlns:p14="http://schemas.microsoft.com/office/powerpoint/2010/main" val="1169226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1F102-3E78-B457-E7D0-03352AC1E0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1A001E-E95F-2A68-21DC-8F725B22B8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6AB2B5-D6E8-8F2A-9054-5B4F2E931F6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98C9A23-28DA-F9C9-63F7-EBD025FD7E68}"/>
              </a:ext>
            </a:extLst>
          </p:cNvPr>
          <p:cNvSpPr>
            <a:spLocks noGrp="1"/>
          </p:cNvSpPr>
          <p:nvPr>
            <p:ph type="sldNum" sz="quarter" idx="5"/>
          </p:nvPr>
        </p:nvSpPr>
        <p:spPr/>
        <p:txBody>
          <a:bodyPr/>
          <a:lstStyle/>
          <a:p>
            <a:fld id="{BFA35223-E47F-1946-8A6D-4B121950ACDE}" type="slidenum">
              <a:rPr lang="en-US" smtClean="0"/>
              <a:t>7</a:t>
            </a:fld>
            <a:endParaRPr lang="en-US"/>
          </a:p>
        </p:txBody>
      </p:sp>
    </p:spTree>
    <p:extLst>
      <p:ext uri="{BB962C8B-B14F-4D97-AF65-F5344CB8AC3E}">
        <p14:creationId xmlns:p14="http://schemas.microsoft.com/office/powerpoint/2010/main" val="2106641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1A002-9184-8D74-A323-3D9FB2F83E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0AEF19-D5D9-1601-354A-B7BC4C92DF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68A082-6C86-1184-9075-5AB8C596321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0CFB76F-E4C4-8F86-9875-D5326AE8DAA3}"/>
              </a:ext>
            </a:extLst>
          </p:cNvPr>
          <p:cNvSpPr>
            <a:spLocks noGrp="1"/>
          </p:cNvSpPr>
          <p:nvPr>
            <p:ph type="sldNum" sz="quarter" idx="5"/>
          </p:nvPr>
        </p:nvSpPr>
        <p:spPr/>
        <p:txBody>
          <a:bodyPr/>
          <a:lstStyle/>
          <a:p>
            <a:fld id="{BFA35223-E47F-1946-8A6D-4B121950ACDE}" type="slidenum">
              <a:rPr lang="en-US" smtClean="0"/>
              <a:t>8</a:t>
            </a:fld>
            <a:endParaRPr lang="en-US"/>
          </a:p>
        </p:txBody>
      </p:sp>
    </p:spTree>
    <p:extLst>
      <p:ext uri="{BB962C8B-B14F-4D97-AF65-F5344CB8AC3E}">
        <p14:creationId xmlns:p14="http://schemas.microsoft.com/office/powerpoint/2010/main" val="2493292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88744-8D84-1CA4-EC16-83EC609133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390D92-FECC-A0E1-1725-BBE696C56B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FB1DAA-CCC6-0A18-A033-7D12FB7E180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F5DCB91-F323-C07B-CC93-506CEC2DD957}"/>
              </a:ext>
            </a:extLst>
          </p:cNvPr>
          <p:cNvSpPr>
            <a:spLocks noGrp="1"/>
          </p:cNvSpPr>
          <p:nvPr>
            <p:ph type="sldNum" sz="quarter" idx="5"/>
          </p:nvPr>
        </p:nvSpPr>
        <p:spPr/>
        <p:txBody>
          <a:bodyPr/>
          <a:lstStyle/>
          <a:p>
            <a:fld id="{BFA35223-E47F-1946-8A6D-4B121950ACDE}" type="slidenum">
              <a:rPr lang="en-US" smtClean="0"/>
              <a:t>9</a:t>
            </a:fld>
            <a:endParaRPr lang="en-US"/>
          </a:p>
        </p:txBody>
      </p:sp>
    </p:spTree>
    <p:extLst>
      <p:ext uri="{BB962C8B-B14F-4D97-AF65-F5344CB8AC3E}">
        <p14:creationId xmlns:p14="http://schemas.microsoft.com/office/powerpoint/2010/main" val="2933305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13B72-6475-0033-DCC1-C5DB15E413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35BE7A-1588-A894-AA89-047AC39E5B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C12686-4F0E-0F01-352F-D5714559A9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0378759-FB74-4A00-8826-607F6BC9431A}"/>
              </a:ext>
            </a:extLst>
          </p:cNvPr>
          <p:cNvSpPr>
            <a:spLocks noGrp="1"/>
          </p:cNvSpPr>
          <p:nvPr>
            <p:ph type="sldNum" sz="quarter" idx="5"/>
          </p:nvPr>
        </p:nvSpPr>
        <p:spPr/>
        <p:txBody>
          <a:bodyPr/>
          <a:lstStyle/>
          <a:p>
            <a:fld id="{BFA35223-E47F-1946-8A6D-4B121950ACDE}" type="slidenum">
              <a:rPr lang="en-US" smtClean="0"/>
              <a:t>10</a:t>
            </a:fld>
            <a:endParaRPr lang="en-US"/>
          </a:p>
        </p:txBody>
      </p:sp>
    </p:spTree>
    <p:extLst>
      <p:ext uri="{BB962C8B-B14F-4D97-AF65-F5344CB8AC3E}">
        <p14:creationId xmlns:p14="http://schemas.microsoft.com/office/powerpoint/2010/main" val="2864164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90F67-E4D1-7C2B-734A-104A025402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475235-9145-3AAB-EEBA-2D159EA345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A1829B-C736-F950-DA55-737B116B360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0661411-91BB-2E3B-D5C5-96A15E487D55}"/>
              </a:ext>
            </a:extLst>
          </p:cNvPr>
          <p:cNvSpPr>
            <a:spLocks noGrp="1"/>
          </p:cNvSpPr>
          <p:nvPr>
            <p:ph type="sldNum" sz="quarter" idx="5"/>
          </p:nvPr>
        </p:nvSpPr>
        <p:spPr/>
        <p:txBody>
          <a:bodyPr/>
          <a:lstStyle/>
          <a:p>
            <a:fld id="{BFA35223-E47F-1946-8A6D-4B121950ACDE}" type="slidenum">
              <a:rPr lang="en-US" smtClean="0"/>
              <a:t>11</a:t>
            </a:fld>
            <a:endParaRPr lang="en-US"/>
          </a:p>
        </p:txBody>
      </p:sp>
    </p:spTree>
    <p:extLst>
      <p:ext uri="{BB962C8B-B14F-4D97-AF65-F5344CB8AC3E}">
        <p14:creationId xmlns:p14="http://schemas.microsoft.com/office/powerpoint/2010/main" val="2079411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207C3-D038-B862-E84D-B65B84F1B5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DB1942-A19B-A5A6-CEEC-ED154A4D22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6F102A-3C8E-EC99-F807-85C69405115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DD478CF-8C28-8E9C-481E-CC1118CF1DB7}"/>
              </a:ext>
            </a:extLst>
          </p:cNvPr>
          <p:cNvSpPr>
            <a:spLocks noGrp="1"/>
          </p:cNvSpPr>
          <p:nvPr>
            <p:ph type="sldNum" sz="quarter" idx="5"/>
          </p:nvPr>
        </p:nvSpPr>
        <p:spPr/>
        <p:txBody>
          <a:bodyPr/>
          <a:lstStyle/>
          <a:p>
            <a:fld id="{BFA35223-E47F-1946-8A6D-4B121950ACDE}" type="slidenum">
              <a:rPr lang="en-US" smtClean="0"/>
              <a:t>12</a:t>
            </a:fld>
            <a:endParaRPr lang="en-US"/>
          </a:p>
        </p:txBody>
      </p:sp>
    </p:spTree>
    <p:extLst>
      <p:ext uri="{BB962C8B-B14F-4D97-AF65-F5344CB8AC3E}">
        <p14:creationId xmlns:p14="http://schemas.microsoft.com/office/powerpoint/2010/main" val="3308005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CB65D-67DA-4CD4-BBBF-A8F065A4146C}"/>
              </a:ext>
            </a:extLst>
          </p:cNvPr>
          <p:cNvSpPr>
            <a:spLocks noGrp="1"/>
          </p:cNvSpPr>
          <p:nvPr>
            <p:ph type="ctrTitle"/>
          </p:nvPr>
        </p:nvSpPr>
        <p:spPr>
          <a:xfrm>
            <a:off x="971550" y="841772"/>
            <a:ext cx="5829300" cy="1790700"/>
          </a:xfrm>
        </p:spPr>
        <p:txBody>
          <a:bodyPr anchor="b"/>
          <a:lstStyle>
            <a:lvl1pPr algn="ctr">
              <a:defRPr sz="3825"/>
            </a:lvl1pPr>
          </a:lstStyle>
          <a:p>
            <a:r>
              <a:rPr lang="en-US"/>
              <a:t>Click to edit Master title style</a:t>
            </a:r>
          </a:p>
        </p:txBody>
      </p:sp>
      <p:sp>
        <p:nvSpPr>
          <p:cNvPr id="3" name="Subtitle 2">
            <a:extLst>
              <a:ext uri="{FF2B5EF4-FFF2-40B4-BE49-F238E27FC236}">
                <a16:creationId xmlns:a16="http://schemas.microsoft.com/office/drawing/2014/main" id="{2A21596B-CFF5-4C3E-8D79-8EE1F285432B}"/>
              </a:ext>
            </a:extLst>
          </p:cNvPr>
          <p:cNvSpPr>
            <a:spLocks noGrp="1"/>
          </p:cNvSpPr>
          <p:nvPr>
            <p:ph type="subTitle" idx="1"/>
          </p:nvPr>
        </p:nvSpPr>
        <p:spPr>
          <a:xfrm>
            <a:off x="971550" y="2701528"/>
            <a:ext cx="5829300" cy="1241822"/>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a:extLst>
              <a:ext uri="{FF2B5EF4-FFF2-40B4-BE49-F238E27FC236}">
                <a16:creationId xmlns:a16="http://schemas.microsoft.com/office/drawing/2014/main" id="{05F02745-8C69-4AA6-9D90-06691B476F5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F9ED826-EAFC-4A88-9957-E16CD90A1B39}"/>
              </a:ext>
            </a:extLst>
          </p:cNvPr>
          <p:cNvSpPr>
            <a:spLocks noGrp="1"/>
          </p:cNvSpPr>
          <p:nvPr>
            <p:ph type="ftr" sz="quarter" idx="11"/>
          </p:nvPr>
        </p:nvSpPr>
        <p:spPr/>
        <p:txBody>
          <a:bodyPr/>
          <a:lstStyle/>
          <a:p>
            <a:r>
              <a:rPr lang="en-US"/>
              <a:t>FY21 Operating Budget Forum</a:t>
            </a:r>
          </a:p>
        </p:txBody>
      </p:sp>
      <p:sp>
        <p:nvSpPr>
          <p:cNvPr id="6" name="Slide Number Placeholder 5">
            <a:extLst>
              <a:ext uri="{FF2B5EF4-FFF2-40B4-BE49-F238E27FC236}">
                <a16:creationId xmlns:a16="http://schemas.microsoft.com/office/drawing/2014/main" id="{19E6E5CE-8064-4996-AADC-70F0B85781AA}"/>
              </a:ext>
            </a:extLst>
          </p:cNvPr>
          <p:cNvSpPr>
            <a:spLocks noGrp="1"/>
          </p:cNvSpPr>
          <p:nvPr>
            <p:ph type="sldNum" sz="quarter" idx="12"/>
          </p:nvPr>
        </p:nvSpPr>
        <p:spPr/>
        <p:txBody>
          <a:bodyPr/>
          <a:lstStyle/>
          <a:p>
            <a:fld id="{D54A55BF-8F0A-4A50-B8F4-E25F20C77787}" type="slidenum">
              <a:rPr lang="en-US" smtClean="0"/>
              <a:t>‹#›</a:t>
            </a:fld>
            <a:endParaRPr lang="en-US"/>
          </a:p>
        </p:txBody>
      </p:sp>
    </p:spTree>
    <p:extLst>
      <p:ext uri="{BB962C8B-B14F-4D97-AF65-F5344CB8AC3E}">
        <p14:creationId xmlns:p14="http://schemas.microsoft.com/office/powerpoint/2010/main" val="4165624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AFB5C-2362-48FB-86C5-98B5D90D50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6F1A09-FFE1-49F1-8FBA-08F6CF28EE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DFE7A-3EB6-4AD9-8D1C-EBB68AFA19B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479C71D-B923-41C2-B0C7-F7F5C5DACFFD}"/>
              </a:ext>
            </a:extLst>
          </p:cNvPr>
          <p:cNvSpPr>
            <a:spLocks noGrp="1"/>
          </p:cNvSpPr>
          <p:nvPr>
            <p:ph type="ftr" sz="quarter" idx="11"/>
          </p:nvPr>
        </p:nvSpPr>
        <p:spPr/>
        <p:txBody>
          <a:bodyPr/>
          <a:lstStyle/>
          <a:p>
            <a:r>
              <a:rPr lang="en-US"/>
              <a:t>FY21 Operating Budget Forum</a:t>
            </a:r>
          </a:p>
        </p:txBody>
      </p:sp>
      <p:sp>
        <p:nvSpPr>
          <p:cNvPr id="6" name="Slide Number Placeholder 5">
            <a:extLst>
              <a:ext uri="{FF2B5EF4-FFF2-40B4-BE49-F238E27FC236}">
                <a16:creationId xmlns:a16="http://schemas.microsoft.com/office/drawing/2014/main" id="{0F71C0ED-FF85-42BD-A118-DBE265DF7837}"/>
              </a:ext>
            </a:extLst>
          </p:cNvPr>
          <p:cNvSpPr>
            <a:spLocks noGrp="1"/>
          </p:cNvSpPr>
          <p:nvPr>
            <p:ph type="sldNum" sz="quarter" idx="12"/>
          </p:nvPr>
        </p:nvSpPr>
        <p:spPr/>
        <p:txBody>
          <a:bodyPr/>
          <a:lstStyle/>
          <a:p>
            <a:fld id="{D54A55BF-8F0A-4A50-B8F4-E25F20C77787}" type="slidenum">
              <a:rPr lang="en-US" smtClean="0"/>
              <a:t>‹#›</a:t>
            </a:fld>
            <a:endParaRPr lang="en-US"/>
          </a:p>
        </p:txBody>
      </p:sp>
    </p:spTree>
    <p:extLst>
      <p:ext uri="{BB962C8B-B14F-4D97-AF65-F5344CB8AC3E}">
        <p14:creationId xmlns:p14="http://schemas.microsoft.com/office/powerpoint/2010/main" val="427860026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28644F-69FB-4D98-AF20-0F72927A7FC1}"/>
              </a:ext>
            </a:extLst>
          </p:cNvPr>
          <p:cNvSpPr>
            <a:spLocks noGrp="1"/>
          </p:cNvSpPr>
          <p:nvPr>
            <p:ph type="title" orient="vert"/>
          </p:nvPr>
        </p:nvSpPr>
        <p:spPr>
          <a:xfrm>
            <a:off x="5562124" y="273844"/>
            <a:ext cx="1675924"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D01A71-3CF1-457E-B8CD-2DDEA0EBA2D5}"/>
              </a:ext>
            </a:extLst>
          </p:cNvPr>
          <p:cNvSpPr>
            <a:spLocks noGrp="1"/>
          </p:cNvSpPr>
          <p:nvPr>
            <p:ph type="body" orient="vert" idx="1"/>
          </p:nvPr>
        </p:nvSpPr>
        <p:spPr>
          <a:xfrm>
            <a:off x="534353" y="273844"/>
            <a:ext cx="4930616"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61BE83-B979-4072-9A27-D63564F6CF9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8C09214-6F69-4D31-AD5E-21D3BE649560}"/>
              </a:ext>
            </a:extLst>
          </p:cNvPr>
          <p:cNvSpPr>
            <a:spLocks noGrp="1"/>
          </p:cNvSpPr>
          <p:nvPr>
            <p:ph type="ftr" sz="quarter" idx="11"/>
          </p:nvPr>
        </p:nvSpPr>
        <p:spPr/>
        <p:txBody>
          <a:bodyPr/>
          <a:lstStyle/>
          <a:p>
            <a:r>
              <a:rPr lang="en-US"/>
              <a:t>FY21 Operating Budget Forum</a:t>
            </a:r>
          </a:p>
        </p:txBody>
      </p:sp>
      <p:sp>
        <p:nvSpPr>
          <p:cNvPr id="6" name="Slide Number Placeholder 5">
            <a:extLst>
              <a:ext uri="{FF2B5EF4-FFF2-40B4-BE49-F238E27FC236}">
                <a16:creationId xmlns:a16="http://schemas.microsoft.com/office/drawing/2014/main" id="{06AE3D2D-0BC4-4BFA-AF8F-A1E36C100C5D}"/>
              </a:ext>
            </a:extLst>
          </p:cNvPr>
          <p:cNvSpPr>
            <a:spLocks noGrp="1"/>
          </p:cNvSpPr>
          <p:nvPr>
            <p:ph type="sldNum" sz="quarter" idx="12"/>
          </p:nvPr>
        </p:nvSpPr>
        <p:spPr/>
        <p:txBody>
          <a:bodyPr/>
          <a:lstStyle/>
          <a:p>
            <a:fld id="{D54A55BF-8F0A-4A50-B8F4-E25F20C77787}" type="slidenum">
              <a:rPr lang="en-US" smtClean="0"/>
              <a:t>‹#›</a:t>
            </a:fld>
            <a:endParaRPr lang="en-US"/>
          </a:p>
        </p:txBody>
      </p:sp>
    </p:spTree>
    <p:extLst>
      <p:ext uri="{BB962C8B-B14F-4D97-AF65-F5344CB8AC3E}">
        <p14:creationId xmlns:p14="http://schemas.microsoft.com/office/powerpoint/2010/main" val="3586960733"/>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 Image without footer">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7772400" cy="5143500"/>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10" name="Footer Placeholder 3"/>
          <p:cNvSpPr>
            <a:spLocks noGrp="1"/>
          </p:cNvSpPr>
          <p:nvPr>
            <p:ph type="ftr" sz="quarter" idx="3"/>
          </p:nvPr>
        </p:nvSpPr>
        <p:spPr>
          <a:xfrm>
            <a:off x="2297873" y="4881348"/>
            <a:ext cx="3179704" cy="194274"/>
          </a:xfrm>
          <a:prstGeom prst="rect">
            <a:avLst/>
          </a:prstGeom>
        </p:spPr>
        <p:txBody>
          <a:bodyPr vert="horz" lIns="91440" tIns="45720" rIns="91440" bIns="45720" rtlCol="0" anchor="ctr"/>
          <a:lstStyle>
            <a:lvl1pPr algn="ctr">
              <a:defRPr sz="600" b="0" i="0">
                <a:solidFill>
                  <a:schemeClr val="tx1">
                    <a:alpha val="50000"/>
                  </a:schemeClr>
                </a:solidFill>
                <a:latin typeface="Lato Light" charset="0"/>
                <a:ea typeface="Lato Light" charset="0"/>
                <a:cs typeface="Lato Light" charset="0"/>
              </a:defRPr>
            </a:lvl1pPr>
          </a:lstStyle>
          <a:p>
            <a:r>
              <a:rPr lang="en-US"/>
              <a:t>FY21 Operating Budget Forum</a:t>
            </a:r>
          </a:p>
        </p:txBody>
      </p:sp>
    </p:spTree>
    <p:extLst>
      <p:ext uri="{BB962C8B-B14F-4D97-AF65-F5344CB8AC3E}">
        <p14:creationId xmlns:p14="http://schemas.microsoft.com/office/powerpoint/2010/main" val="90374050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ull Blank">
    <p:spTree>
      <p:nvGrpSpPr>
        <p:cNvPr id="1" name=""/>
        <p:cNvGrpSpPr/>
        <p:nvPr/>
      </p:nvGrpSpPr>
      <p:grpSpPr>
        <a:xfrm>
          <a:off x="0" y="0"/>
          <a:ext cx="0" cy="0"/>
          <a:chOff x="0" y="0"/>
          <a:chExt cx="0" cy="0"/>
        </a:xfrm>
      </p:grpSpPr>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Tree>
    <p:extLst>
      <p:ext uri="{BB962C8B-B14F-4D97-AF65-F5344CB8AC3E}">
        <p14:creationId xmlns:p14="http://schemas.microsoft.com/office/powerpoint/2010/main" val="102638523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with all footer">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83315" y="4860098"/>
            <a:ext cx="328284"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3373428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Image with all footer">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69616" y="4860098"/>
            <a:ext cx="355683"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3" name="Picture Placeholder 3"/>
          <p:cNvSpPr>
            <a:spLocks noGrp="1"/>
          </p:cNvSpPr>
          <p:nvPr>
            <p:ph type="pic" sz="quarter" idx="10"/>
          </p:nvPr>
        </p:nvSpPr>
        <p:spPr>
          <a:xfrm>
            <a:off x="0" y="2"/>
            <a:ext cx="7772400" cy="4844059"/>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987231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ex Page">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83315" y="4860098"/>
            <a:ext cx="328284"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8" name="Picture Placeholder 3"/>
          <p:cNvSpPr>
            <a:spLocks noGrp="1"/>
          </p:cNvSpPr>
          <p:nvPr>
            <p:ph type="pic" sz="quarter" idx="10"/>
          </p:nvPr>
        </p:nvSpPr>
        <p:spPr>
          <a:xfrm>
            <a:off x="835094" y="2917032"/>
            <a:ext cx="2504440" cy="1657350"/>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6" name="Picture Placeholder 3"/>
          <p:cNvSpPr>
            <a:spLocks noGrp="1"/>
          </p:cNvSpPr>
          <p:nvPr>
            <p:ph type="pic" sz="quarter" idx="14"/>
          </p:nvPr>
        </p:nvSpPr>
        <p:spPr>
          <a:xfrm>
            <a:off x="4438919" y="3038475"/>
            <a:ext cx="818246" cy="96678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7" name="Picture Placeholder 3"/>
          <p:cNvSpPr>
            <a:spLocks noGrp="1"/>
          </p:cNvSpPr>
          <p:nvPr>
            <p:ph type="pic" sz="quarter" idx="15"/>
          </p:nvPr>
        </p:nvSpPr>
        <p:spPr>
          <a:xfrm>
            <a:off x="5280929" y="3038475"/>
            <a:ext cx="818246" cy="96678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8" name="Picture Placeholder 3"/>
          <p:cNvSpPr>
            <a:spLocks noGrp="1"/>
          </p:cNvSpPr>
          <p:nvPr>
            <p:ph type="pic" sz="quarter" idx="16"/>
          </p:nvPr>
        </p:nvSpPr>
        <p:spPr>
          <a:xfrm>
            <a:off x="6123464" y="3038475"/>
            <a:ext cx="818246" cy="96678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660038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Image">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83315" y="4860098"/>
            <a:ext cx="328284"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8" name="Picture Placeholder 3"/>
          <p:cNvSpPr>
            <a:spLocks noGrp="1"/>
          </p:cNvSpPr>
          <p:nvPr>
            <p:ph type="pic" sz="quarter" idx="10"/>
          </p:nvPr>
        </p:nvSpPr>
        <p:spPr>
          <a:xfrm>
            <a:off x="0" y="2"/>
            <a:ext cx="7769219" cy="2193185"/>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2968648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Wide Image">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8" name="Picture Placeholder 3"/>
          <p:cNvSpPr>
            <a:spLocks noGrp="1"/>
          </p:cNvSpPr>
          <p:nvPr>
            <p:ph type="pic" sz="quarter" idx="10"/>
          </p:nvPr>
        </p:nvSpPr>
        <p:spPr>
          <a:xfrm>
            <a:off x="848082" y="1959769"/>
            <a:ext cx="1238727" cy="1457325"/>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9" name="Picture Placeholder 3"/>
          <p:cNvSpPr>
            <a:spLocks noGrp="1"/>
          </p:cNvSpPr>
          <p:nvPr>
            <p:ph type="pic" sz="quarter" idx="14"/>
          </p:nvPr>
        </p:nvSpPr>
        <p:spPr>
          <a:xfrm>
            <a:off x="2466846" y="1959769"/>
            <a:ext cx="1238727" cy="1457325"/>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30" name="Picture Placeholder 3"/>
          <p:cNvSpPr>
            <a:spLocks noGrp="1"/>
          </p:cNvSpPr>
          <p:nvPr>
            <p:ph type="pic" sz="quarter" idx="15"/>
          </p:nvPr>
        </p:nvSpPr>
        <p:spPr>
          <a:xfrm>
            <a:off x="4089027" y="1959769"/>
            <a:ext cx="1238727" cy="1457325"/>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31" name="Picture Placeholder 3"/>
          <p:cNvSpPr>
            <a:spLocks noGrp="1"/>
          </p:cNvSpPr>
          <p:nvPr>
            <p:ph type="pic" sz="quarter" idx="16"/>
          </p:nvPr>
        </p:nvSpPr>
        <p:spPr>
          <a:xfrm>
            <a:off x="5707791" y="1959769"/>
            <a:ext cx="1238727" cy="1457325"/>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993967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quare Single">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0575" y="4860098"/>
            <a:ext cx="353767"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8" name="Picture Placeholder 3"/>
          <p:cNvSpPr>
            <a:spLocks noGrp="1"/>
          </p:cNvSpPr>
          <p:nvPr>
            <p:ph type="pic" sz="quarter" idx="10"/>
          </p:nvPr>
        </p:nvSpPr>
        <p:spPr>
          <a:xfrm>
            <a:off x="854252" y="1945483"/>
            <a:ext cx="1412796" cy="1662113"/>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047372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56463-4B23-4582-AB13-C7C683D369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FAFAEF-7B82-47F6-B8F6-12B5A19733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883946-2838-4D2B-8F55-7143157B514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58144C4-61C4-4E46-B063-4CFE1B9DEC8C}"/>
              </a:ext>
            </a:extLst>
          </p:cNvPr>
          <p:cNvSpPr>
            <a:spLocks noGrp="1"/>
          </p:cNvSpPr>
          <p:nvPr>
            <p:ph type="ftr" sz="quarter" idx="11"/>
          </p:nvPr>
        </p:nvSpPr>
        <p:spPr/>
        <p:txBody>
          <a:bodyPr/>
          <a:lstStyle/>
          <a:p>
            <a:r>
              <a:rPr lang="en-US"/>
              <a:t>FY21 Operating Budget Forum</a:t>
            </a:r>
          </a:p>
        </p:txBody>
      </p:sp>
      <p:sp>
        <p:nvSpPr>
          <p:cNvPr id="6" name="Slide Number Placeholder 5">
            <a:extLst>
              <a:ext uri="{FF2B5EF4-FFF2-40B4-BE49-F238E27FC236}">
                <a16:creationId xmlns:a16="http://schemas.microsoft.com/office/drawing/2014/main" id="{1760F83B-D265-4C76-98F0-F78F11842268}"/>
              </a:ext>
            </a:extLst>
          </p:cNvPr>
          <p:cNvSpPr>
            <a:spLocks noGrp="1"/>
          </p:cNvSpPr>
          <p:nvPr>
            <p:ph type="sldNum" sz="quarter" idx="12"/>
          </p:nvPr>
        </p:nvSpPr>
        <p:spPr/>
        <p:txBody>
          <a:bodyPr/>
          <a:lstStyle/>
          <a:p>
            <a:fld id="{D54A55BF-8F0A-4A50-B8F4-E25F20C77787}" type="slidenum">
              <a:rPr lang="en-US" smtClean="0"/>
              <a:t>‹#›</a:t>
            </a:fld>
            <a:endParaRPr lang="en-US"/>
          </a:p>
        </p:txBody>
      </p:sp>
    </p:spTree>
    <p:extLst>
      <p:ext uri="{BB962C8B-B14F-4D97-AF65-F5344CB8AC3E}">
        <p14:creationId xmlns:p14="http://schemas.microsoft.com/office/powerpoint/2010/main" val="2970233198"/>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ll Image Page">
    <p:spTree>
      <p:nvGrpSpPr>
        <p:cNvPr id="1" name=""/>
        <p:cNvGrpSpPr/>
        <p:nvPr/>
      </p:nvGrpSpPr>
      <p:grpSpPr>
        <a:xfrm>
          <a:off x="0" y="0"/>
          <a:ext cx="0" cy="0"/>
          <a:chOff x="0" y="0"/>
          <a:chExt cx="0" cy="0"/>
        </a:xfrm>
      </p:grpSpPr>
      <p:sp>
        <p:nvSpPr>
          <p:cNvPr id="18" name="Picture Placeholder 3"/>
          <p:cNvSpPr>
            <a:spLocks noGrp="1"/>
          </p:cNvSpPr>
          <p:nvPr>
            <p:ph type="pic" sz="quarter" idx="10"/>
          </p:nvPr>
        </p:nvSpPr>
        <p:spPr>
          <a:xfrm>
            <a:off x="0" y="0"/>
            <a:ext cx="2460979" cy="5143500"/>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0575" y="4860098"/>
            <a:ext cx="353767"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615935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ide Small Image">
    <p:spTree>
      <p:nvGrpSpPr>
        <p:cNvPr id="1" name=""/>
        <p:cNvGrpSpPr/>
        <p:nvPr/>
      </p:nvGrpSpPr>
      <p:grpSpPr>
        <a:xfrm>
          <a:off x="0" y="0"/>
          <a:ext cx="0" cy="0"/>
          <a:chOff x="0" y="0"/>
          <a:chExt cx="0" cy="0"/>
        </a:xfrm>
      </p:grpSpPr>
      <p:sp>
        <p:nvSpPr>
          <p:cNvPr id="18" name="Picture Placeholder 3"/>
          <p:cNvSpPr>
            <a:spLocks noGrp="1"/>
          </p:cNvSpPr>
          <p:nvPr>
            <p:ph type="pic" sz="quarter" idx="10"/>
          </p:nvPr>
        </p:nvSpPr>
        <p:spPr>
          <a:xfrm>
            <a:off x="852408" y="2062164"/>
            <a:ext cx="2711794" cy="779009"/>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0575" y="4860098"/>
            <a:ext cx="353767"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1671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quare Small Image">
    <p:spTree>
      <p:nvGrpSpPr>
        <p:cNvPr id="1" name=""/>
        <p:cNvGrpSpPr/>
        <p:nvPr/>
      </p:nvGrpSpPr>
      <p:grpSpPr>
        <a:xfrm>
          <a:off x="0" y="0"/>
          <a:ext cx="0" cy="0"/>
          <a:chOff x="0" y="0"/>
          <a:chExt cx="0" cy="0"/>
        </a:xfrm>
      </p:grpSpPr>
      <p:sp>
        <p:nvSpPr>
          <p:cNvPr id="18" name="Picture Placeholder 3"/>
          <p:cNvSpPr>
            <a:spLocks noGrp="1"/>
          </p:cNvSpPr>
          <p:nvPr>
            <p:ph type="pic" sz="quarter" idx="10"/>
          </p:nvPr>
        </p:nvSpPr>
        <p:spPr>
          <a:xfrm>
            <a:off x="1145620" y="2947987"/>
            <a:ext cx="1145620" cy="134778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836802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ide small 2">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0575" y="4860098"/>
            <a:ext cx="353767"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5" name="Picture Placeholder 3"/>
          <p:cNvSpPr>
            <a:spLocks noGrp="1"/>
          </p:cNvSpPr>
          <p:nvPr>
            <p:ph type="pic" sz="quarter" idx="10"/>
          </p:nvPr>
        </p:nvSpPr>
        <p:spPr>
          <a:xfrm>
            <a:off x="1332411" y="2112160"/>
            <a:ext cx="5013198" cy="1415184"/>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7860390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ll Image without footer">
    <p:spTree>
      <p:nvGrpSpPr>
        <p:cNvPr id="1" name=""/>
        <p:cNvGrpSpPr/>
        <p:nvPr/>
      </p:nvGrpSpPr>
      <p:grpSpPr>
        <a:xfrm>
          <a:off x="0" y="0"/>
          <a:ext cx="0" cy="0"/>
          <a:chOff x="0" y="0"/>
          <a:chExt cx="0" cy="0"/>
        </a:xfrm>
      </p:grpSpPr>
      <p:sp>
        <p:nvSpPr>
          <p:cNvPr id="18" name="Picture Placeholder 3"/>
          <p:cNvSpPr>
            <a:spLocks noGrp="1"/>
          </p:cNvSpPr>
          <p:nvPr>
            <p:ph type="pic" sz="quarter" idx="10"/>
          </p:nvPr>
        </p:nvSpPr>
        <p:spPr>
          <a:xfrm>
            <a:off x="0" y="0"/>
            <a:ext cx="2460979" cy="5143500"/>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Tree>
    <p:extLst>
      <p:ext uri="{BB962C8B-B14F-4D97-AF65-F5344CB8AC3E}">
        <p14:creationId xmlns:p14="http://schemas.microsoft.com/office/powerpoint/2010/main" val="1764892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Mocup 1">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0575" y="4860098"/>
            <a:ext cx="353767"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5" name="Picture Placeholder 3"/>
          <p:cNvSpPr>
            <a:spLocks noGrp="1"/>
          </p:cNvSpPr>
          <p:nvPr>
            <p:ph type="pic" sz="quarter" idx="10"/>
          </p:nvPr>
        </p:nvSpPr>
        <p:spPr>
          <a:xfrm>
            <a:off x="1496134" y="627536"/>
            <a:ext cx="4777131" cy="2858787"/>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735065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Small Image">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83315" y="4860098"/>
            <a:ext cx="328284"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5" name="Picture Placeholder 3"/>
          <p:cNvSpPr>
            <a:spLocks noGrp="1"/>
          </p:cNvSpPr>
          <p:nvPr>
            <p:ph type="pic" sz="quarter" idx="10"/>
          </p:nvPr>
        </p:nvSpPr>
        <p:spPr>
          <a:xfrm>
            <a:off x="3238500" y="1824039"/>
            <a:ext cx="1019904" cy="677466"/>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18" name="Picture Placeholder 3"/>
          <p:cNvSpPr>
            <a:spLocks noGrp="1"/>
          </p:cNvSpPr>
          <p:nvPr>
            <p:ph type="pic" sz="quarter" idx="14"/>
          </p:nvPr>
        </p:nvSpPr>
        <p:spPr>
          <a:xfrm>
            <a:off x="4575182" y="1824039"/>
            <a:ext cx="1019904" cy="677466"/>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6" name="Picture Placeholder 3"/>
          <p:cNvSpPr>
            <a:spLocks noGrp="1"/>
          </p:cNvSpPr>
          <p:nvPr>
            <p:ph type="pic" sz="quarter" idx="15"/>
          </p:nvPr>
        </p:nvSpPr>
        <p:spPr>
          <a:xfrm>
            <a:off x="5916134" y="1824039"/>
            <a:ext cx="1019904" cy="677466"/>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2223434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ocup Img">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5" name="Picture Placeholder 3"/>
          <p:cNvSpPr>
            <a:spLocks noGrp="1"/>
          </p:cNvSpPr>
          <p:nvPr>
            <p:ph type="pic" sz="quarter" idx="10"/>
          </p:nvPr>
        </p:nvSpPr>
        <p:spPr>
          <a:xfrm>
            <a:off x="1045798" y="839449"/>
            <a:ext cx="2189521" cy="3726786"/>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9156642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uple Img Mockup">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5" name="Picture Placeholder 3"/>
          <p:cNvSpPr>
            <a:spLocks noGrp="1"/>
          </p:cNvSpPr>
          <p:nvPr>
            <p:ph type="pic" sz="quarter" idx="10"/>
          </p:nvPr>
        </p:nvSpPr>
        <p:spPr>
          <a:xfrm>
            <a:off x="2247712" y="2000251"/>
            <a:ext cx="1403697" cy="1647825"/>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17" name="Picture Placeholder 3"/>
          <p:cNvSpPr>
            <a:spLocks noGrp="1"/>
          </p:cNvSpPr>
          <p:nvPr>
            <p:ph type="pic" sz="quarter" idx="14"/>
          </p:nvPr>
        </p:nvSpPr>
        <p:spPr>
          <a:xfrm>
            <a:off x="2247712" y="661394"/>
            <a:ext cx="843529" cy="1337765"/>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542537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Mockup 2">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7" name="Picture Placeholder 3"/>
          <p:cNvSpPr>
            <a:spLocks noGrp="1"/>
          </p:cNvSpPr>
          <p:nvPr>
            <p:ph type="pic" sz="quarter" idx="14"/>
          </p:nvPr>
        </p:nvSpPr>
        <p:spPr>
          <a:xfrm>
            <a:off x="2581037" y="699543"/>
            <a:ext cx="3277107" cy="2607926"/>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602297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315DE-369C-4661-B0C3-67F83C86D70D}"/>
              </a:ext>
            </a:extLst>
          </p:cNvPr>
          <p:cNvSpPr>
            <a:spLocks noGrp="1"/>
          </p:cNvSpPr>
          <p:nvPr>
            <p:ph type="title"/>
          </p:nvPr>
        </p:nvSpPr>
        <p:spPr>
          <a:xfrm>
            <a:off x="530304" y="1282304"/>
            <a:ext cx="6703695" cy="2139553"/>
          </a:xfrm>
        </p:spPr>
        <p:txBody>
          <a:bodyPr anchor="b"/>
          <a:lstStyle>
            <a:lvl1pPr>
              <a:defRPr sz="3825"/>
            </a:lvl1pPr>
          </a:lstStyle>
          <a:p>
            <a:r>
              <a:rPr lang="en-US"/>
              <a:t>Click to edit Master title style</a:t>
            </a:r>
          </a:p>
        </p:txBody>
      </p:sp>
      <p:sp>
        <p:nvSpPr>
          <p:cNvPr id="3" name="Text Placeholder 2">
            <a:extLst>
              <a:ext uri="{FF2B5EF4-FFF2-40B4-BE49-F238E27FC236}">
                <a16:creationId xmlns:a16="http://schemas.microsoft.com/office/drawing/2014/main" id="{E512C159-04D3-45FF-AA2E-F9DB4BA28817}"/>
              </a:ext>
            </a:extLst>
          </p:cNvPr>
          <p:cNvSpPr>
            <a:spLocks noGrp="1"/>
          </p:cNvSpPr>
          <p:nvPr>
            <p:ph type="body" idx="1"/>
          </p:nvPr>
        </p:nvSpPr>
        <p:spPr>
          <a:xfrm>
            <a:off x="530304" y="3442098"/>
            <a:ext cx="6703695" cy="1125140"/>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FDC55-1DD3-4EB9-9D56-CA17A8F8ED4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88DF68D-7660-4FD5-A1F7-5BBA18A4492C}"/>
              </a:ext>
            </a:extLst>
          </p:cNvPr>
          <p:cNvSpPr>
            <a:spLocks noGrp="1"/>
          </p:cNvSpPr>
          <p:nvPr>
            <p:ph type="ftr" sz="quarter" idx="11"/>
          </p:nvPr>
        </p:nvSpPr>
        <p:spPr/>
        <p:txBody>
          <a:bodyPr/>
          <a:lstStyle/>
          <a:p>
            <a:r>
              <a:rPr lang="en-US"/>
              <a:t>FY21 Operating Budget Forum</a:t>
            </a:r>
          </a:p>
        </p:txBody>
      </p:sp>
      <p:sp>
        <p:nvSpPr>
          <p:cNvPr id="6" name="Slide Number Placeholder 5">
            <a:extLst>
              <a:ext uri="{FF2B5EF4-FFF2-40B4-BE49-F238E27FC236}">
                <a16:creationId xmlns:a16="http://schemas.microsoft.com/office/drawing/2014/main" id="{693E92F1-5871-4FB0-9E5A-22FF96E99039}"/>
              </a:ext>
            </a:extLst>
          </p:cNvPr>
          <p:cNvSpPr>
            <a:spLocks noGrp="1"/>
          </p:cNvSpPr>
          <p:nvPr>
            <p:ph type="sldNum" sz="quarter" idx="12"/>
          </p:nvPr>
        </p:nvSpPr>
        <p:spPr/>
        <p:txBody>
          <a:bodyPr/>
          <a:lstStyle/>
          <a:p>
            <a:fld id="{D54A55BF-8F0A-4A50-B8F4-E25F20C77787}" type="slidenum">
              <a:rPr lang="en-US" smtClean="0"/>
              <a:t>‹#›</a:t>
            </a:fld>
            <a:endParaRPr lang="en-US"/>
          </a:p>
        </p:txBody>
      </p:sp>
    </p:spTree>
    <p:extLst>
      <p:ext uri="{BB962C8B-B14F-4D97-AF65-F5344CB8AC3E}">
        <p14:creationId xmlns:p14="http://schemas.microsoft.com/office/powerpoint/2010/main" val="30232355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uple Mockup Img">
    <p:spTree>
      <p:nvGrpSpPr>
        <p:cNvPr id="1" name=""/>
        <p:cNvGrpSpPr/>
        <p:nvPr/>
      </p:nvGrpSpPr>
      <p:grpSpPr>
        <a:xfrm>
          <a:off x="0" y="0"/>
          <a:ext cx="0" cy="0"/>
          <a:chOff x="0" y="0"/>
          <a:chExt cx="0" cy="0"/>
        </a:xfrm>
      </p:grpSpPr>
      <p:sp>
        <p:nvSpPr>
          <p:cNvPr id="16" name="Picture Placeholder 3"/>
          <p:cNvSpPr>
            <a:spLocks noGrp="1"/>
          </p:cNvSpPr>
          <p:nvPr>
            <p:ph type="pic" sz="quarter" idx="10"/>
          </p:nvPr>
        </p:nvSpPr>
        <p:spPr>
          <a:xfrm>
            <a:off x="1605446" y="1183036"/>
            <a:ext cx="4574249" cy="1291273"/>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83315" y="4860098"/>
            <a:ext cx="328284"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7" name="Picture Placeholder 3"/>
          <p:cNvSpPr>
            <a:spLocks noGrp="1"/>
          </p:cNvSpPr>
          <p:nvPr>
            <p:ph type="pic" sz="quarter" idx="14"/>
          </p:nvPr>
        </p:nvSpPr>
        <p:spPr>
          <a:xfrm>
            <a:off x="4485057" y="1761344"/>
            <a:ext cx="2081809" cy="1851287"/>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8267829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Mockup 3">
    <p:spTree>
      <p:nvGrpSpPr>
        <p:cNvPr id="1" name=""/>
        <p:cNvGrpSpPr/>
        <p:nvPr/>
      </p:nvGrpSpPr>
      <p:grpSpPr>
        <a:xfrm>
          <a:off x="0" y="0"/>
          <a:ext cx="0" cy="0"/>
          <a:chOff x="0" y="0"/>
          <a:chExt cx="0" cy="0"/>
        </a:xfrm>
      </p:grpSpPr>
      <p:sp>
        <p:nvSpPr>
          <p:cNvPr id="16" name="Picture Placeholder 3"/>
          <p:cNvSpPr>
            <a:spLocks noGrp="1"/>
          </p:cNvSpPr>
          <p:nvPr>
            <p:ph type="pic" sz="quarter" idx="10"/>
          </p:nvPr>
        </p:nvSpPr>
        <p:spPr>
          <a:xfrm>
            <a:off x="2835016" y="571804"/>
            <a:ext cx="2854127" cy="2763507"/>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83315" y="4860098"/>
            <a:ext cx="328284"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4751224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mall Couple Img">
    <p:spTree>
      <p:nvGrpSpPr>
        <p:cNvPr id="1" name=""/>
        <p:cNvGrpSpPr/>
        <p:nvPr/>
      </p:nvGrpSpPr>
      <p:grpSpPr>
        <a:xfrm>
          <a:off x="0" y="0"/>
          <a:ext cx="0" cy="0"/>
          <a:chOff x="0" y="0"/>
          <a:chExt cx="0" cy="0"/>
        </a:xfrm>
      </p:grpSpPr>
      <p:sp>
        <p:nvSpPr>
          <p:cNvPr id="16" name="Picture Placeholder 3"/>
          <p:cNvSpPr>
            <a:spLocks noGrp="1"/>
          </p:cNvSpPr>
          <p:nvPr>
            <p:ph type="pic" sz="quarter" idx="10"/>
          </p:nvPr>
        </p:nvSpPr>
        <p:spPr>
          <a:xfrm>
            <a:off x="1823906" y="1014415"/>
            <a:ext cx="1667304" cy="1106695"/>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7" name="Picture Placeholder 3"/>
          <p:cNvSpPr>
            <a:spLocks noGrp="1"/>
          </p:cNvSpPr>
          <p:nvPr>
            <p:ph type="pic" sz="quarter" idx="14"/>
          </p:nvPr>
        </p:nvSpPr>
        <p:spPr>
          <a:xfrm>
            <a:off x="2069605" y="1689350"/>
            <a:ext cx="1134919" cy="1121306"/>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6948605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ide Img Big">
    <p:spTree>
      <p:nvGrpSpPr>
        <p:cNvPr id="1" name=""/>
        <p:cNvGrpSpPr/>
        <p:nvPr/>
      </p:nvGrpSpPr>
      <p:grpSpPr>
        <a:xfrm>
          <a:off x="0" y="0"/>
          <a:ext cx="0" cy="0"/>
          <a:chOff x="0" y="0"/>
          <a:chExt cx="0" cy="0"/>
        </a:xfrm>
      </p:grpSpPr>
      <p:sp>
        <p:nvSpPr>
          <p:cNvPr id="16" name="Picture Placeholder 3"/>
          <p:cNvSpPr>
            <a:spLocks noGrp="1"/>
          </p:cNvSpPr>
          <p:nvPr>
            <p:ph type="pic" sz="quarter" idx="10"/>
          </p:nvPr>
        </p:nvSpPr>
        <p:spPr>
          <a:xfrm>
            <a:off x="853428" y="1645694"/>
            <a:ext cx="6091561" cy="171959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0575" y="4860098"/>
            <a:ext cx="353767"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9420245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quare Img 3">
    <p:spTree>
      <p:nvGrpSpPr>
        <p:cNvPr id="1" name=""/>
        <p:cNvGrpSpPr/>
        <p:nvPr/>
      </p:nvGrpSpPr>
      <p:grpSpPr>
        <a:xfrm>
          <a:off x="0" y="0"/>
          <a:ext cx="0" cy="0"/>
          <a:chOff x="0" y="0"/>
          <a:chExt cx="0" cy="0"/>
        </a:xfrm>
      </p:grpSpPr>
      <p:sp>
        <p:nvSpPr>
          <p:cNvPr id="16" name="Picture Placeholder 3"/>
          <p:cNvSpPr>
            <a:spLocks noGrp="1"/>
          </p:cNvSpPr>
          <p:nvPr>
            <p:ph type="pic" sz="quarter" idx="10"/>
          </p:nvPr>
        </p:nvSpPr>
        <p:spPr>
          <a:xfrm>
            <a:off x="1580511" y="904875"/>
            <a:ext cx="1687721" cy="1980732"/>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8074449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quare Small Middle Img">
    <p:spTree>
      <p:nvGrpSpPr>
        <p:cNvPr id="1" name=""/>
        <p:cNvGrpSpPr/>
        <p:nvPr/>
      </p:nvGrpSpPr>
      <p:grpSpPr>
        <a:xfrm>
          <a:off x="0" y="0"/>
          <a:ext cx="0" cy="0"/>
          <a:chOff x="0" y="0"/>
          <a:chExt cx="0" cy="0"/>
        </a:xfrm>
      </p:grpSpPr>
      <p:sp>
        <p:nvSpPr>
          <p:cNvPr id="16" name="Picture Placeholder 3"/>
          <p:cNvSpPr>
            <a:spLocks noGrp="1"/>
          </p:cNvSpPr>
          <p:nvPr>
            <p:ph type="pic" sz="quarter" idx="10"/>
          </p:nvPr>
        </p:nvSpPr>
        <p:spPr>
          <a:xfrm>
            <a:off x="2817495" y="1466850"/>
            <a:ext cx="1376363" cy="161531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4994296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ortfolio 1">
    <p:spTree>
      <p:nvGrpSpPr>
        <p:cNvPr id="1" name=""/>
        <p:cNvGrpSpPr/>
        <p:nvPr/>
      </p:nvGrpSpPr>
      <p:grpSpPr>
        <a:xfrm>
          <a:off x="0" y="0"/>
          <a:ext cx="0" cy="0"/>
          <a:chOff x="0" y="0"/>
          <a:chExt cx="0" cy="0"/>
        </a:xfrm>
      </p:grpSpPr>
      <p:sp>
        <p:nvSpPr>
          <p:cNvPr id="16" name="Picture Placeholder 3"/>
          <p:cNvSpPr>
            <a:spLocks noGrp="1"/>
          </p:cNvSpPr>
          <p:nvPr>
            <p:ph type="pic" sz="quarter" idx="10"/>
          </p:nvPr>
        </p:nvSpPr>
        <p:spPr>
          <a:xfrm>
            <a:off x="1242776" y="1843352"/>
            <a:ext cx="1227088" cy="256645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26" name="Picture Placeholder 3"/>
          <p:cNvSpPr>
            <a:spLocks noGrp="1"/>
          </p:cNvSpPr>
          <p:nvPr>
            <p:ph type="pic" sz="quarter" idx="14"/>
          </p:nvPr>
        </p:nvSpPr>
        <p:spPr>
          <a:xfrm>
            <a:off x="2648910" y="1843352"/>
            <a:ext cx="1227088" cy="256645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7" name="Picture Placeholder 3"/>
          <p:cNvSpPr>
            <a:spLocks noGrp="1"/>
          </p:cNvSpPr>
          <p:nvPr>
            <p:ph type="pic" sz="quarter" idx="15"/>
          </p:nvPr>
        </p:nvSpPr>
        <p:spPr>
          <a:xfrm>
            <a:off x="4065609" y="1843352"/>
            <a:ext cx="1227088" cy="256645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8" name="Picture Placeholder 3"/>
          <p:cNvSpPr>
            <a:spLocks noGrp="1"/>
          </p:cNvSpPr>
          <p:nvPr>
            <p:ph type="pic" sz="quarter" idx="16"/>
          </p:nvPr>
        </p:nvSpPr>
        <p:spPr>
          <a:xfrm>
            <a:off x="5471744" y="1843352"/>
            <a:ext cx="1227088" cy="256645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503652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ortfolio 2">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0575" y="4860098"/>
            <a:ext cx="353767"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26" name="Picture Placeholder 3"/>
          <p:cNvSpPr>
            <a:spLocks noGrp="1"/>
          </p:cNvSpPr>
          <p:nvPr>
            <p:ph type="pic" sz="quarter" idx="14"/>
          </p:nvPr>
        </p:nvSpPr>
        <p:spPr>
          <a:xfrm>
            <a:off x="967221" y="1870053"/>
            <a:ext cx="1857640" cy="1230913"/>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31" name="Picture Placeholder 3"/>
          <p:cNvSpPr>
            <a:spLocks noGrp="1"/>
          </p:cNvSpPr>
          <p:nvPr>
            <p:ph type="pic" sz="quarter" idx="15"/>
          </p:nvPr>
        </p:nvSpPr>
        <p:spPr>
          <a:xfrm>
            <a:off x="3944707" y="1870053"/>
            <a:ext cx="1857640" cy="1230913"/>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32" name="Picture Placeholder 3"/>
          <p:cNvSpPr>
            <a:spLocks noGrp="1"/>
          </p:cNvSpPr>
          <p:nvPr>
            <p:ph type="pic" sz="quarter" idx="16"/>
          </p:nvPr>
        </p:nvSpPr>
        <p:spPr>
          <a:xfrm>
            <a:off x="1975486" y="3252808"/>
            <a:ext cx="1857640" cy="1230913"/>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33" name="Picture Placeholder 3"/>
          <p:cNvSpPr>
            <a:spLocks noGrp="1"/>
          </p:cNvSpPr>
          <p:nvPr>
            <p:ph type="pic" sz="quarter" idx="17"/>
          </p:nvPr>
        </p:nvSpPr>
        <p:spPr>
          <a:xfrm>
            <a:off x="4949106" y="3252808"/>
            <a:ext cx="1857640" cy="1230913"/>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4379516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ortfolio 3">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0575" y="4860098"/>
            <a:ext cx="353767"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26" name="Picture Placeholder 3"/>
          <p:cNvSpPr>
            <a:spLocks noGrp="1"/>
          </p:cNvSpPr>
          <p:nvPr>
            <p:ph type="pic" sz="quarter" idx="14"/>
          </p:nvPr>
        </p:nvSpPr>
        <p:spPr>
          <a:xfrm>
            <a:off x="3542110" y="1390915"/>
            <a:ext cx="1445687" cy="302365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3225697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ocial Page">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26" name="Picture Placeholder 3"/>
          <p:cNvSpPr>
            <a:spLocks noGrp="1"/>
          </p:cNvSpPr>
          <p:nvPr>
            <p:ph type="pic" sz="quarter" idx="14"/>
          </p:nvPr>
        </p:nvSpPr>
        <p:spPr>
          <a:xfrm>
            <a:off x="1856571" y="2223492"/>
            <a:ext cx="4858081" cy="1385982"/>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580268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9CF44-F6CA-426B-A7F0-020C79A488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018D17-C961-4CC5-AA48-10AFF47A3A96}"/>
              </a:ext>
            </a:extLst>
          </p:cNvPr>
          <p:cNvSpPr>
            <a:spLocks noGrp="1"/>
          </p:cNvSpPr>
          <p:nvPr>
            <p:ph sz="half" idx="1"/>
          </p:nvPr>
        </p:nvSpPr>
        <p:spPr>
          <a:xfrm>
            <a:off x="534353" y="1369219"/>
            <a:ext cx="330327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54382C-BD2C-45F7-8E47-06B3FF302DFB}"/>
              </a:ext>
            </a:extLst>
          </p:cNvPr>
          <p:cNvSpPr>
            <a:spLocks noGrp="1"/>
          </p:cNvSpPr>
          <p:nvPr>
            <p:ph sz="half" idx="2"/>
          </p:nvPr>
        </p:nvSpPr>
        <p:spPr>
          <a:xfrm>
            <a:off x="3934778" y="1369219"/>
            <a:ext cx="330327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FB8CD8-8FBC-4F5C-B9AD-264774209A4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7E7D6AD-C7B9-408C-AF38-1E3319CBEC1E}"/>
              </a:ext>
            </a:extLst>
          </p:cNvPr>
          <p:cNvSpPr>
            <a:spLocks noGrp="1"/>
          </p:cNvSpPr>
          <p:nvPr>
            <p:ph type="ftr" sz="quarter" idx="11"/>
          </p:nvPr>
        </p:nvSpPr>
        <p:spPr/>
        <p:txBody>
          <a:bodyPr/>
          <a:lstStyle/>
          <a:p>
            <a:r>
              <a:rPr lang="en-US"/>
              <a:t>FY21 Operating Budget Forum</a:t>
            </a:r>
          </a:p>
        </p:txBody>
      </p:sp>
      <p:sp>
        <p:nvSpPr>
          <p:cNvPr id="7" name="Slide Number Placeholder 6">
            <a:extLst>
              <a:ext uri="{FF2B5EF4-FFF2-40B4-BE49-F238E27FC236}">
                <a16:creationId xmlns:a16="http://schemas.microsoft.com/office/drawing/2014/main" id="{9E563BA6-6E92-4258-9215-E74CE8555489}"/>
              </a:ext>
            </a:extLst>
          </p:cNvPr>
          <p:cNvSpPr>
            <a:spLocks noGrp="1"/>
          </p:cNvSpPr>
          <p:nvPr>
            <p:ph type="sldNum" sz="quarter" idx="12"/>
          </p:nvPr>
        </p:nvSpPr>
        <p:spPr/>
        <p:txBody>
          <a:bodyPr/>
          <a:lstStyle/>
          <a:p>
            <a:fld id="{D54A55BF-8F0A-4A50-B8F4-E25F20C77787}" type="slidenum">
              <a:rPr lang="en-US" smtClean="0"/>
              <a:t>‹#›</a:t>
            </a:fld>
            <a:endParaRPr lang="en-US"/>
          </a:p>
        </p:txBody>
      </p:sp>
    </p:spTree>
    <p:extLst>
      <p:ext uri="{BB962C8B-B14F-4D97-AF65-F5344CB8AC3E}">
        <p14:creationId xmlns:p14="http://schemas.microsoft.com/office/powerpoint/2010/main" val="1383715222"/>
      </p:ext>
    </p:extLst>
  </p:cSld>
  <p:clrMapOvr>
    <a:masterClrMapping/>
  </p:clrMapOvr>
  <p:hf sldNum="0" hd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ward page">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7" name="Picture Placeholder 3"/>
          <p:cNvSpPr>
            <a:spLocks noGrp="1"/>
          </p:cNvSpPr>
          <p:nvPr>
            <p:ph type="pic" sz="quarter" idx="14"/>
          </p:nvPr>
        </p:nvSpPr>
        <p:spPr>
          <a:xfrm>
            <a:off x="772399" y="2048806"/>
            <a:ext cx="726736" cy="1777564"/>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18" name="Picture Placeholder 3"/>
          <p:cNvSpPr>
            <a:spLocks noGrp="1"/>
          </p:cNvSpPr>
          <p:nvPr>
            <p:ph type="pic" sz="quarter" idx="15"/>
          </p:nvPr>
        </p:nvSpPr>
        <p:spPr>
          <a:xfrm>
            <a:off x="2993085" y="2241312"/>
            <a:ext cx="726736" cy="1777564"/>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7" name="Picture Placeholder 3"/>
          <p:cNvSpPr>
            <a:spLocks noGrp="1"/>
          </p:cNvSpPr>
          <p:nvPr>
            <p:ph type="pic" sz="quarter" idx="16"/>
          </p:nvPr>
        </p:nvSpPr>
        <p:spPr>
          <a:xfrm>
            <a:off x="5143644" y="2578196"/>
            <a:ext cx="726736" cy="1777564"/>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0634850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Award page">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0575" y="4860098"/>
            <a:ext cx="353767"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7" name="Picture Placeholder 3"/>
          <p:cNvSpPr>
            <a:spLocks noGrp="1"/>
          </p:cNvSpPr>
          <p:nvPr>
            <p:ph type="pic" sz="quarter" idx="14"/>
          </p:nvPr>
        </p:nvSpPr>
        <p:spPr>
          <a:xfrm>
            <a:off x="861460" y="1514475"/>
            <a:ext cx="6055552" cy="1733550"/>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5784674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ight 2 Image">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7" name="Picture Placeholder 3"/>
          <p:cNvSpPr>
            <a:spLocks noGrp="1"/>
          </p:cNvSpPr>
          <p:nvPr>
            <p:ph type="pic" sz="quarter" idx="14"/>
          </p:nvPr>
        </p:nvSpPr>
        <p:spPr>
          <a:xfrm>
            <a:off x="3305546" y="1583831"/>
            <a:ext cx="2232609" cy="1975771"/>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16" name="Picture Placeholder 3"/>
          <p:cNvSpPr>
            <a:spLocks noGrp="1"/>
          </p:cNvSpPr>
          <p:nvPr>
            <p:ph type="pic" sz="quarter" idx="15"/>
          </p:nvPr>
        </p:nvSpPr>
        <p:spPr>
          <a:xfrm>
            <a:off x="5541067" y="1583831"/>
            <a:ext cx="2232609" cy="1975771"/>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3262476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alf BG &amp; Man Img">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6" name="Picture Placeholder 3"/>
          <p:cNvSpPr>
            <a:spLocks noGrp="1"/>
          </p:cNvSpPr>
          <p:nvPr>
            <p:ph type="pic" sz="quarter" idx="15"/>
          </p:nvPr>
        </p:nvSpPr>
        <p:spPr>
          <a:xfrm>
            <a:off x="-6370" y="1839593"/>
            <a:ext cx="7778770" cy="2177773"/>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6" name="Picture Placeholder 3"/>
          <p:cNvSpPr>
            <a:spLocks noGrp="1"/>
          </p:cNvSpPr>
          <p:nvPr>
            <p:ph type="pic" sz="quarter" idx="16"/>
          </p:nvPr>
        </p:nvSpPr>
        <p:spPr>
          <a:xfrm>
            <a:off x="2905094" y="472190"/>
            <a:ext cx="1960415" cy="3545174"/>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5229717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eneric 3">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6" name="Picture Placeholder 3"/>
          <p:cNvSpPr>
            <a:spLocks noGrp="1"/>
          </p:cNvSpPr>
          <p:nvPr>
            <p:ph type="pic" sz="quarter" idx="15"/>
          </p:nvPr>
        </p:nvSpPr>
        <p:spPr>
          <a:xfrm>
            <a:off x="2320557" y="2259722"/>
            <a:ext cx="3126549" cy="2068785"/>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2413153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ector Group Mockup">
    <p:spTree>
      <p:nvGrpSpPr>
        <p:cNvPr id="1" name=""/>
        <p:cNvGrpSpPr/>
        <p:nvPr/>
      </p:nvGrpSpPr>
      <p:grpSpPr>
        <a:xfrm>
          <a:off x="0" y="0"/>
          <a:ext cx="0" cy="0"/>
          <a:chOff x="0" y="0"/>
          <a:chExt cx="0" cy="0"/>
        </a:xfrm>
      </p:grpSpPr>
      <p:sp>
        <p:nvSpPr>
          <p:cNvPr id="16" name="Picture Placeholder 3"/>
          <p:cNvSpPr>
            <a:spLocks noGrp="1"/>
          </p:cNvSpPr>
          <p:nvPr>
            <p:ph type="pic" sz="quarter" idx="15"/>
          </p:nvPr>
        </p:nvSpPr>
        <p:spPr>
          <a:xfrm>
            <a:off x="2410838" y="2723527"/>
            <a:ext cx="2547271" cy="1687701"/>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04" name="Picture Placeholder 3"/>
          <p:cNvSpPr>
            <a:spLocks noGrp="1"/>
          </p:cNvSpPr>
          <p:nvPr>
            <p:ph type="pic" sz="quarter" idx="16"/>
          </p:nvPr>
        </p:nvSpPr>
        <p:spPr>
          <a:xfrm>
            <a:off x="1395277" y="4243829"/>
            <a:ext cx="1581297" cy="890881"/>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05" name="Picture Placeholder 3"/>
          <p:cNvSpPr>
            <a:spLocks noGrp="1"/>
          </p:cNvSpPr>
          <p:nvPr>
            <p:ph type="pic" sz="quarter" idx="17"/>
          </p:nvPr>
        </p:nvSpPr>
        <p:spPr>
          <a:xfrm>
            <a:off x="4890190" y="4146380"/>
            <a:ext cx="1169945" cy="1006574"/>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06" name="Picture Placeholder 3"/>
          <p:cNvSpPr>
            <a:spLocks noGrp="1"/>
          </p:cNvSpPr>
          <p:nvPr>
            <p:ph type="pic" sz="quarter" idx="18"/>
          </p:nvPr>
        </p:nvSpPr>
        <p:spPr>
          <a:xfrm>
            <a:off x="4361385" y="4469441"/>
            <a:ext cx="506593" cy="67663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6314184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Generic 4">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6" name="Picture Placeholder 3"/>
          <p:cNvSpPr>
            <a:spLocks noGrp="1"/>
          </p:cNvSpPr>
          <p:nvPr>
            <p:ph type="pic" sz="quarter" idx="15"/>
          </p:nvPr>
        </p:nvSpPr>
        <p:spPr>
          <a:xfrm>
            <a:off x="455141" y="1721681"/>
            <a:ext cx="2373733" cy="2678129"/>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928195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eneric 5">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6" name="Picture Placeholder 3"/>
          <p:cNvSpPr>
            <a:spLocks noGrp="1"/>
          </p:cNvSpPr>
          <p:nvPr>
            <p:ph type="pic" sz="quarter" idx="15"/>
          </p:nvPr>
        </p:nvSpPr>
        <p:spPr>
          <a:xfrm>
            <a:off x="1" y="1369734"/>
            <a:ext cx="7775448" cy="3472055"/>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888308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6" name="Picture Placeholder 3"/>
          <p:cNvSpPr>
            <a:spLocks noGrp="1"/>
          </p:cNvSpPr>
          <p:nvPr>
            <p:ph type="pic" sz="quarter" idx="15"/>
          </p:nvPr>
        </p:nvSpPr>
        <p:spPr>
          <a:xfrm>
            <a:off x="2461862" y="3413760"/>
            <a:ext cx="1035719" cy="1219200"/>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1620884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6" name="Picture Placeholder 3"/>
          <p:cNvSpPr>
            <a:spLocks noGrp="1"/>
          </p:cNvSpPr>
          <p:nvPr>
            <p:ph type="pic" sz="quarter" idx="15"/>
          </p:nvPr>
        </p:nvSpPr>
        <p:spPr>
          <a:xfrm>
            <a:off x="3380184" y="1682797"/>
            <a:ext cx="1021656" cy="1202645"/>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321756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2858A-1942-4518-BE22-49558EBF81D5}"/>
              </a:ext>
            </a:extLst>
          </p:cNvPr>
          <p:cNvSpPr>
            <a:spLocks noGrp="1"/>
          </p:cNvSpPr>
          <p:nvPr>
            <p:ph type="title"/>
          </p:nvPr>
        </p:nvSpPr>
        <p:spPr>
          <a:xfrm>
            <a:off x="535365" y="273844"/>
            <a:ext cx="6703695"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71DEC4-5991-4CA4-BD63-0E4855D66DFF}"/>
              </a:ext>
            </a:extLst>
          </p:cNvPr>
          <p:cNvSpPr>
            <a:spLocks noGrp="1"/>
          </p:cNvSpPr>
          <p:nvPr>
            <p:ph type="body" idx="1"/>
          </p:nvPr>
        </p:nvSpPr>
        <p:spPr>
          <a:xfrm>
            <a:off x="535365" y="1260872"/>
            <a:ext cx="3288089" cy="61793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Click to edit Master text styles</a:t>
            </a:r>
          </a:p>
        </p:txBody>
      </p:sp>
      <p:sp>
        <p:nvSpPr>
          <p:cNvPr id="4" name="Content Placeholder 3">
            <a:extLst>
              <a:ext uri="{FF2B5EF4-FFF2-40B4-BE49-F238E27FC236}">
                <a16:creationId xmlns:a16="http://schemas.microsoft.com/office/drawing/2014/main" id="{AF944354-6DD8-45A8-B362-AB8960BD82B7}"/>
              </a:ext>
            </a:extLst>
          </p:cNvPr>
          <p:cNvSpPr>
            <a:spLocks noGrp="1"/>
          </p:cNvSpPr>
          <p:nvPr>
            <p:ph sz="half" idx="2"/>
          </p:nvPr>
        </p:nvSpPr>
        <p:spPr>
          <a:xfrm>
            <a:off x="535365" y="1878806"/>
            <a:ext cx="3288089"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E0EB41-3849-4BF7-91CD-BEAB98738A11}"/>
              </a:ext>
            </a:extLst>
          </p:cNvPr>
          <p:cNvSpPr>
            <a:spLocks noGrp="1"/>
          </p:cNvSpPr>
          <p:nvPr>
            <p:ph type="body" sz="quarter" idx="3"/>
          </p:nvPr>
        </p:nvSpPr>
        <p:spPr>
          <a:xfrm>
            <a:off x="3934778" y="1260872"/>
            <a:ext cx="3304282" cy="61793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Click to edit Master text styles</a:t>
            </a:r>
          </a:p>
        </p:txBody>
      </p:sp>
      <p:sp>
        <p:nvSpPr>
          <p:cNvPr id="6" name="Content Placeholder 5">
            <a:extLst>
              <a:ext uri="{FF2B5EF4-FFF2-40B4-BE49-F238E27FC236}">
                <a16:creationId xmlns:a16="http://schemas.microsoft.com/office/drawing/2014/main" id="{57E8F317-253C-4FE0-8342-6E9620EB443C}"/>
              </a:ext>
            </a:extLst>
          </p:cNvPr>
          <p:cNvSpPr>
            <a:spLocks noGrp="1"/>
          </p:cNvSpPr>
          <p:nvPr>
            <p:ph sz="quarter" idx="4"/>
          </p:nvPr>
        </p:nvSpPr>
        <p:spPr>
          <a:xfrm>
            <a:off x="3934778" y="1878806"/>
            <a:ext cx="3304282"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AE9B93-A251-4B2A-AE1F-90A8C4099D1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CB7AC755-C563-4A3D-88BC-2C077F367016}"/>
              </a:ext>
            </a:extLst>
          </p:cNvPr>
          <p:cNvSpPr>
            <a:spLocks noGrp="1"/>
          </p:cNvSpPr>
          <p:nvPr>
            <p:ph type="ftr" sz="quarter" idx="11"/>
          </p:nvPr>
        </p:nvSpPr>
        <p:spPr/>
        <p:txBody>
          <a:bodyPr/>
          <a:lstStyle/>
          <a:p>
            <a:r>
              <a:rPr lang="en-US"/>
              <a:t>FY21 Operating Budget Forum</a:t>
            </a:r>
          </a:p>
        </p:txBody>
      </p:sp>
      <p:sp>
        <p:nvSpPr>
          <p:cNvPr id="9" name="Slide Number Placeholder 8">
            <a:extLst>
              <a:ext uri="{FF2B5EF4-FFF2-40B4-BE49-F238E27FC236}">
                <a16:creationId xmlns:a16="http://schemas.microsoft.com/office/drawing/2014/main" id="{1676AB03-934F-4B66-9BD2-1F42744CC103}"/>
              </a:ext>
            </a:extLst>
          </p:cNvPr>
          <p:cNvSpPr>
            <a:spLocks noGrp="1"/>
          </p:cNvSpPr>
          <p:nvPr>
            <p:ph type="sldNum" sz="quarter" idx="12"/>
          </p:nvPr>
        </p:nvSpPr>
        <p:spPr/>
        <p:txBody>
          <a:bodyPr/>
          <a:lstStyle/>
          <a:p>
            <a:fld id="{D54A55BF-8F0A-4A50-B8F4-E25F20C77787}" type="slidenum">
              <a:rPr lang="en-US" smtClean="0"/>
              <a:t>‹#›</a:t>
            </a:fld>
            <a:endParaRPr lang="en-US"/>
          </a:p>
        </p:txBody>
      </p:sp>
    </p:spTree>
    <p:extLst>
      <p:ext uri="{BB962C8B-B14F-4D97-AF65-F5344CB8AC3E}">
        <p14:creationId xmlns:p14="http://schemas.microsoft.com/office/powerpoint/2010/main" val="1512325185"/>
      </p:ext>
    </p:extLst>
  </p:cSld>
  <p:clrMapOvr>
    <a:masterClrMapping/>
  </p:clrMapOvr>
  <p:hf sldNum="0" hd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5" name="Picture Placeholder 3"/>
          <p:cNvSpPr>
            <a:spLocks noGrp="1"/>
          </p:cNvSpPr>
          <p:nvPr>
            <p:ph type="pic" sz="quarter" idx="15"/>
          </p:nvPr>
        </p:nvSpPr>
        <p:spPr>
          <a:xfrm>
            <a:off x="4105608" y="1855515"/>
            <a:ext cx="1170988" cy="1378432"/>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2171615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meline 4">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5" name="Picture Placeholder 3"/>
          <p:cNvSpPr>
            <a:spLocks noGrp="1"/>
          </p:cNvSpPr>
          <p:nvPr>
            <p:ph type="pic" sz="quarter" idx="15"/>
          </p:nvPr>
        </p:nvSpPr>
        <p:spPr>
          <a:xfrm>
            <a:off x="3397456" y="2698797"/>
            <a:ext cx="989633" cy="1164949"/>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4612738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5" name="Picture Placeholder 3"/>
          <p:cNvSpPr>
            <a:spLocks noGrp="1"/>
          </p:cNvSpPr>
          <p:nvPr>
            <p:ph type="pic" sz="quarter" idx="15"/>
          </p:nvPr>
        </p:nvSpPr>
        <p:spPr>
          <a:xfrm>
            <a:off x="0" y="2570814"/>
            <a:ext cx="7772400" cy="2271061"/>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4667473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New Mockup 1">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69616" y="4860098"/>
            <a:ext cx="355683"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3" name="Picture Placeholder 3"/>
          <p:cNvSpPr>
            <a:spLocks noGrp="1"/>
          </p:cNvSpPr>
          <p:nvPr>
            <p:ph type="pic" sz="quarter" idx="10"/>
          </p:nvPr>
        </p:nvSpPr>
        <p:spPr>
          <a:xfrm>
            <a:off x="519826" y="483518"/>
            <a:ext cx="4406890" cy="4271990"/>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6841106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New Mockup 2">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69616" y="4860098"/>
            <a:ext cx="355683"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3" name="Picture Placeholder 3"/>
          <p:cNvSpPr>
            <a:spLocks noGrp="1"/>
          </p:cNvSpPr>
          <p:nvPr>
            <p:ph type="pic" sz="quarter" idx="10"/>
          </p:nvPr>
        </p:nvSpPr>
        <p:spPr>
          <a:xfrm>
            <a:off x="3847976" y="230021"/>
            <a:ext cx="3499374" cy="4926597"/>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16" name="Picture Placeholder 3"/>
          <p:cNvSpPr>
            <a:spLocks noGrp="1"/>
          </p:cNvSpPr>
          <p:nvPr>
            <p:ph type="pic" sz="quarter" idx="14"/>
          </p:nvPr>
        </p:nvSpPr>
        <p:spPr>
          <a:xfrm>
            <a:off x="-12552" y="1688758"/>
            <a:ext cx="1917140" cy="1680520"/>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0365997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New Mockup 3">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69616" y="4860098"/>
            <a:ext cx="355683"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3" name="Picture Placeholder 3"/>
          <p:cNvSpPr>
            <a:spLocks noGrp="1"/>
          </p:cNvSpPr>
          <p:nvPr>
            <p:ph type="pic" sz="quarter" idx="10"/>
          </p:nvPr>
        </p:nvSpPr>
        <p:spPr>
          <a:xfrm>
            <a:off x="2314822" y="1059582"/>
            <a:ext cx="3041833" cy="377495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8800811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New Mockup 4">
    <p:spTree>
      <p:nvGrpSpPr>
        <p:cNvPr id="1" name=""/>
        <p:cNvGrpSpPr/>
        <p:nvPr/>
      </p:nvGrpSpPr>
      <p:grpSpPr>
        <a:xfrm>
          <a:off x="0" y="0"/>
          <a:ext cx="0" cy="0"/>
          <a:chOff x="0" y="0"/>
          <a:chExt cx="0" cy="0"/>
        </a:xfrm>
      </p:grpSpPr>
      <p:sp>
        <p:nvSpPr>
          <p:cNvPr id="14" name="Picture Placeholder 3"/>
          <p:cNvSpPr>
            <a:spLocks noGrp="1"/>
          </p:cNvSpPr>
          <p:nvPr>
            <p:ph type="pic" sz="quarter" idx="14"/>
          </p:nvPr>
        </p:nvSpPr>
        <p:spPr>
          <a:xfrm>
            <a:off x="-9546" y="2067694"/>
            <a:ext cx="7784995" cy="1706180"/>
          </a:xfrm>
          <a:prstGeom prst="rect">
            <a:avLst/>
          </a:prstGeom>
        </p:spPr>
        <p:txBody>
          <a:bodyPr/>
          <a:lstStyle>
            <a:lvl1pPr algn="l">
              <a:defRPr sz="750" b="0" i="0">
                <a:solidFill>
                  <a:schemeClr val="bg2"/>
                </a:solidFill>
                <a:latin typeface="Lato Light" charset="0"/>
                <a:ea typeface="Lato Light" charset="0"/>
                <a:cs typeface="Lato Light" charset="0"/>
              </a:defRPr>
            </a:lvl1pPr>
          </a:lstStyle>
          <a:p>
            <a:endParaRPr lang="en-US"/>
          </a:p>
        </p:txBody>
      </p:sp>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69616" y="4860098"/>
            <a:ext cx="355683"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3" name="Picture Placeholder 3"/>
          <p:cNvSpPr>
            <a:spLocks noGrp="1"/>
          </p:cNvSpPr>
          <p:nvPr>
            <p:ph type="pic" sz="quarter" idx="10"/>
          </p:nvPr>
        </p:nvSpPr>
        <p:spPr>
          <a:xfrm>
            <a:off x="1506630" y="1059582"/>
            <a:ext cx="4752641" cy="377495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2384334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New Mockup 5">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69616" y="4860098"/>
            <a:ext cx="355683"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3" name="Picture Placeholder 3"/>
          <p:cNvSpPr>
            <a:spLocks noGrp="1"/>
          </p:cNvSpPr>
          <p:nvPr>
            <p:ph type="pic" sz="quarter" idx="10"/>
          </p:nvPr>
        </p:nvSpPr>
        <p:spPr>
          <a:xfrm>
            <a:off x="5110336" y="627534"/>
            <a:ext cx="3488788" cy="4207006"/>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313089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New Portfolio 1">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69616" y="4860098"/>
            <a:ext cx="355683"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3" name="Picture Placeholder 3"/>
          <p:cNvSpPr>
            <a:spLocks noGrp="1"/>
          </p:cNvSpPr>
          <p:nvPr>
            <p:ph type="pic" sz="quarter" idx="10"/>
          </p:nvPr>
        </p:nvSpPr>
        <p:spPr>
          <a:xfrm>
            <a:off x="771338" y="872880"/>
            <a:ext cx="5183454" cy="3403847"/>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2316024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New Portfolio 2">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69616" y="4860098"/>
            <a:ext cx="355683"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3" name="Picture Placeholder 3"/>
          <p:cNvSpPr>
            <a:spLocks noGrp="1"/>
          </p:cNvSpPr>
          <p:nvPr>
            <p:ph type="pic" sz="quarter" idx="10"/>
          </p:nvPr>
        </p:nvSpPr>
        <p:spPr>
          <a:xfrm>
            <a:off x="3146912" y="872880"/>
            <a:ext cx="3829527" cy="3386583"/>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472576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EBA0B-6FCD-47BF-9AB1-F58890757F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6A2E73-69DF-4B6C-BC7D-696735589E4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8C21ABA0-A41D-4206-9625-5FA8697AB46B}"/>
              </a:ext>
            </a:extLst>
          </p:cNvPr>
          <p:cNvSpPr>
            <a:spLocks noGrp="1"/>
          </p:cNvSpPr>
          <p:nvPr>
            <p:ph type="ftr" sz="quarter" idx="11"/>
          </p:nvPr>
        </p:nvSpPr>
        <p:spPr/>
        <p:txBody>
          <a:bodyPr/>
          <a:lstStyle/>
          <a:p>
            <a:r>
              <a:rPr lang="en-US"/>
              <a:t>FY21 Operating Budget Forum</a:t>
            </a:r>
          </a:p>
        </p:txBody>
      </p:sp>
      <p:sp>
        <p:nvSpPr>
          <p:cNvPr id="5" name="Slide Number Placeholder 4">
            <a:extLst>
              <a:ext uri="{FF2B5EF4-FFF2-40B4-BE49-F238E27FC236}">
                <a16:creationId xmlns:a16="http://schemas.microsoft.com/office/drawing/2014/main" id="{1FCAFAFC-9E0F-40BE-9F59-6A183C502645}"/>
              </a:ext>
            </a:extLst>
          </p:cNvPr>
          <p:cNvSpPr>
            <a:spLocks noGrp="1"/>
          </p:cNvSpPr>
          <p:nvPr>
            <p:ph type="sldNum" sz="quarter" idx="12"/>
          </p:nvPr>
        </p:nvSpPr>
        <p:spPr/>
        <p:txBody>
          <a:bodyPr/>
          <a:lstStyle/>
          <a:p>
            <a:fld id="{D54A55BF-8F0A-4A50-B8F4-E25F20C77787}" type="slidenum">
              <a:rPr lang="en-US" smtClean="0"/>
              <a:t>‹#›</a:t>
            </a:fld>
            <a:endParaRPr lang="en-US"/>
          </a:p>
        </p:txBody>
      </p:sp>
    </p:spTree>
    <p:extLst>
      <p:ext uri="{BB962C8B-B14F-4D97-AF65-F5344CB8AC3E}">
        <p14:creationId xmlns:p14="http://schemas.microsoft.com/office/powerpoint/2010/main" val="35209992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New Portfolio 3">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69616" y="4860098"/>
            <a:ext cx="355683"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3" name="Picture Placeholder 3"/>
          <p:cNvSpPr>
            <a:spLocks noGrp="1"/>
          </p:cNvSpPr>
          <p:nvPr>
            <p:ph type="pic" sz="quarter" idx="10"/>
          </p:nvPr>
        </p:nvSpPr>
        <p:spPr>
          <a:xfrm>
            <a:off x="529575" y="537264"/>
            <a:ext cx="2362013" cy="2037396"/>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6" name="Picture Placeholder 3"/>
          <p:cNvSpPr>
            <a:spLocks noGrp="1"/>
          </p:cNvSpPr>
          <p:nvPr>
            <p:ph type="pic" sz="quarter" idx="14"/>
          </p:nvPr>
        </p:nvSpPr>
        <p:spPr>
          <a:xfrm>
            <a:off x="529575" y="2580248"/>
            <a:ext cx="2362013" cy="2037396"/>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7" name="Picture Placeholder 3"/>
          <p:cNvSpPr>
            <a:spLocks noGrp="1"/>
          </p:cNvSpPr>
          <p:nvPr>
            <p:ph type="pic" sz="quarter" idx="15"/>
          </p:nvPr>
        </p:nvSpPr>
        <p:spPr>
          <a:xfrm>
            <a:off x="2889304" y="537264"/>
            <a:ext cx="2362013" cy="2037396"/>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8" name="Picture Placeholder 3"/>
          <p:cNvSpPr>
            <a:spLocks noGrp="1"/>
          </p:cNvSpPr>
          <p:nvPr>
            <p:ph type="pic" sz="quarter" idx="16"/>
          </p:nvPr>
        </p:nvSpPr>
        <p:spPr>
          <a:xfrm>
            <a:off x="2889304" y="2580248"/>
            <a:ext cx="2362013" cy="2037396"/>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9" name="Picture Placeholder 3"/>
          <p:cNvSpPr>
            <a:spLocks noGrp="1"/>
          </p:cNvSpPr>
          <p:nvPr>
            <p:ph type="pic" sz="quarter" idx="17"/>
          </p:nvPr>
        </p:nvSpPr>
        <p:spPr>
          <a:xfrm>
            <a:off x="5249032" y="537264"/>
            <a:ext cx="1984201" cy="4084164"/>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7163344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New Portfolio 4">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69616" y="4860098"/>
            <a:ext cx="355683"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3" name="Picture Placeholder 3"/>
          <p:cNvSpPr>
            <a:spLocks noGrp="1"/>
          </p:cNvSpPr>
          <p:nvPr>
            <p:ph type="pic" sz="quarter" idx="10"/>
          </p:nvPr>
        </p:nvSpPr>
        <p:spPr>
          <a:xfrm rot="20733342">
            <a:off x="2330097" y="2848244"/>
            <a:ext cx="1159094" cy="1365614"/>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45" name="Picture Placeholder 3"/>
          <p:cNvSpPr>
            <a:spLocks noGrp="1"/>
          </p:cNvSpPr>
          <p:nvPr>
            <p:ph type="pic" sz="quarter" idx="14"/>
          </p:nvPr>
        </p:nvSpPr>
        <p:spPr>
          <a:xfrm rot="1224953">
            <a:off x="3320133" y="1725352"/>
            <a:ext cx="1160395" cy="1360494"/>
          </a:xfrm>
          <a:custGeom>
            <a:avLst/>
            <a:gdLst>
              <a:gd name="connsiteX0" fmla="*/ 0 w 1365171"/>
              <a:gd name="connsiteY0" fmla="*/ 0 h 1359755"/>
              <a:gd name="connsiteX1" fmla="*/ 1365171 w 1365171"/>
              <a:gd name="connsiteY1" fmla="*/ 0 h 1359755"/>
              <a:gd name="connsiteX2" fmla="*/ 1365171 w 1365171"/>
              <a:gd name="connsiteY2" fmla="*/ 1359755 h 1359755"/>
              <a:gd name="connsiteX3" fmla="*/ 0 w 1365171"/>
              <a:gd name="connsiteY3" fmla="*/ 1359755 h 1359755"/>
              <a:gd name="connsiteX4" fmla="*/ 0 w 1365171"/>
              <a:gd name="connsiteY4" fmla="*/ 0 h 1359755"/>
              <a:gd name="connsiteX0" fmla="*/ 0 w 1365171"/>
              <a:gd name="connsiteY0" fmla="*/ 0 h 1370217"/>
              <a:gd name="connsiteX1" fmla="*/ 1365171 w 1365171"/>
              <a:gd name="connsiteY1" fmla="*/ 0 h 1370217"/>
              <a:gd name="connsiteX2" fmla="*/ 1365171 w 1365171"/>
              <a:gd name="connsiteY2" fmla="*/ 1359755 h 1370217"/>
              <a:gd name="connsiteX3" fmla="*/ 528825 w 1365171"/>
              <a:gd name="connsiteY3" fmla="*/ 1370139 h 1370217"/>
              <a:gd name="connsiteX4" fmla="*/ 0 w 1365171"/>
              <a:gd name="connsiteY4" fmla="*/ 1359755 h 1370217"/>
              <a:gd name="connsiteX5" fmla="*/ 0 w 1365171"/>
              <a:gd name="connsiteY5" fmla="*/ 0 h 1370217"/>
              <a:gd name="connsiteX0" fmla="*/ 0 w 1365171"/>
              <a:gd name="connsiteY0" fmla="*/ 0 h 1365223"/>
              <a:gd name="connsiteX1" fmla="*/ 1365171 w 1365171"/>
              <a:gd name="connsiteY1" fmla="*/ 0 h 1365223"/>
              <a:gd name="connsiteX2" fmla="*/ 1365171 w 1365171"/>
              <a:gd name="connsiteY2" fmla="*/ 1359755 h 1365223"/>
              <a:gd name="connsiteX3" fmla="*/ 507988 w 1365171"/>
              <a:gd name="connsiteY3" fmla="*/ 1365223 h 1365223"/>
              <a:gd name="connsiteX4" fmla="*/ 0 w 1365171"/>
              <a:gd name="connsiteY4" fmla="*/ 1359755 h 1365223"/>
              <a:gd name="connsiteX5" fmla="*/ 0 w 1365171"/>
              <a:gd name="connsiteY5" fmla="*/ 0 h 1365223"/>
              <a:gd name="connsiteX0" fmla="*/ 0 w 1365171"/>
              <a:gd name="connsiteY0" fmla="*/ 0 h 1365223"/>
              <a:gd name="connsiteX1" fmla="*/ 1365171 w 1365171"/>
              <a:gd name="connsiteY1" fmla="*/ 0 h 1365223"/>
              <a:gd name="connsiteX2" fmla="*/ 1365171 w 1365171"/>
              <a:gd name="connsiteY2" fmla="*/ 1359755 h 1365223"/>
              <a:gd name="connsiteX3" fmla="*/ 507988 w 1365171"/>
              <a:gd name="connsiteY3" fmla="*/ 1365223 h 1365223"/>
              <a:gd name="connsiteX4" fmla="*/ 0 w 1365171"/>
              <a:gd name="connsiteY4" fmla="*/ 1359755 h 1365223"/>
              <a:gd name="connsiteX5" fmla="*/ 0 w 1365171"/>
              <a:gd name="connsiteY5" fmla="*/ 0 h 1365223"/>
              <a:gd name="connsiteX0" fmla="*/ 5469 w 1370640"/>
              <a:gd name="connsiteY0" fmla="*/ 0 h 1365223"/>
              <a:gd name="connsiteX1" fmla="*/ 1370640 w 1370640"/>
              <a:gd name="connsiteY1" fmla="*/ 0 h 1365223"/>
              <a:gd name="connsiteX2" fmla="*/ 1370640 w 1370640"/>
              <a:gd name="connsiteY2" fmla="*/ 1359755 h 1365223"/>
              <a:gd name="connsiteX3" fmla="*/ 513457 w 1370640"/>
              <a:gd name="connsiteY3" fmla="*/ 1365223 h 1365223"/>
              <a:gd name="connsiteX4" fmla="*/ 0 w 1370640"/>
              <a:gd name="connsiteY4" fmla="*/ 1038673 h 1365223"/>
              <a:gd name="connsiteX5" fmla="*/ 5469 w 1370640"/>
              <a:gd name="connsiteY5" fmla="*/ 0 h 1365223"/>
              <a:gd name="connsiteX0" fmla="*/ 0 w 1365171"/>
              <a:gd name="connsiteY0" fmla="*/ 0 h 1365223"/>
              <a:gd name="connsiteX1" fmla="*/ 1365171 w 1365171"/>
              <a:gd name="connsiteY1" fmla="*/ 0 h 1365223"/>
              <a:gd name="connsiteX2" fmla="*/ 1365171 w 1365171"/>
              <a:gd name="connsiteY2" fmla="*/ 1359755 h 1365223"/>
              <a:gd name="connsiteX3" fmla="*/ 507988 w 1365171"/>
              <a:gd name="connsiteY3" fmla="*/ 1365223 h 1365223"/>
              <a:gd name="connsiteX4" fmla="*/ 745 w 1365171"/>
              <a:gd name="connsiteY4" fmla="*/ 1055367 h 1365223"/>
              <a:gd name="connsiteX5" fmla="*/ 0 w 1365171"/>
              <a:gd name="connsiteY5" fmla="*/ 0 h 1365223"/>
              <a:gd name="connsiteX0" fmla="*/ 0 w 1365171"/>
              <a:gd name="connsiteY0" fmla="*/ 0 h 1365223"/>
              <a:gd name="connsiteX1" fmla="*/ 1365171 w 1365171"/>
              <a:gd name="connsiteY1" fmla="*/ 0 h 1365223"/>
              <a:gd name="connsiteX2" fmla="*/ 1365171 w 1365171"/>
              <a:gd name="connsiteY2" fmla="*/ 1359755 h 1365223"/>
              <a:gd name="connsiteX3" fmla="*/ 507988 w 1365171"/>
              <a:gd name="connsiteY3" fmla="*/ 1365223 h 1365223"/>
              <a:gd name="connsiteX4" fmla="*/ 745 w 1365171"/>
              <a:gd name="connsiteY4" fmla="*/ 1055367 h 1365223"/>
              <a:gd name="connsiteX5" fmla="*/ 0 w 1365171"/>
              <a:gd name="connsiteY5" fmla="*/ 0 h 1365223"/>
              <a:gd name="connsiteX0" fmla="*/ 0 w 1365171"/>
              <a:gd name="connsiteY0" fmla="*/ 0 h 1365223"/>
              <a:gd name="connsiteX1" fmla="*/ 1365171 w 1365171"/>
              <a:gd name="connsiteY1" fmla="*/ 0 h 1365223"/>
              <a:gd name="connsiteX2" fmla="*/ 1365171 w 1365171"/>
              <a:gd name="connsiteY2" fmla="*/ 1359755 h 1365223"/>
              <a:gd name="connsiteX3" fmla="*/ 507988 w 1365171"/>
              <a:gd name="connsiteY3" fmla="*/ 1365223 h 1365223"/>
              <a:gd name="connsiteX4" fmla="*/ 233067 w 1365171"/>
              <a:gd name="connsiteY4" fmla="*/ 967039 h 1365223"/>
              <a:gd name="connsiteX5" fmla="*/ 745 w 1365171"/>
              <a:gd name="connsiteY5" fmla="*/ 1055367 h 1365223"/>
              <a:gd name="connsiteX6" fmla="*/ 0 w 1365171"/>
              <a:gd name="connsiteY6" fmla="*/ 0 h 1365223"/>
              <a:gd name="connsiteX0" fmla="*/ 0 w 1365171"/>
              <a:gd name="connsiteY0" fmla="*/ 0 h 1365223"/>
              <a:gd name="connsiteX1" fmla="*/ 1365171 w 1365171"/>
              <a:gd name="connsiteY1" fmla="*/ 0 h 1365223"/>
              <a:gd name="connsiteX2" fmla="*/ 1365171 w 1365171"/>
              <a:gd name="connsiteY2" fmla="*/ 1359755 h 1365223"/>
              <a:gd name="connsiteX3" fmla="*/ 507988 w 1365171"/>
              <a:gd name="connsiteY3" fmla="*/ 1365223 h 1365223"/>
              <a:gd name="connsiteX4" fmla="*/ 233067 w 1365171"/>
              <a:gd name="connsiteY4" fmla="*/ 967039 h 1365223"/>
              <a:gd name="connsiteX5" fmla="*/ 745 w 1365171"/>
              <a:gd name="connsiteY5" fmla="*/ 1055367 h 1365223"/>
              <a:gd name="connsiteX6" fmla="*/ 0 w 1365171"/>
              <a:gd name="connsiteY6" fmla="*/ 0 h 1365223"/>
              <a:gd name="connsiteX0" fmla="*/ 0 w 1365171"/>
              <a:gd name="connsiteY0" fmla="*/ 0 h 1365223"/>
              <a:gd name="connsiteX1" fmla="*/ 1365171 w 1365171"/>
              <a:gd name="connsiteY1" fmla="*/ 0 h 1365223"/>
              <a:gd name="connsiteX2" fmla="*/ 1365171 w 1365171"/>
              <a:gd name="connsiteY2" fmla="*/ 1359755 h 1365223"/>
              <a:gd name="connsiteX3" fmla="*/ 507988 w 1365171"/>
              <a:gd name="connsiteY3" fmla="*/ 1365223 h 1365223"/>
              <a:gd name="connsiteX4" fmla="*/ 203356 w 1365171"/>
              <a:gd name="connsiteY4" fmla="*/ 936676 h 1365223"/>
              <a:gd name="connsiteX5" fmla="*/ 745 w 1365171"/>
              <a:gd name="connsiteY5" fmla="*/ 1055367 h 1365223"/>
              <a:gd name="connsiteX6" fmla="*/ 0 w 1365171"/>
              <a:gd name="connsiteY6" fmla="*/ 0 h 1365223"/>
              <a:gd name="connsiteX0" fmla="*/ 0 w 1365171"/>
              <a:gd name="connsiteY0" fmla="*/ 0 h 1365223"/>
              <a:gd name="connsiteX1" fmla="*/ 1365171 w 1365171"/>
              <a:gd name="connsiteY1" fmla="*/ 0 h 1365223"/>
              <a:gd name="connsiteX2" fmla="*/ 1365171 w 1365171"/>
              <a:gd name="connsiteY2" fmla="*/ 1359755 h 1365223"/>
              <a:gd name="connsiteX3" fmla="*/ 507988 w 1365171"/>
              <a:gd name="connsiteY3" fmla="*/ 1365223 h 1365223"/>
              <a:gd name="connsiteX4" fmla="*/ 203356 w 1365171"/>
              <a:gd name="connsiteY4" fmla="*/ 936676 h 1365223"/>
              <a:gd name="connsiteX5" fmla="*/ 745 w 1365171"/>
              <a:gd name="connsiteY5" fmla="*/ 1055367 h 1365223"/>
              <a:gd name="connsiteX6" fmla="*/ 0 w 1365171"/>
              <a:gd name="connsiteY6" fmla="*/ 0 h 1365223"/>
              <a:gd name="connsiteX0" fmla="*/ 0 w 1365171"/>
              <a:gd name="connsiteY0" fmla="*/ 0 h 1365223"/>
              <a:gd name="connsiteX1" fmla="*/ 1365171 w 1365171"/>
              <a:gd name="connsiteY1" fmla="*/ 0 h 1365223"/>
              <a:gd name="connsiteX2" fmla="*/ 1365171 w 1365171"/>
              <a:gd name="connsiteY2" fmla="*/ 1359755 h 1365223"/>
              <a:gd name="connsiteX3" fmla="*/ 507988 w 1365171"/>
              <a:gd name="connsiteY3" fmla="*/ 1365223 h 1365223"/>
              <a:gd name="connsiteX4" fmla="*/ 203356 w 1365171"/>
              <a:gd name="connsiteY4" fmla="*/ 936676 h 1365223"/>
              <a:gd name="connsiteX5" fmla="*/ 745 w 1365171"/>
              <a:gd name="connsiteY5" fmla="*/ 1055367 h 1365223"/>
              <a:gd name="connsiteX6" fmla="*/ 0 w 1365171"/>
              <a:gd name="connsiteY6" fmla="*/ 0 h 1365223"/>
              <a:gd name="connsiteX0" fmla="*/ 0 w 1365171"/>
              <a:gd name="connsiteY0" fmla="*/ 0 h 1365223"/>
              <a:gd name="connsiteX1" fmla="*/ 1365171 w 1365171"/>
              <a:gd name="connsiteY1" fmla="*/ 0 h 1365223"/>
              <a:gd name="connsiteX2" fmla="*/ 1365171 w 1365171"/>
              <a:gd name="connsiteY2" fmla="*/ 1359755 h 1365223"/>
              <a:gd name="connsiteX3" fmla="*/ 507988 w 1365171"/>
              <a:gd name="connsiteY3" fmla="*/ 1365223 h 1365223"/>
              <a:gd name="connsiteX4" fmla="*/ 203356 w 1365171"/>
              <a:gd name="connsiteY4" fmla="*/ 936676 h 1365223"/>
              <a:gd name="connsiteX5" fmla="*/ 745 w 1365171"/>
              <a:gd name="connsiteY5" fmla="*/ 1055367 h 1365223"/>
              <a:gd name="connsiteX6" fmla="*/ 0 w 1365171"/>
              <a:gd name="connsiteY6" fmla="*/ 0 h 1365223"/>
              <a:gd name="connsiteX0" fmla="*/ 0 w 1365171"/>
              <a:gd name="connsiteY0" fmla="*/ 0 h 1365223"/>
              <a:gd name="connsiteX1" fmla="*/ 1365171 w 1365171"/>
              <a:gd name="connsiteY1" fmla="*/ 0 h 1365223"/>
              <a:gd name="connsiteX2" fmla="*/ 1365171 w 1365171"/>
              <a:gd name="connsiteY2" fmla="*/ 1359755 h 1365223"/>
              <a:gd name="connsiteX3" fmla="*/ 507988 w 1365171"/>
              <a:gd name="connsiteY3" fmla="*/ 1365223 h 1365223"/>
              <a:gd name="connsiteX4" fmla="*/ 203356 w 1365171"/>
              <a:gd name="connsiteY4" fmla="*/ 936676 h 1365223"/>
              <a:gd name="connsiteX5" fmla="*/ 274 w 1365171"/>
              <a:gd name="connsiteY5" fmla="*/ 1041736 h 1365223"/>
              <a:gd name="connsiteX6" fmla="*/ 0 w 1365171"/>
              <a:gd name="connsiteY6" fmla="*/ 0 h 1365223"/>
              <a:gd name="connsiteX0" fmla="*/ 0 w 1365171"/>
              <a:gd name="connsiteY0" fmla="*/ 0 h 1362775"/>
              <a:gd name="connsiteX1" fmla="*/ 1365171 w 1365171"/>
              <a:gd name="connsiteY1" fmla="*/ 0 h 1362775"/>
              <a:gd name="connsiteX2" fmla="*/ 1365171 w 1365171"/>
              <a:gd name="connsiteY2" fmla="*/ 1359755 h 1362775"/>
              <a:gd name="connsiteX3" fmla="*/ 539293 w 1365171"/>
              <a:gd name="connsiteY3" fmla="*/ 1362775 h 1362775"/>
              <a:gd name="connsiteX4" fmla="*/ 203356 w 1365171"/>
              <a:gd name="connsiteY4" fmla="*/ 936676 h 1362775"/>
              <a:gd name="connsiteX5" fmla="*/ 274 w 1365171"/>
              <a:gd name="connsiteY5" fmla="*/ 1041736 h 1362775"/>
              <a:gd name="connsiteX6" fmla="*/ 0 w 1365171"/>
              <a:gd name="connsiteY6" fmla="*/ 0 h 1362775"/>
              <a:gd name="connsiteX0" fmla="*/ 0 w 1365171"/>
              <a:gd name="connsiteY0" fmla="*/ 0 h 1360494"/>
              <a:gd name="connsiteX1" fmla="*/ 1365171 w 1365171"/>
              <a:gd name="connsiteY1" fmla="*/ 0 h 1360494"/>
              <a:gd name="connsiteX2" fmla="*/ 1365171 w 1365171"/>
              <a:gd name="connsiteY2" fmla="*/ 1359755 h 1360494"/>
              <a:gd name="connsiteX3" fmla="*/ 518117 w 1365171"/>
              <a:gd name="connsiteY3" fmla="*/ 1360494 h 1360494"/>
              <a:gd name="connsiteX4" fmla="*/ 203356 w 1365171"/>
              <a:gd name="connsiteY4" fmla="*/ 936676 h 1360494"/>
              <a:gd name="connsiteX5" fmla="*/ 274 w 1365171"/>
              <a:gd name="connsiteY5" fmla="*/ 1041736 h 1360494"/>
              <a:gd name="connsiteX6" fmla="*/ 0 w 1365171"/>
              <a:gd name="connsiteY6" fmla="*/ 0 h 1360494"/>
              <a:gd name="connsiteX0" fmla="*/ 0 w 1365171"/>
              <a:gd name="connsiteY0" fmla="*/ 0 h 1360494"/>
              <a:gd name="connsiteX1" fmla="*/ 1365171 w 1365171"/>
              <a:gd name="connsiteY1" fmla="*/ 0 h 1360494"/>
              <a:gd name="connsiteX2" fmla="*/ 1365171 w 1365171"/>
              <a:gd name="connsiteY2" fmla="*/ 1359755 h 1360494"/>
              <a:gd name="connsiteX3" fmla="*/ 518117 w 1365171"/>
              <a:gd name="connsiteY3" fmla="*/ 1360494 h 1360494"/>
              <a:gd name="connsiteX4" fmla="*/ 203356 w 1365171"/>
              <a:gd name="connsiteY4" fmla="*/ 936676 h 1360494"/>
              <a:gd name="connsiteX5" fmla="*/ 274 w 1365171"/>
              <a:gd name="connsiteY5" fmla="*/ 1041736 h 1360494"/>
              <a:gd name="connsiteX6" fmla="*/ 0 w 1365171"/>
              <a:gd name="connsiteY6" fmla="*/ 0 h 1360494"/>
              <a:gd name="connsiteX0" fmla="*/ 0 w 1365171"/>
              <a:gd name="connsiteY0" fmla="*/ 0 h 1360494"/>
              <a:gd name="connsiteX1" fmla="*/ 1365171 w 1365171"/>
              <a:gd name="connsiteY1" fmla="*/ 0 h 1360494"/>
              <a:gd name="connsiteX2" fmla="*/ 1365171 w 1365171"/>
              <a:gd name="connsiteY2" fmla="*/ 1359755 h 1360494"/>
              <a:gd name="connsiteX3" fmla="*/ 518117 w 1365171"/>
              <a:gd name="connsiteY3" fmla="*/ 1360494 h 1360494"/>
              <a:gd name="connsiteX4" fmla="*/ 192628 w 1365171"/>
              <a:gd name="connsiteY4" fmla="*/ 916955 h 1360494"/>
              <a:gd name="connsiteX5" fmla="*/ 274 w 1365171"/>
              <a:gd name="connsiteY5" fmla="*/ 1041736 h 1360494"/>
              <a:gd name="connsiteX6" fmla="*/ 0 w 1365171"/>
              <a:gd name="connsiteY6" fmla="*/ 0 h 1360494"/>
              <a:gd name="connsiteX0" fmla="*/ 0 w 1365171"/>
              <a:gd name="connsiteY0" fmla="*/ 0 h 1360494"/>
              <a:gd name="connsiteX1" fmla="*/ 1365171 w 1365171"/>
              <a:gd name="connsiteY1" fmla="*/ 0 h 1360494"/>
              <a:gd name="connsiteX2" fmla="*/ 1365171 w 1365171"/>
              <a:gd name="connsiteY2" fmla="*/ 1359755 h 1360494"/>
              <a:gd name="connsiteX3" fmla="*/ 518117 w 1365171"/>
              <a:gd name="connsiteY3" fmla="*/ 1360494 h 1360494"/>
              <a:gd name="connsiteX4" fmla="*/ 192628 w 1365171"/>
              <a:gd name="connsiteY4" fmla="*/ 916955 h 1360494"/>
              <a:gd name="connsiteX5" fmla="*/ 274 w 1365171"/>
              <a:gd name="connsiteY5" fmla="*/ 1041736 h 1360494"/>
              <a:gd name="connsiteX6" fmla="*/ 0 w 1365171"/>
              <a:gd name="connsiteY6" fmla="*/ 0 h 1360494"/>
              <a:gd name="connsiteX0" fmla="*/ 0 w 1365171"/>
              <a:gd name="connsiteY0" fmla="*/ 0 h 1360494"/>
              <a:gd name="connsiteX1" fmla="*/ 1365171 w 1365171"/>
              <a:gd name="connsiteY1" fmla="*/ 0 h 1360494"/>
              <a:gd name="connsiteX2" fmla="*/ 1365171 w 1365171"/>
              <a:gd name="connsiteY2" fmla="*/ 1359755 h 1360494"/>
              <a:gd name="connsiteX3" fmla="*/ 518117 w 1365171"/>
              <a:gd name="connsiteY3" fmla="*/ 1360494 h 1360494"/>
              <a:gd name="connsiteX4" fmla="*/ 192628 w 1365171"/>
              <a:gd name="connsiteY4" fmla="*/ 916955 h 1360494"/>
              <a:gd name="connsiteX5" fmla="*/ 274 w 1365171"/>
              <a:gd name="connsiteY5" fmla="*/ 1041736 h 1360494"/>
              <a:gd name="connsiteX6" fmla="*/ 0 w 1365171"/>
              <a:gd name="connsiteY6" fmla="*/ 0 h 136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171" h="1360494">
                <a:moveTo>
                  <a:pt x="0" y="0"/>
                </a:moveTo>
                <a:lnTo>
                  <a:pt x="1365171" y="0"/>
                </a:lnTo>
                <a:lnTo>
                  <a:pt x="1365171" y="1359755"/>
                </a:lnTo>
                <a:lnTo>
                  <a:pt x="518117" y="1360494"/>
                </a:lnTo>
                <a:cubicBezTo>
                  <a:pt x="301821" y="1058384"/>
                  <a:pt x="252916" y="977626"/>
                  <a:pt x="192628" y="916955"/>
                </a:cubicBezTo>
                <a:cubicBezTo>
                  <a:pt x="165319" y="918093"/>
                  <a:pt x="93864" y="967877"/>
                  <a:pt x="274" y="1041736"/>
                </a:cubicBezTo>
                <a:cubicBezTo>
                  <a:pt x="26" y="689947"/>
                  <a:pt x="248" y="351789"/>
                  <a:pt x="0" y="0"/>
                </a:cubicBezTo>
                <a:close/>
              </a:path>
            </a:pathLst>
          </a:cu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46" name="Picture Placeholder 3"/>
          <p:cNvSpPr>
            <a:spLocks noGrp="1"/>
          </p:cNvSpPr>
          <p:nvPr>
            <p:ph type="pic" sz="quarter" idx="15"/>
          </p:nvPr>
        </p:nvSpPr>
        <p:spPr>
          <a:xfrm rot="20952885">
            <a:off x="2035766" y="943429"/>
            <a:ext cx="1158984" cy="1366206"/>
          </a:xfrm>
          <a:custGeom>
            <a:avLst/>
            <a:gdLst>
              <a:gd name="connsiteX0" fmla="*/ 0 w 1358514"/>
              <a:gd name="connsiteY0" fmla="*/ 0 h 1363740"/>
              <a:gd name="connsiteX1" fmla="*/ 1358514 w 1358514"/>
              <a:gd name="connsiteY1" fmla="*/ 0 h 1363740"/>
              <a:gd name="connsiteX2" fmla="*/ 1358514 w 1358514"/>
              <a:gd name="connsiteY2" fmla="*/ 1363740 h 1363740"/>
              <a:gd name="connsiteX3" fmla="*/ 0 w 1358514"/>
              <a:gd name="connsiteY3" fmla="*/ 1363740 h 1363740"/>
              <a:gd name="connsiteX4" fmla="*/ 0 w 1358514"/>
              <a:gd name="connsiteY4" fmla="*/ 0 h 1363740"/>
              <a:gd name="connsiteX0" fmla="*/ 0 w 1358514"/>
              <a:gd name="connsiteY0" fmla="*/ 0 h 1363740"/>
              <a:gd name="connsiteX1" fmla="*/ 1358514 w 1358514"/>
              <a:gd name="connsiteY1" fmla="*/ 0 h 1363740"/>
              <a:gd name="connsiteX2" fmla="*/ 1358514 w 1358514"/>
              <a:gd name="connsiteY2" fmla="*/ 1363740 h 1363740"/>
              <a:gd name="connsiteX3" fmla="*/ 1199144 w 1358514"/>
              <a:gd name="connsiteY3" fmla="*/ 1362684 h 1363740"/>
              <a:gd name="connsiteX4" fmla="*/ 0 w 1358514"/>
              <a:gd name="connsiteY4" fmla="*/ 1363740 h 1363740"/>
              <a:gd name="connsiteX5" fmla="*/ 0 w 1358514"/>
              <a:gd name="connsiteY5" fmla="*/ 0 h 1363740"/>
              <a:gd name="connsiteX0" fmla="*/ 0 w 1361498"/>
              <a:gd name="connsiteY0" fmla="*/ 0 h 1363740"/>
              <a:gd name="connsiteX1" fmla="*/ 1358514 w 1361498"/>
              <a:gd name="connsiteY1" fmla="*/ 0 h 1363740"/>
              <a:gd name="connsiteX2" fmla="*/ 1361498 w 1361498"/>
              <a:gd name="connsiteY2" fmla="*/ 1104967 h 1363740"/>
              <a:gd name="connsiteX3" fmla="*/ 1199144 w 1361498"/>
              <a:gd name="connsiteY3" fmla="*/ 1362684 h 1363740"/>
              <a:gd name="connsiteX4" fmla="*/ 0 w 1361498"/>
              <a:gd name="connsiteY4" fmla="*/ 1363740 h 1363740"/>
              <a:gd name="connsiteX5" fmla="*/ 0 w 1361498"/>
              <a:gd name="connsiteY5" fmla="*/ 0 h 1363740"/>
              <a:gd name="connsiteX0" fmla="*/ 0 w 1361498"/>
              <a:gd name="connsiteY0" fmla="*/ 0 h 1363740"/>
              <a:gd name="connsiteX1" fmla="*/ 1358514 w 1361498"/>
              <a:gd name="connsiteY1" fmla="*/ 0 h 1363740"/>
              <a:gd name="connsiteX2" fmla="*/ 1361498 w 1361498"/>
              <a:gd name="connsiteY2" fmla="*/ 1104967 h 1363740"/>
              <a:gd name="connsiteX3" fmla="*/ 1199144 w 1361498"/>
              <a:gd name="connsiteY3" fmla="*/ 1362684 h 1363740"/>
              <a:gd name="connsiteX4" fmla="*/ 0 w 1361498"/>
              <a:gd name="connsiteY4" fmla="*/ 1363740 h 1363740"/>
              <a:gd name="connsiteX5" fmla="*/ 0 w 1361498"/>
              <a:gd name="connsiteY5" fmla="*/ 0 h 1363740"/>
              <a:gd name="connsiteX0" fmla="*/ 0 w 1361498"/>
              <a:gd name="connsiteY0" fmla="*/ 0 h 1363740"/>
              <a:gd name="connsiteX1" fmla="*/ 1358514 w 1361498"/>
              <a:gd name="connsiteY1" fmla="*/ 0 h 1363740"/>
              <a:gd name="connsiteX2" fmla="*/ 1361498 w 1361498"/>
              <a:gd name="connsiteY2" fmla="*/ 1104967 h 1363740"/>
              <a:gd name="connsiteX3" fmla="*/ 1199144 w 1361498"/>
              <a:gd name="connsiteY3" fmla="*/ 1362684 h 1363740"/>
              <a:gd name="connsiteX4" fmla="*/ 0 w 1361498"/>
              <a:gd name="connsiteY4" fmla="*/ 1363740 h 1363740"/>
              <a:gd name="connsiteX5" fmla="*/ 0 w 1361498"/>
              <a:gd name="connsiteY5" fmla="*/ 0 h 1363740"/>
              <a:gd name="connsiteX0" fmla="*/ 0 w 1361498"/>
              <a:gd name="connsiteY0" fmla="*/ 0 h 1363740"/>
              <a:gd name="connsiteX1" fmla="*/ 1358514 w 1361498"/>
              <a:gd name="connsiteY1" fmla="*/ 0 h 1363740"/>
              <a:gd name="connsiteX2" fmla="*/ 1361498 w 1361498"/>
              <a:gd name="connsiteY2" fmla="*/ 1104967 h 1363740"/>
              <a:gd name="connsiteX3" fmla="*/ 1199144 w 1361498"/>
              <a:gd name="connsiteY3" fmla="*/ 1362684 h 1363740"/>
              <a:gd name="connsiteX4" fmla="*/ 0 w 1361498"/>
              <a:gd name="connsiteY4" fmla="*/ 1363740 h 1363740"/>
              <a:gd name="connsiteX5" fmla="*/ 0 w 1361498"/>
              <a:gd name="connsiteY5" fmla="*/ 0 h 1363740"/>
              <a:gd name="connsiteX0" fmla="*/ 0 w 1361498"/>
              <a:gd name="connsiteY0" fmla="*/ 0 h 1363740"/>
              <a:gd name="connsiteX1" fmla="*/ 1358514 w 1361498"/>
              <a:gd name="connsiteY1" fmla="*/ 0 h 1363740"/>
              <a:gd name="connsiteX2" fmla="*/ 1361498 w 1361498"/>
              <a:gd name="connsiteY2" fmla="*/ 1104967 h 1363740"/>
              <a:gd name="connsiteX3" fmla="*/ 1199144 w 1361498"/>
              <a:gd name="connsiteY3" fmla="*/ 1362684 h 1363740"/>
              <a:gd name="connsiteX4" fmla="*/ 0 w 1361498"/>
              <a:gd name="connsiteY4" fmla="*/ 1363740 h 1363740"/>
              <a:gd name="connsiteX5" fmla="*/ 0 w 1361498"/>
              <a:gd name="connsiteY5" fmla="*/ 0 h 1363740"/>
              <a:gd name="connsiteX0" fmla="*/ 0 w 1361498"/>
              <a:gd name="connsiteY0" fmla="*/ 0 h 1363740"/>
              <a:gd name="connsiteX1" fmla="*/ 1358514 w 1361498"/>
              <a:gd name="connsiteY1" fmla="*/ 0 h 1363740"/>
              <a:gd name="connsiteX2" fmla="*/ 1361498 w 1361498"/>
              <a:gd name="connsiteY2" fmla="*/ 1104967 h 1363740"/>
              <a:gd name="connsiteX3" fmla="*/ 1199144 w 1361498"/>
              <a:gd name="connsiteY3" fmla="*/ 1362684 h 1363740"/>
              <a:gd name="connsiteX4" fmla="*/ 0 w 1361498"/>
              <a:gd name="connsiteY4" fmla="*/ 1363740 h 1363740"/>
              <a:gd name="connsiteX5" fmla="*/ 0 w 1361498"/>
              <a:gd name="connsiteY5" fmla="*/ 0 h 1363740"/>
              <a:gd name="connsiteX0" fmla="*/ 0 w 1363511"/>
              <a:gd name="connsiteY0" fmla="*/ 0 h 1363740"/>
              <a:gd name="connsiteX1" fmla="*/ 1358514 w 1363511"/>
              <a:gd name="connsiteY1" fmla="*/ 0 h 1363740"/>
              <a:gd name="connsiteX2" fmla="*/ 1363511 w 1363511"/>
              <a:gd name="connsiteY2" fmla="*/ 1094400 h 1363740"/>
              <a:gd name="connsiteX3" fmla="*/ 1199144 w 1363511"/>
              <a:gd name="connsiteY3" fmla="*/ 1362684 h 1363740"/>
              <a:gd name="connsiteX4" fmla="*/ 0 w 1363511"/>
              <a:gd name="connsiteY4" fmla="*/ 1363740 h 1363740"/>
              <a:gd name="connsiteX5" fmla="*/ 0 w 1363511"/>
              <a:gd name="connsiteY5" fmla="*/ 0 h 1363740"/>
              <a:gd name="connsiteX0" fmla="*/ 0 w 1363511"/>
              <a:gd name="connsiteY0" fmla="*/ 0 h 1366206"/>
              <a:gd name="connsiteX1" fmla="*/ 1358514 w 1363511"/>
              <a:gd name="connsiteY1" fmla="*/ 0 h 1366206"/>
              <a:gd name="connsiteX2" fmla="*/ 1363511 w 1363511"/>
              <a:gd name="connsiteY2" fmla="*/ 1094400 h 1366206"/>
              <a:gd name="connsiteX3" fmla="*/ 1198473 w 1363511"/>
              <a:gd name="connsiteY3" fmla="*/ 1366206 h 1366206"/>
              <a:gd name="connsiteX4" fmla="*/ 0 w 1363511"/>
              <a:gd name="connsiteY4" fmla="*/ 1363740 h 1366206"/>
              <a:gd name="connsiteX5" fmla="*/ 0 w 1363511"/>
              <a:gd name="connsiteY5" fmla="*/ 0 h 1366206"/>
              <a:gd name="connsiteX0" fmla="*/ 0 w 1363511"/>
              <a:gd name="connsiteY0" fmla="*/ 0 h 1366206"/>
              <a:gd name="connsiteX1" fmla="*/ 1358514 w 1363511"/>
              <a:gd name="connsiteY1" fmla="*/ 0 h 1366206"/>
              <a:gd name="connsiteX2" fmla="*/ 1363511 w 1363511"/>
              <a:gd name="connsiteY2" fmla="*/ 1094400 h 1366206"/>
              <a:gd name="connsiteX3" fmla="*/ 1198473 w 1363511"/>
              <a:gd name="connsiteY3" fmla="*/ 1366206 h 1366206"/>
              <a:gd name="connsiteX4" fmla="*/ 0 w 1363511"/>
              <a:gd name="connsiteY4" fmla="*/ 1363740 h 1366206"/>
              <a:gd name="connsiteX5" fmla="*/ 0 w 1363511"/>
              <a:gd name="connsiteY5" fmla="*/ 0 h 136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3511" h="1366206">
                <a:moveTo>
                  <a:pt x="0" y="0"/>
                </a:moveTo>
                <a:lnTo>
                  <a:pt x="1358514" y="0"/>
                </a:lnTo>
                <a:cubicBezTo>
                  <a:pt x="1359509" y="368322"/>
                  <a:pt x="1362516" y="726078"/>
                  <a:pt x="1363511" y="1094400"/>
                </a:cubicBezTo>
                <a:cubicBezTo>
                  <a:pt x="1317230" y="1151086"/>
                  <a:pt x="1276460" y="1238901"/>
                  <a:pt x="1198473" y="1366206"/>
                </a:cubicBezTo>
                <a:lnTo>
                  <a:pt x="0" y="1363740"/>
                </a:lnTo>
                <a:lnTo>
                  <a:pt x="0" y="0"/>
                </a:lnTo>
                <a:close/>
              </a:path>
            </a:pathLst>
          </a:cu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47" name="Picture Placeholder 3"/>
          <p:cNvSpPr>
            <a:spLocks noGrp="1"/>
          </p:cNvSpPr>
          <p:nvPr>
            <p:ph type="pic" sz="quarter" idx="16"/>
          </p:nvPr>
        </p:nvSpPr>
        <p:spPr>
          <a:xfrm rot="641361">
            <a:off x="908661" y="1571948"/>
            <a:ext cx="1151138" cy="1367649"/>
          </a:xfrm>
          <a:custGeom>
            <a:avLst/>
            <a:gdLst>
              <a:gd name="connsiteX0" fmla="*/ 0 w 1354082"/>
              <a:gd name="connsiteY0" fmla="*/ 0 h 1362713"/>
              <a:gd name="connsiteX1" fmla="*/ 1354082 w 1354082"/>
              <a:gd name="connsiteY1" fmla="*/ 0 h 1362713"/>
              <a:gd name="connsiteX2" fmla="*/ 1354082 w 1354082"/>
              <a:gd name="connsiteY2" fmla="*/ 1362713 h 1362713"/>
              <a:gd name="connsiteX3" fmla="*/ 0 w 1354082"/>
              <a:gd name="connsiteY3" fmla="*/ 1362713 h 1362713"/>
              <a:gd name="connsiteX4" fmla="*/ 0 w 1354082"/>
              <a:gd name="connsiteY4" fmla="*/ 0 h 1362713"/>
              <a:gd name="connsiteX0" fmla="*/ 0 w 1354082"/>
              <a:gd name="connsiteY0" fmla="*/ 0 h 1362713"/>
              <a:gd name="connsiteX1" fmla="*/ 971109 w 1354082"/>
              <a:gd name="connsiteY1" fmla="*/ 145 h 1362713"/>
              <a:gd name="connsiteX2" fmla="*/ 1354082 w 1354082"/>
              <a:gd name="connsiteY2" fmla="*/ 0 h 1362713"/>
              <a:gd name="connsiteX3" fmla="*/ 1354082 w 1354082"/>
              <a:gd name="connsiteY3" fmla="*/ 1362713 h 1362713"/>
              <a:gd name="connsiteX4" fmla="*/ 0 w 1354082"/>
              <a:gd name="connsiteY4" fmla="*/ 1362713 h 1362713"/>
              <a:gd name="connsiteX5" fmla="*/ 0 w 1354082"/>
              <a:gd name="connsiteY5" fmla="*/ 0 h 1362713"/>
              <a:gd name="connsiteX0" fmla="*/ 0 w 1356793"/>
              <a:gd name="connsiteY0" fmla="*/ 0 h 1362713"/>
              <a:gd name="connsiteX1" fmla="*/ 971109 w 1356793"/>
              <a:gd name="connsiteY1" fmla="*/ 145 h 1362713"/>
              <a:gd name="connsiteX2" fmla="*/ 1356793 w 1356793"/>
              <a:gd name="connsiteY2" fmla="*/ 921257 h 1362713"/>
              <a:gd name="connsiteX3" fmla="*/ 1354082 w 1356793"/>
              <a:gd name="connsiteY3" fmla="*/ 1362713 h 1362713"/>
              <a:gd name="connsiteX4" fmla="*/ 0 w 1356793"/>
              <a:gd name="connsiteY4" fmla="*/ 1362713 h 1362713"/>
              <a:gd name="connsiteX5" fmla="*/ 0 w 1356793"/>
              <a:gd name="connsiteY5" fmla="*/ 0 h 1362713"/>
              <a:gd name="connsiteX0" fmla="*/ 0 w 1356793"/>
              <a:gd name="connsiteY0" fmla="*/ 4936 h 1367649"/>
              <a:gd name="connsiteX1" fmla="*/ 980228 w 1356793"/>
              <a:gd name="connsiteY1" fmla="*/ 0 h 1367649"/>
              <a:gd name="connsiteX2" fmla="*/ 1356793 w 1356793"/>
              <a:gd name="connsiteY2" fmla="*/ 926193 h 1367649"/>
              <a:gd name="connsiteX3" fmla="*/ 1354082 w 1356793"/>
              <a:gd name="connsiteY3" fmla="*/ 1367649 h 1367649"/>
              <a:gd name="connsiteX4" fmla="*/ 0 w 1356793"/>
              <a:gd name="connsiteY4" fmla="*/ 1367649 h 1367649"/>
              <a:gd name="connsiteX5" fmla="*/ 0 w 1356793"/>
              <a:gd name="connsiteY5" fmla="*/ 4936 h 1367649"/>
              <a:gd name="connsiteX0" fmla="*/ 0 w 1354280"/>
              <a:gd name="connsiteY0" fmla="*/ 4936 h 1367649"/>
              <a:gd name="connsiteX1" fmla="*/ 980228 w 1354280"/>
              <a:gd name="connsiteY1" fmla="*/ 0 h 1367649"/>
              <a:gd name="connsiteX2" fmla="*/ 1353367 w 1354280"/>
              <a:gd name="connsiteY2" fmla="*/ 943636 h 1367649"/>
              <a:gd name="connsiteX3" fmla="*/ 1354082 w 1354280"/>
              <a:gd name="connsiteY3" fmla="*/ 1367649 h 1367649"/>
              <a:gd name="connsiteX4" fmla="*/ 0 w 1354280"/>
              <a:gd name="connsiteY4" fmla="*/ 1367649 h 1367649"/>
              <a:gd name="connsiteX5" fmla="*/ 0 w 1354280"/>
              <a:gd name="connsiteY5" fmla="*/ 4936 h 136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4280" h="1367649">
                <a:moveTo>
                  <a:pt x="0" y="4936"/>
                </a:moveTo>
                <a:lnTo>
                  <a:pt x="980228" y="0"/>
                </a:lnTo>
                <a:lnTo>
                  <a:pt x="1353367" y="943636"/>
                </a:lnTo>
                <a:cubicBezTo>
                  <a:pt x="1352463" y="1090788"/>
                  <a:pt x="1354986" y="1220497"/>
                  <a:pt x="1354082" y="1367649"/>
                </a:cubicBezTo>
                <a:lnTo>
                  <a:pt x="0" y="1367649"/>
                </a:lnTo>
                <a:lnTo>
                  <a:pt x="0" y="4936"/>
                </a:lnTo>
                <a:close/>
              </a:path>
            </a:pathLst>
          </a:cu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7126334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New Portfolio 5">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69616" y="4860098"/>
            <a:ext cx="355683"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30" name="Picture Placeholder 3"/>
          <p:cNvSpPr>
            <a:spLocks noGrp="1"/>
          </p:cNvSpPr>
          <p:nvPr>
            <p:ph type="pic" sz="quarter" idx="10"/>
          </p:nvPr>
        </p:nvSpPr>
        <p:spPr>
          <a:xfrm>
            <a:off x="669892" y="741682"/>
            <a:ext cx="3108005" cy="3665426"/>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31" name="Picture Placeholder 3"/>
          <p:cNvSpPr>
            <a:spLocks noGrp="1"/>
          </p:cNvSpPr>
          <p:nvPr>
            <p:ph type="pic" sz="quarter" idx="14"/>
          </p:nvPr>
        </p:nvSpPr>
        <p:spPr>
          <a:xfrm>
            <a:off x="3823448" y="741682"/>
            <a:ext cx="3955323" cy="1154574"/>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32" name="Picture Placeholder 3"/>
          <p:cNvSpPr>
            <a:spLocks noGrp="1"/>
          </p:cNvSpPr>
          <p:nvPr>
            <p:ph type="pic" sz="quarter" idx="15"/>
          </p:nvPr>
        </p:nvSpPr>
        <p:spPr>
          <a:xfrm>
            <a:off x="3823448" y="1948390"/>
            <a:ext cx="3955323" cy="1154574"/>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33" name="Picture Placeholder 3"/>
          <p:cNvSpPr>
            <a:spLocks noGrp="1"/>
          </p:cNvSpPr>
          <p:nvPr>
            <p:ph type="pic" sz="quarter" idx="16"/>
          </p:nvPr>
        </p:nvSpPr>
        <p:spPr>
          <a:xfrm>
            <a:off x="3823448" y="3155100"/>
            <a:ext cx="1062971" cy="1252009"/>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34" name="Picture Placeholder 3"/>
          <p:cNvSpPr>
            <a:spLocks noGrp="1"/>
          </p:cNvSpPr>
          <p:nvPr>
            <p:ph type="pic" sz="quarter" idx="17"/>
          </p:nvPr>
        </p:nvSpPr>
        <p:spPr>
          <a:xfrm>
            <a:off x="4944712" y="3155100"/>
            <a:ext cx="1062971" cy="1252009"/>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36" name="Picture Placeholder 3"/>
          <p:cNvSpPr>
            <a:spLocks noGrp="1"/>
          </p:cNvSpPr>
          <p:nvPr>
            <p:ph type="pic" sz="quarter" idx="18"/>
          </p:nvPr>
        </p:nvSpPr>
        <p:spPr>
          <a:xfrm>
            <a:off x="6059605" y="3155100"/>
            <a:ext cx="1728988" cy="1252009"/>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20593442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New Portfolio 6">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69616" y="4860098"/>
            <a:ext cx="355683"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39" name="Picture Placeholder 3"/>
          <p:cNvSpPr>
            <a:spLocks noGrp="1"/>
          </p:cNvSpPr>
          <p:nvPr>
            <p:ph type="pic" sz="quarter" idx="10"/>
          </p:nvPr>
        </p:nvSpPr>
        <p:spPr>
          <a:xfrm>
            <a:off x="810431" y="764382"/>
            <a:ext cx="1635964" cy="3447855"/>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40" name="Picture Placeholder 3"/>
          <p:cNvSpPr>
            <a:spLocks noGrp="1"/>
          </p:cNvSpPr>
          <p:nvPr>
            <p:ph type="pic" sz="quarter" idx="14"/>
          </p:nvPr>
        </p:nvSpPr>
        <p:spPr>
          <a:xfrm>
            <a:off x="2515536" y="-14990"/>
            <a:ext cx="1402519" cy="293723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41" name="Picture Placeholder 3"/>
          <p:cNvSpPr>
            <a:spLocks noGrp="1"/>
          </p:cNvSpPr>
          <p:nvPr>
            <p:ph type="pic" sz="quarter" idx="15"/>
          </p:nvPr>
        </p:nvSpPr>
        <p:spPr>
          <a:xfrm>
            <a:off x="2515536" y="2998034"/>
            <a:ext cx="4173825" cy="1214202"/>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42" name="Picture Placeholder 3"/>
          <p:cNvSpPr>
            <a:spLocks noGrp="1"/>
          </p:cNvSpPr>
          <p:nvPr>
            <p:ph type="pic" sz="quarter" idx="16"/>
          </p:nvPr>
        </p:nvSpPr>
        <p:spPr>
          <a:xfrm>
            <a:off x="3980823" y="1371600"/>
            <a:ext cx="1319699" cy="155064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43" name="Picture Placeholder 3"/>
          <p:cNvSpPr>
            <a:spLocks noGrp="1"/>
          </p:cNvSpPr>
          <p:nvPr>
            <p:ph type="pic" sz="quarter" idx="17"/>
          </p:nvPr>
        </p:nvSpPr>
        <p:spPr>
          <a:xfrm>
            <a:off x="3980823" y="-14990"/>
            <a:ext cx="1319699" cy="1318300"/>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44" name="Picture Placeholder 3"/>
          <p:cNvSpPr>
            <a:spLocks noGrp="1"/>
          </p:cNvSpPr>
          <p:nvPr>
            <p:ph type="pic" sz="quarter" idx="18"/>
          </p:nvPr>
        </p:nvSpPr>
        <p:spPr>
          <a:xfrm>
            <a:off x="5363291" y="1371600"/>
            <a:ext cx="1319699" cy="155064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6401703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New Portfolio 7">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69616" y="4860098"/>
            <a:ext cx="355683"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39" name="Picture Placeholder 3"/>
          <p:cNvSpPr>
            <a:spLocks noGrp="1"/>
          </p:cNvSpPr>
          <p:nvPr>
            <p:ph type="pic" sz="quarter" idx="10"/>
          </p:nvPr>
        </p:nvSpPr>
        <p:spPr>
          <a:xfrm>
            <a:off x="2591307" y="857846"/>
            <a:ext cx="5193835" cy="342423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465331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New Portfolio 7">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69616" y="4860098"/>
            <a:ext cx="355683"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39" name="Picture Placeholder 3"/>
          <p:cNvSpPr>
            <a:spLocks noGrp="1"/>
          </p:cNvSpPr>
          <p:nvPr>
            <p:ph type="pic" sz="quarter" idx="10"/>
          </p:nvPr>
        </p:nvSpPr>
        <p:spPr>
          <a:xfrm>
            <a:off x="604490" y="592111"/>
            <a:ext cx="3052361" cy="2008682"/>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18" name="Picture Placeholder 3"/>
          <p:cNvSpPr>
            <a:spLocks noGrp="1"/>
          </p:cNvSpPr>
          <p:nvPr>
            <p:ph type="pic" sz="quarter" idx="14"/>
          </p:nvPr>
        </p:nvSpPr>
        <p:spPr>
          <a:xfrm>
            <a:off x="3702931" y="592111"/>
            <a:ext cx="1709913" cy="2008682"/>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6" name="Picture Placeholder 3"/>
          <p:cNvSpPr>
            <a:spLocks noGrp="1"/>
          </p:cNvSpPr>
          <p:nvPr>
            <p:ph type="pic" sz="quarter" idx="15"/>
          </p:nvPr>
        </p:nvSpPr>
        <p:spPr>
          <a:xfrm>
            <a:off x="5456975" y="592111"/>
            <a:ext cx="1709913" cy="2008682"/>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7" name="Picture Placeholder 3"/>
          <p:cNvSpPr>
            <a:spLocks noGrp="1"/>
          </p:cNvSpPr>
          <p:nvPr>
            <p:ph type="pic" sz="quarter" idx="16"/>
          </p:nvPr>
        </p:nvSpPr>
        <p:spPr>
          <a:xfrm>
            <a:off x="604490" y="2653399"/>
            <a:ext cx="6560448" cy="1911106"/>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6104865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New Portfolio 9">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69616" y="4860098"/>
            <a:ext cx="355683"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39" name="Picture Placeholder 3"/>
          <p:cNvSpPr>
            <a:spLocks noGrp="1"/>
          </p:cNvSpPr>
          <p:nvPr>
            <p:ph type="pic" sz="quarter" idx="10"/>
          </p:nvPr>
        </p:nvSpPr>
        <p:spPr>
          <a:xfrm>
            <a:off x="2255378" y="606392"/>
            <a:ext cx="1626732" cy="191463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32" name="Picture Placeholder 3"/>
          <p:cNvSpPr>
            <a:spLocks noGrp="1"/>
          </p:cNvSpPr>
          <p:nvPr>
            <p:ph type="pic" sz="quarter" idx="14"/>
          </p:nvPr>
        </p:nvSpPr>
        <p:spPr>
          <a:xfrm>
            <a:off x="630770" y="2524569"/>
            <a:ext cx="1626732" cy="191463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33" name="Picture Placeholder 3"/>
          <p:cNvSpPr>
            <a:spLocks noGrp="1"/>
          </p:cNvSpPr>
          <p:nvPr>
            <p:ph type="pic" sz="quarter" idx="15"/>
          </p:nvPr>
        </p:nvSpPr>
        <p:spPr>
          <a:xfrm>
            <a:off x="5510435" y="606392"/>
            <a:ext cx="1626732" cy="191463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34" name="Picture Placeholder 3"/>
          <p:cNvSpPr>
            <a:spLocks noGrp="1"/>
          </p:cNvSpPr>
          <p:nvPr>
            <p:ph type="pic" sz="quarter" idx="16"/>
          </p:nvPr>
        </p:nvSpPr>
        <p:spPr>
          <a:xfrm>
            <a:off x="3885827" y="2524569"/>
            <a:ext cx="1626732" cy="191463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1431955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New Portfolio 10">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69616" y="4860098"/>
            <a:ext cx="355683"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32" name="Picture Placeholder 3"/>
          <p:cNvSpPr>
            <a:spLocks noGrp="1"/>
          </p:cNvSpPr>
          <p:nvPr>
            <p:ph type="pic" sz="quarter" idx="14"/>
          </p:nvPr>
        </p:nvSpPr>
        <p:spPr>
          <a:xfrm>
            <a:off x="662994" y="598755"/>
            <a:ext cx="2130395" cy="2508830"/>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7" name="Picture Placeholder 3"/>
          <p:cNvSpPr>
            <a:spLocks noGrp="1"/>
          </p:cNvSpPr>
          <p:nvPr>
            <p:ph type="pic" sz="quarter" idx="15"/>
          </p:nvPr>
        </p:nvSpPr>
        <p:spPr>
          <a:xfrm>
            <a:off x="2831086" y="598755"/>
            <a:ext cx="2130395" cy="2508830"/>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8" name="Picture Placeholder 3"/>
          <p:cNvSpPr>
            <a:spLocks noGrp="1"/>
          </p:cNvSpPr>
          <p:nvPr>
            <p:ph type="pic" sz="quarter" idx="16"/>
          </p:nvPr>
        </p:nvSpPr>
        <p:spPr>
          <a:xfrm>
            <a:off x="4999176" y="598755"/>
            <a:ext cx="2130395" cy="2508830"/>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369893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3A36F0-820B-4AE7-9D81-C8036F36E405}"/>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F54DE5A3-AF8A-4DB8-BB18-039B22D91046}"/>
              </a:ext>
            </a:extLst>
          </p:cNvPr>
          <p:cNvSpPr>
            <a:spLocks noGrp="1"/>
          </p:cNvSpPr>
          <p:nvPr>
            <p:ph type="ftr" sz="quarter" idx="11"/>
          </p:nvPr>
        </p:nvSpPr>
        <p:spPr/>
        <p:txBody>
          <a:bodyPr/>
          <a:lstStyle/>
          <a:p>
            <a:r>
              <a:rPr lang="en-US"/>
              <a:t>FY21 Operating Budget Forum</a:t>
            </a:r>
          </a:p>
        </p:txBody>
      </p:sp>
      <p:sp>
        <p:nvSpPr>
          <p:cNvPr id="4" name="Slide Number Placeholder 3">
            <a:extLst>
              <a:ext uri="{FF2B5EF4-FFF2-40B4-BE49-F238E27FC236}">
                <a16:creationId xmlns:a16="http://schemas.microsoft.com/office/drawing/2014/main" id="{0225607E-3605-4B8B-8D2F-07003DA2A43A}"/>
              </a:ext>
            </a:extLst>
          </p:cNvPr>
          <p:cNvSpPr>
            <a:spLocks noGrp="1"/>
          </p:cNvSpPr>
          <p:nvPr>
            <p:ph type="sldNum" sz="quarter" idx="12"/>
          </p:nvPr>
        </p:nvSpPr>
        <p:spPr/>
        <p:txBody>
          <a:bodyPr/>
          <a:lstStyle/>
          <a:p>
            <a:fld id="{D54A55BF-8F0A-4A50-B8F4-E25F20C77787}" type="slidenum">
              <a:rPr lang="en-US" smtClean="0"/>
              <a:t>‹#›</a:t>
            </a:fld>
            <a:endParaRPr lang="en-US"/>
          </a:p>
        </p:txBody>
      </p:sp>
    </p:spTree>
    <p:extLst>
      <p:ext uri="{BB962C8B-B14F-4D97-AF65-F5344CB8AC3E}">
        <p14:creationId xmlns:p14="http://schemas.microsoft.com/office/powerpoint/2010/main" val="4203863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6F409-331F-4DD7-85A8-8C9F06D79F34}"/>
              </a:ext>
            </a:extLst>
          </p:cNvPr>
          <p:cNvSpPr>
            <a:spLocks noGrp="1"/>
          </p:cNvSpPr>
          <p:nvPr>
            <p:ph type="title"/>
          </p:nvPr>
        </p:nvSpPr>
        <p:spPr>
          <a:xfrm>
            <a:off x="535365" y="342900"/>
            <a:ext cx="2506801" cy="1200150"/>
          </a:xfrm>
        </p:spPr>
        <p:txBody>
          <a:bodyPr anchor="b"/>
          <a:lstStyle>
            <a:lvl1pPr>
              <a:defRPr sz="2040"/>
            </a:lvl1pPr>
          </a:lstStyle>
          <a:p>
            <a:r>
              <a:rPr lang="en-US"/>
              <a:t>Click to edit Master title style</a:t>
            </a:r>
          </a:p>
        </p:txBody>
      </p:sp>
      <p:sp>
        <p:nvSpPr>
          <p:cNvPr id="3" name="Content Placeholder 2">
            <a:extLst>
              <a:ext uri="{FF2B5EF4-FFF2-40B4-BE49-F238E27FC236}">
                <a16:creationId xmlns:a16="http://schemas.microsoft.com/office/drawing/2014/main" id="{65BF7254-21FC-4580-B09B-25E9635B1780}"/>
              </a:ext>
            </a:extLst>
          </p:cNvPr>
          <p:cNvSpPr>
            <a:spLocks noGrp="1"/>
          </p:cNvSpPr>
          <p:nvPr>
            <p:ph idx="1"/>
          </p:nvPr>
        </p:nvSpPr>
        <p:spPr>
          <a:xfrm>
            <a:off x="3304282" y="740569"/>
            <a:ext cx="3934778" cy="3655219"/>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0CC352-8DB4-470C-88A6-2F39C08B51AB}"/>
              </a:ext>
            </a:extLst>
          </p:cNvPr>
          <p:cNvSpPr>
            <a:spLocks noGrp="1"/>
          </p:cNvSpPr>
          <p:nvPr>
            <p:ph type="body" sz="half" idx="2"/>
          </p:nvPr>
        </p:nvSpPr>
        <p:spPr>
          <a:xfrm>
            <a:off x="535365" y="1543050"/>
            <a:ext cx="2506801" cy="2858691"/>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Click to edit Master text styles</a:t>
            </a:r>
          </a:p>
        </p:txBody>
      </p:sp>
      <p:sp>
        <p:nvSpPr>
          <p:cNvPr id="5" name="Date Placeholder 4">
            <a:extLst>
              <a:ext uri="{FF2B5EF4-FFF2-40B4-BE49-F238E27FC236}">
                <a16:creationId xmlns:a16="http://schemas.microsoft.com/office/drawing/2014/main" id="{844595F4-746B-43BA-87D1-C9525E584A9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6C92DDB-B98B-4FA7-A7F8-D337AF21ECC7}"/>
              </a:ext>
            </a:extLst>
          </p:cNvPr>
          <p:cNvSpPr>
            <a:spLocks noGrp="1"/>
          </p:cNvSpPr>
          <p:nvPr>
            <p:ph type="ftr" sz="quarter" idx="11"/>
          </p:nvPr>
        </p:nvSpPr>
        <p:spPr/>
        <p:txBody>
          <a:bodyPr/>
          <a:lstStyle/>
          <a:p>
            <a:r>
              <a:rPr lang="en-US"/>
              <a:t>FY21 Operating Budget Forum</a:t>
            </a:r>
          </a:p>
        </p:txBody>
      </p:sp>
      <p:sp>
        <p:nvSpPr>
          <p:cNvPr id="7" name="Slide Number Placeholder 6">
            <a:extLst>
              <a:ext uri="{FF2B5EF4-FFF2-40B4-BE49-F238E27FC236}">
                <a16:creationId xmlns:a16="http://schemas.microsoft.com/office/drawing/2014/main" id="{31B05A14-814F-45E9-917C-8B305C6A4638}"/>
              </a:ext>
            </a:extLst>
          </p:cNvPr>
          <p:cNvSpPr>
            <a:spLocks noGrp="1"/>
          </p:cNvSpPr>
          <p:nvPr>
            <p:ph type="sldNum" sz="quarter" idx="12"/>
          </p:nvPr>
        </p:nvSpPr>
        <p:spPr/>
        <p:txBody>
          <a:bodyPr/>
          <a:lstStyle/>
          <a:p>
            <a:fld id="{D54A55BF-8F0A-4A50-B8F4-E25F20C77787}" type="slidenum">
              <a:rPr lang="en-US" smtClean="0"/>
              <a:t>‹#›</a:t>
            </a:fld>
            <a:endParaRPr lang="en-US"/>
          </a:p>
        </p:txBody>
      </p:sp>
    </p:spTree>
    <p:extLst>
      <p:ext uri="{BB962C8B-B14F-4D97-AF65-F5344CB8AC3E}">
        <p14:creationId xmlns:p14="http://schemas.microsoft.com/office/powerpoint/2010/main" val="2428864500"/>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3E500-08B3-4429-8DE6-C918E231AF6A}"/>
              </a:ext>
            </a:extLst>
          </p:cNvPr>
          <p:cNvSpPr>
            <a:spLocks noGrp="1"/>
          </p:cNvSpPr>
          <p:nvPr>
            <p:ph type="title"/>
          </p:nvPr>
        </p:nvSpPr>
        <p:spPr>
          <a:xfrm>
            <a:off x="535365" y="342900"/>
            <a:ext cx="2506801" cy="1200150"/>
          </a:xfrm>
        </p:spPr>
        <p:txBody>
          <a:bodyPr anchor="b"/>
          <a:lstStyle>
            <a:lvl1pPr>
              <a:defRPr sz="2040"/>
            </a:lvl1pPr>
          </a:lstStyle>
          <a:p>
            <a:r>
              <a:rPr lang="en-US"/>
              <a:t>Click to edit Master title style</a:t>
            </a:r>
          </a:p>
        </p:txBody>
      </p:sp>
      <p:sp>
        <p:nvSpPr>
          <p:cNvPr id="3" name="Picture Placeholder 2">
            <a:extLst>
              <a:ext uri="{FF2B5EF4-FFF2-40B4-BE49-F238E27FC236}">
                <a16:creationId xmlns:a16="http://schemas.microsoft.com/office/drawing/2014/main" id="{982C7D93-A1F1-46A1-92D5-E4CBB7B200C7}"/>
              </a:ext>
            </a:extLst>
          </p:cNvPr>
          <p:cNvSpPr>
            <a:spLocks noGrp="1"/>
          </p:cNvSpPr>
          <p:nvPr>
            <p:ph type="pic" idx="1"/>
          </p:nvPr>
        </p:nvSpPr>
        <p:spPr>
          <a:xfrm>
            <a:off x="3304282" y="740569"/>
            <a:ext cx="3934778" cy="3655219"/>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a:extLst>
              <a:ext uri="{FF2B5EF4-FFF2-40B4-BE49-F238E27FC236}">
                <a16:creationId xmlns:a16="http://schemas.microsoft.com/office/drawing/2014/main" id="{CDE374AA-AAF4-47AB-BF4D-1AC5C0D04329}"/>
              </a:ext>
            </a:extLst>
          </p:cNvPr>
          <p:cNvSpPr>
            <a:spLocks noGrp="1"/>
          </p:cNvSpPr>
          <p:nvPr>
            <p:ph type="body" sz="half" idx="2"/>
          </p:nvPr>
        </p:nvSpPr>
        <p:spPr>
          <a:xfrm>
            <a:off x="535365" y="1543050"/>
            <a:ext cx="2506801" cy="2858691"/>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Click to edit Master text styles</a:t>
            </a:r>
          </a:p>
        </p:txBody>
      </p:sp>
      <p:sp>
        <p:nvSpPr>
          <p:cNvPr id="5" name="Date Placeholder 4">
            <a:extLst>
              <a:ext uri="{FF2B5EF4-FFF2-40B4-BE49-F238E27FC236}">
                <a16:creationId xmlns:a16="http://schemas.microsoft.com/office/drawing/2014/main" id="{2CD4D5B9-1E8F-409D-A282-A694C8C24D9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5D70071-DC90-4722-9703-BEAF6694787D}"/>
              </a:ext>
            </a:extLst>
          </p:cNvPr>
          <p:cNvSpPr>
            <a:spLocks noGrp="1"/>
          </p:cNvSpPr>
          <p:nvPr>
            <p:ph type="ftr" sz="quarter" idx="11"/>
          </p:nvPr>
        </p:nvSpPr>
        <p:spPr/>
        <p:txBody>
          <a:bodyPr/>
          <a:lstStyle/>
          <a:p>
            <a:r>
              <a:rPr lang="en-US"/>
              <a:t>FY21 Operating Budget Forum</a:t>
            </a:r>
          </a:p>
        </p:txBody>
      </p:sp>
      <p:sp>
        <p:nvSpPr>
          <p:cNvPr id="7" name="Slide Number Placeholder 6">
            <a:extLst>
              <a:ext uri="{FF2B5EF4-FFF2-40B4-BE49-F238E27FC236}">
                <a16:creationId xmlns:a16="http://schemas.microsoft.com/office/drawing/2014/main" id="{1E9D5289-8E60-4C55-A2C4-DE0BA9E3BE12}"/>
              </a:ext>
            </a:extLst>
          </p:cNvPr>
          <p:cNvSpPr>
            <a:spLocks noGrp="1"/>
          </p:cNvSpPr>
          <p:nvPr>
            <p:ph type="sldNum" sz="quarter" idx="12"/>
          </p:nvPr>
        </p:nvSpPr>
        <p:spPr/>
        <p:txBody>
          <a:bodyPr/>
          <a:lstStyle/>
          <a:p>
            <a:fld id="{D54A55BF-8F0A-4A50-B8F4-E25F20C77787}" type="slidenum">
              <a:rPr lang="en-US" smtClean="0"/>
              <a:t>‹#›</a:t>
            </a:fld>
            <a:endParaRPr lang="en-US"/>
          </a:p>
        </p:txBody>
      </p:sp>
    </p:spTree>
    <p:extLst>
      <p:ext uri="{BB962C8B-B14F-4D97-AF65-F5344CB8AC3E}">
        <p14:creationId xmlns:p14="http://schemas.microsoft.com/office/powerpoint/2010/main" val="3557812494"/>
      </p:ext>
    </p:extLst>
  </p:cSld>
  <p:clrMapOvr>
    <a:masterClrMapping/>
  </p:clrMapOvr>
  <p:hf sldNum="0" hdr="0" dt="0"/>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FCB47A-A839-435F-867D-4D9EC10BA658}"/>
              </a:ext>
            </a:extLst>
          </p:cNvPr>
          <p:cNvSpPr>
            <a:spLocks noGrp="1"/>
          </p:cNvSpPr>
          <p:nvPr>
            <p:ph type="title"/>
          </p:nvPr>
        </p:nvSpPr>
        <p:spPr>
          <a:xfrm>
            <a:off x="534353" y="273844"/>
            <a:ext cx="6703695"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C7572F-D0BD-41F4-87BF-CD2D57D7A782}"/>
              </a:ext>
            </a:extLst>
          </p:cNvPr>
          <p:cNvSpPr>
            <a:spLocks noGrp="1"/>
          </p:cNvSpPr>
          <p:nvPr>
            <p:ph type="body" idx="1"/>
          </p:nvPr>
        </p:nvSpPr>
        <p:spPr>
          <a:xfrm>
            <a:off x="534353" y="1369219"/>
            <a:ext cx="6703695"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C9011A-CB58-4102-942F-17BBE2C72C4E}"/>
              </a:ext>
            </a:extLst>
          </p:cNvPr>
          <p:cNvSpPr>
            <a:spLocks noGrp="1"/>
          </p:cNvSpPr>
          <p:nvPr>
            <p:ph type="dt" sz="half" idx="2"/>
          </p:nvPr>
        </p:nvSpPr>
        <p:spPr>
          <a:xfrm>
            <a:off x="534353" y="4767263"/>
            <a:ext cx="1748790" cy="273844"/>
          </a:xfrm>
          <a:prstGeom prst="rect">
            <a:avLst/>
          </a:prstGeom>
        </p:spPr>
        <p:txBody>
          <a:bodyPr vert="horz" lIns="91440" tIns="45720" rIns="91440" bIns="45720" rtlCol="0" anchor="ctr"/>
          <a:lstStyle>
            <a:lvl1pPr algn="l">
              <a:defRPr sz="765">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5003582-0B67-4198-B68E-0424EC987F40}"/>
              </a:ext>
            </a:extLst>
          </p:cNvPr>
          <p:cNvSpPr>
            <a:spLocks noGrp="1"/>
          </p:cNvSpPr>
          <p:nvPr>
            <p:ph type="ftr" sz="quarter" idx="3"/>
          </p:nvPr>
        </p:nvSpPr>
        <p:spPr>
          <a:xfrm>
            <a:off x="2574608" y="4767263"/>
            <a:ext cx="2623185" cy="273844"/>
          </a:xfrm>
          <a:prstGeom prst="rect">
            <a:avLst/>
          </a:prstGeom>
        </p:spPr>
        <p:txBody>
          <a:bodyPr vert="horz" lIns="91440" tIns="45720" rIns="91440" bIns="45720" rtlCol="0" anchor="ctr"/>
          <a:lstStyle>
            <a:lvl1pPr algn="ctr">
              <a:defRPr sz="765">
                <a:solidFill>
                  <a:schemeClr val="tx1">
                    <a:tint val="75000"/>
                  </a:schemeClr>
                </a:solidFill>
              </a:defRPr>
            </a:lvl1pPr>
          </a:lstStyle>
          <a:p>
            <a:r>
              <a:rPr lang="en-US"/>
              <a:t>FY21 Operating Budget Forum</a:t>
            </a:r>
          </a:p>
        </p:txBody>
      </p:sp>
      <p:sp>
        <p:nvSpPr>
          <p:cNvPr id="6" name="Slide Number Placeholder 5">
            <a:extLst>
              <a:ext uri="{FF2B5EF4-FFF2-40B4-BE49-F238E27FC236}">
                <a16:creationId xmlns:a16="http://schemas.microsoft.com/office/drawing/2014/main" id="{CA75E4F4-9E0E-4F82-859C-C983637897FE}"/>
              </a:ext>
            </a:extLst>
          </p:cNvPr>
          <p:cNvSpPr>
            <a:spLocks noGrp="1"/>
          </p:cNvSpPr>
          <p:nvPr>
            <p:ph type="sldNum" sz="quarter" idx="4"/>
          </p:nvPr>
        </p:nvSpPr>
        <p:spPr>
          <a:xfrm>
            <a:off x="5489258" y="4767263"/>
            <a:ext cx="1748790" cy="273844"/>
          </a:xfrm>
          <a:prstGeom prst="rect">
            <a:avLst/>
          </a:prstGeom>
        </p:spPr>
        <p:txBody>
          <a:bodyPr vert="horz" lIns="91440" tIns="45720" rIns="91440" bIns="45720" rtlCol="0" anchor="ctr"/>
          <a:lstStyle>
            <a:lvl1pPr algn="r">
              <a:defRPr sz="765">
                <a:solidFill>
                  <a:schemeClr val="tx1">
                    <a:tint val="75000"/>
                  </a:schemeClr>
                </a:solidFill>
              </a:defRPr>
            </a:lvl1pPr>
          </a:lstStyle>
          <a:p>
            <a:fld id="{D54A55BF-8F0A-4A50-B8F4-E25F20C77787}" type="slidenum">
              <a:rPr lang="en-US" smtClean="0"/>
              <a:t>‹#›</a:t>
            </a:fld>
            <a:endParaRPr lang="en-US"/>
          </a:p>
        </p:txBody>
      </p:sp>
    </p:spTree>
    <p:extLst>
      <p:ext uri="{BB962C8B-B14F-4D97-AF65-F5344CB8AC3E}">
        <p14:creationId xmlns:p14="http://schemas.microsoft.com/office/powerpoint/2010/main" val="4160152148"/>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 id="2147484308" r:id="rId12"/>
    <p:sldLayoutId id="2147484309" r:id="rId13"/>
    <p:sldLayoutId id="2147483663" r:id="rId14"/>
    <p:sldLayoutId id="2147483665"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 id="2147483680" r:id="rId29"/>
    <p:sldLayoutId id="2147483681" r:id="rId30"/>
    <p:sldLayoutId id="2147483682" r:id="rId31"/>
    <p:sldLayoutId id="2147483683" r:id="rId32"/>
    <p:sldLayoutId id="2147483684" r:id="rId33"/>
    <p:sldLayoutId id="2147483685" r:id="rId34"/>
    <p:sldLayoutId id="2147483686" r:id="rId35"/>
    <p:sldLayoutId id="2147483687" r:id="rId36"/>
    <p:sldLayoutId id="2147483688" r:id="rId37"/>
    <p:sldLayoutId id="2147483689" r:id="rId38"/>
    <p:sldLayoutId id="2147483690" r:id="rId39"/>
    <p:sldLayoutId id="2147483691" r:id="rId40"/>
    <p:sldLayoutId id="2147483692" r:id="rId41"/>
    <p:sldLayoutId id="2147483693" r:id="rId42"/>
    <p:sldLayoutId id="2147483694" r:id="rId43"/>
    <p:sldLayoutId id="2147483695" r:id="rId44"/>
    <p:sldLayoutId id="2147483696" r:id="rId45"/>
    <p:sldLayoutId id="2147483697" r:id="rId46"/>
    <p:sldLayoutId id="2147483698" r:id="rId47"/>
    <p:sldLayoutId id="2147483699" r:id="rId48"/>
    <p:sldLayoutId id="2147483700" r:id="rId49"/>
    <p:sldLayoutId id="2147483701" r:id="rId50"/>
    <p:sldLayoutId id="2147483702" r:id="rId51"/>
    <p:sldLayoutId id="2147483703" r:id="rId52"/>
    <p:sldLayoutId id="2147483704" r:id="rId53"/>
    <p:sldLayoutId id="2147483705" r:id="rId54"/>
    <p:sldLayoutId id="2147483706" r:id="rId55"/>
    <p:sldLayoutId id="2147483707" r:id="rId56"/>
    <p:sldLayoutId id="2147483708" r:id="rId57"/>
    <p:sldLayoutId id="2147483710" r:id="rId58"/>
    <p:sldLayoutId id="2147483711" r:id="rId59"/>
    <p:sldLayoutId id="2147483712" r:id="rId60"/>
    <p:sldLayoutId id="2147483713" r:id="rId61"/>
    <p:sldLayoutId id="2147483714" r:id="rId62"/>
    <p:sldLayoutId id="2147483715" r:id="rId63"/>
    <p:sldLayoutId id="2147483716" r:id="rId64"/>
    <p:sldLayoutId id="2147483717" r:id="rId65"/>
    <p:sldLayoutId id="2147483718" r:id="rId66"/>
    <p:sldLayoutId id="2147483719" r:id="rId67"/>
  </p:sldLayoutIdLst>
  <p:hf sldNum="0" hdr="0" dt="0"/>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mcmdgrants.smapply.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mcmdgrants.smapply.org/prog/FY24CSC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egov.maryland.gov/businessexpress/entitysearch"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mcipcc.ne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chrome-extension://efaidnbmnnnibpcajpcglclefindmkaj/https:/www.whitehouse.gov/wp-content/uploads/2021/01/OFPPPALTMemorandum-01-14-2021.pdf" TargetMode="Externa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mcmdgrants.smapply.org/prog/FY24CSCG"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mcmdgrants.smapply.org/protected/r/FkmBTc_C-GJ6iD28zx8OmGv96XQbVtGbKzBkxojMgqH9BnDikiYe0Kn4XdsMXc304dACl3r6JbPCM1FrskDPDw==/FY24_Cost_Sharing_Capital_Grants_Project_Budget_Template.xlsx"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mcmdgrants.smapply.org/" TargetMode="External"/><Relationship Id="rId2" Type="http://schemas.openxmlformats.org/officeDocument/2006/relationships/hyperlink" Target="mailto:Ali.Hoy@montgomerycountymd.gov" TargetMode="Externa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hyperlink" Target="https://mcmdgrants.smapply.org/"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mcmdgrants.smapply.org/prog/FY24CSC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mcmdgrants.smapply.org/protected/r/FkmBTc_C-GJ6iD28zx8OmGv96XQbVtGbKzBkxojMgqH9BnDikiYe0Kn4XdsMXc30YTVGfqgo2B5D0YkjXAkn4w==/FY24_Cost_Sharing_Capital_Grant_Notice_of_Funding_Opportunity_NOFO_FEB202024.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mcmdgrants.smapply.org/prog/FY24CSCG"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C10D4D-3832-4447-BC31-D95AE3A845F0}"/>
              </a:ext>
            </a:extLst>
          </p:cNvPr>
          <p:cNvPicPr>
            <a:picLocks noChangeAspect="1"/>
          </p:cNvPicPr>
          <p:nvPr/>
        </p:nvPicPr>
        <p:blipFill>
          <a:blip r:embed="rId3"/>
          <a:stretch>
            <a:fillRect/>
          </a:stretch>
        </p:blipFill>
        <p:spPr>
          <a:xfrm>
            <a:off x="2231406" y="1194846"/>
            <a:ext cx="3278968" cy="1845559"/>
          </a:xfrm>
          <a:prstGeom prst="rect">
            <a:avLst/>
          </a:prstGeom>
          <a:ln>
            <a:solidFill>
              <a:schemeClr val="tx1"/>
            </a:solidFill>
          </a:ln>
        </p:spPr>
      </p:pic>
      <p:sp>
        <p:nvSpPr>
          <p:cNvPr id="5" name="TextBox 4">
            <a:extLst>
              <a:ext uri="{FF2B5EF4-FFF2-40B4-BE49-F238E27FC236}">
                <a16:creationId xmlns:a16="http://schemas.microsoft.com/office/drawing/2014/main" id="{A778B555-E27B-416F-A85E-CBBD36AD39FC}"/>
              </a:ext>
            </a:extLst>
          </p:cNvPr>
          <p:cNvSpPr txBox="1"/>
          <p:nvPr/>
        </p:nvSpPr>
        <p:spPr>
          <a:xfrm>
            <a:off x="1372499" y="766306"/>
            <a:ext cx="5027402" cy="367024"/>
          </a:xfrm>
          <a:prstGeom prst="rect">
            <a:avLst/>
          </a:prstGeom>
          <a:noFill/>
        </p:spPr>
        <p:txBody>
          <a:bodyPr wrap="none" rtlCol="0">
            <a:spAutoFit/>
          </a:bodyPr>
          <a:lstStyle/>
          <a:p>
            <a:r>
              <a:rPr lang="en-US" sz="1785"/>
              <a:t>How you can view the multi-lingual closed captions  </a:t>
            </a:r>
          </a:p>
        </p:txBody>
      </p:sp>
      <p:sp>
        <p:nvSpPr>
          <p:cNvPr id="8" name="Rectangle 7">
            <a:extLst>
              <a:ext uri="{FF2B5EF4-FFF2-40B4-BE49-F238E27FC236}">
                <a16:creationId xmlns:a16="http://schemas.microsoft.com/office/drawing/2014/main" id="{28965F6C-49B4-4077-A834-CAE9C63B0383}"/>
              </a:ext>
            </a:extLst>
          </p:cNvPr>
          <p:cNvSpPr/>
          <p:nvPr/>
        </p:nvSpPr>
        <p:spPr>
          <a:xfrm>
            <a:off x="4375803" y="2776009"/>
            <a:ext cx="322156" cy="1708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10" name="TextBox 9">
            <a:extLst>
              <a:ext uri="{FF2B5EF4-FFF2-40B4-BE49-F238E27FC236}">
                <a16:creationId xmlns:a16="http://schemas.microsoft.com/office/drawing/2014/main" id="{E98AAB22-BCFB-4F19-B494-463C8768396B}"/>
              </a:ext>
            </a:extLst>
          </p:cNvPr>
          <p:cNvSpPr txBox="1"/>
          <p:nvPr/>
        </p:nvSpPr>
        <p:spPr>
          <a:xfrm>
            <a:off x="1109714" y="4501185"/>
            <a:ext cx="5522352" cy="602473"/>
          </a:xfrm>
          <a:prstGeom prst="rect">
            <a:avLst/>
          </a:prstGeom>
          <a:noFill/>
        </p:spPr>
        <p:txBody>
          <a:bodyPr wrap="square" rtlCol="0">
            <a:spAutoFit/>
          </a:bodyPr>
          <a:lstStyle/>
          <a:p>
            <a:pPr algn="ctr"/>
            <a:r>
              <a:rPr lang="en-US" sz="1020"/>
              <a:t>Disclaimer</a:t>
            </a:r>
            <a:endParaRPr lang="en-US" sz="1148"/>
          </a:p>
          <a:p>
            <a:pPr algn="ctr"/>
            <a:r>
              <a:rPr lang="en-US" sz="765"/>
              <a:t>The translations provided in this application use what is referred to as mechanical translation technology. Although this method of translation is very effective and provides a high rate of accuracy it is NOT 100% word for word accurate. Things that may affect it are the quality of the microphone used and potentially a person speaking that may have an accent.</a:t>
            </a:r>
          </a:p>
        </p:txBody>
      </p:sp>
      <p:sp>
        <p:nvSpPr>
          <p:cNvPr id="6" name="Arrow: Right 5">
            <a:extLst>
              <a:ext uri="{FF2B5EF4-FFF2-40B4-BE49-F238E27FC236}">
                <a16:creationId xmlns:a16="http://schemas.microsoft.com/office/drawing/2014/main" id="{5ABE38E8-B88A-4A81-AFCF-D101E5A3BB34}"/>
              </a:ext>
            </a:extLst>
          </p:cNvPr>
          <p:cNvSpPr/>
          <p:nvPr/>
        </p:nvSpPr>
        <p:spPr>
          <a:xfrm rot="1570667">
            <a:off x="3310366" y="2419911"/>
            <a:ext cx="1263015" cy="3256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93"/>
              <a:t>Select this item</a:t>
            </a:r>
          </a:p>
        </p:txBody>
      </p:sp>
      <p:sp>
        <p:nvSpPr>
          <p:cNvPr id="9" name="Oval 8">
            <a:extLst>
              <a:ext uri="{FF2B5EF4-FFF2-40B4-BE49-F238E27FC236}">
                <a16:creationId xmlns:a16="http://schemas.microsoft.com/office/drawing/2014/main" id="{ACC8EB71-A252-4C28-BADE-7D496DD370AB}"/>
              </a:ext>
            </a:extLst>
          </p:cNvPr>
          <p:cNvSpPr/>
          <p:nvPr/>
        </p:nvSpPr>
        <p:spPr>
          <a:xfrm flipH="1">
            <a:off x="4469089" y="2801870"/>
            <a:ext cx="145733" cy="120099"/>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grpSp>
        <p:nvGrpSpPr>
          <p:cNvPr id="13" name="Group 12">
            <a:extLst>
              <a:ext uri="{FF2B5EF4-FFF2-40B4-BE49-F238E27FC236}">
                <a16:creationId xmlns:a16="http://schemas.microsoft.com/office/drawing/2014/main" id="{5FFE6CA4-3894-492E-8AA2-6A11579D7240}"/>
              </a:ext>
            </a:extLst>
          </p:cNvPr>
          <p:cNvGrpSpPr/>
          <p:nvPr/>
        </p:nvGrpSpPr>
        <p:grpSpPr>
          <a:xfrm>
            <a:off x="1600168" y="3131322"/>
            <a:ext cx="4572064" cy="1452189"/>
            <a:chOff x="1010177" y="3614267"/>
            <a:chExt cx="7171864" cy="2277943"/>
          </a:xfrm>
        </p:grpSpPr>
        <p:pic>
          <p:nvPicPr>
            <p:cNvPr id="3" name="Picture 2">
              <a:extLst>
                <a:ext uri="{FF2B5EF4-FFF2-40B4-BE49-F238E27FC236}">
                  <a16:creationId xmlns:a16="http://schemas.microsoft.com/office/drawing/2014/main" id="{1EB1BAFD-C0AC-4E6B-BCA2-5A87CDBEEE77}"/>
                </a:ext>
              </a:extLst>
            </p:cNvPr>
            <p:cNvPicPr>
              <a:picLocks noChangeAspect="1"/>
            </p:cNvPicPr>
            <p:nvPr/>
          </p:nvPicPr>
          <p:blipFill>
            <a:blip r:embed="rId4"/>
            <a:stretch>
              <a:fillRect/>
            </a:stretch>
          </p:blipFill>
          <p:spPr>
            <a:xfrm>
              <a:off x="1275353" y="3797670"/>
              <a:ext cx="1816193" cy="1320868"/>
            </a:xfrm>
            <a:prstGeom prst="rect">
              <a:avLst/>
            </a:prstGeom>
          </p:spPr>
        </p:pic>
        <p:pic>
          <p:nvPicPr>
            <p:cNvPr id="4" name="Picture 3">
              <a:extLst>
                <a:ext uri="{FF2B5EF4-FFF2-40B4-BE49-F238E27FC236}">
                  <a16:creationId xmlns:a16="http://schemas.microsoft.com/office/drawing/2014/main" id="{D7B0E96C-6A32-4937-B0B6-55CF89E95EE1}"/>
                </a:ext>
              </a:extLst>
            </p:cNvPr>
            <p:cNvPicPr>
              <a:picLocks noChangeAspect="1"/>
            </p:cNvPicPr>
            <p:nvPr/>
          </p:nvPicPr>
          <p:blipFill>
            <a:blip r:embed="rId5"/>
            <a:stretch>
              <a:fillRect/>
            </a:stretch>
          </p:blipFill>
          <p:spPr>
            <a:xfrm>
              <a:off x="3962400" y="3614267"/>
              <a:ext cx="926156" cy="1794754"/>
            </a:xfrm>
            <a:prstGeom prst="rect">
              <a:avLst/>
            </a:prstGeom>
          </p:spPr>
        </p:pic>
        <p:pic>
          <p:nvPicPr>
            <p:cNvPr id="7" name="Picture 6">
              <a:extLst>
                <a:ext uri="{FF2B5EF4-FFF2-40B4-BE49-F238E27FC236}">
                  <a16:creationId xmlns:a16="http://schemas.microsoft.com/office/drawing/2014/main" id="{E0468733-A96B-4E69-BC53-D43D88179C83}"/>
                </a:ext>
              </a:extLst>
            </p:cNvPr>
            <p:cNvPicPr>
              <a:picLocks noChangeAspect="1"/>
            </p:cNvPicPr>
            <p:nvPr/>
          </p:nvPicPr>
          <p:blipFill>
            <a:blip r:embed="rId6"/>
            <a:stretch>
              <a:fillRect/>
            </a:stretch>
          </p:blipFill>
          <p:spPr>
            <a:xfrm>
              <a:off x="5695848" y="3873870"/>
              <a:ext cx="2486193" cy="1168468"/>
            </a:xfrm>
            <a:prstGeom prst="rect">
              <a:avLst/>
            </a:prstGeom>
          </p:spPr>
        </p:pic>
        <p:sp>
          <p:nvSpPr>
            <p:cNvPr id="14" name="Arrow: Right 13">
              <a:extLst>
                <a:ext uri="{FF2B5EF4-FFF2-40B4-BE49-F238E27FC236}">
                  <a16:creationId xmlns:a16="http://schemas.microsoft.com/office/drawing/2014/main" id="{F845432E-F197-44C0-80D1-7AEC4D636934}"/>
                </a:ext>
              </a:extLst>
            </p:cNvPr>
            <p:cNvSpPr/>
            <p:nvPr/>
          </p:nvSpPr>
          <p:spPr>
            <a:xfrm>
              <a:off x="5136440" y="4275902"/>
              <a:ext cx="227673" cy="364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19" name="Arrow: Right 18">
              <a:extLst>
                <a:ext uri="{FF2B5EF4-FFF2-40B4-BE49-F238E27FC236}">
                  <a16:creationId xmlns:a16="http://schemas.microsoft.com/office/drawing/2014/main" id="{C077A42E-40B9-48AA-A32C-7260A22613BF}"/>
                </a:ext>
              </a:extLst>
            </p:cNvPr>
            <p:cNvSpPr/>
            <p:nvPr/>
          </p:nvSpPr>
          <p:spPr>
            <a:xfrm>
              <a:off x="3339430" y="4275902"/>
              <a:ext cx="227673" cy="364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11" name="Oval 10">
              <a:extLst>
                <a:ext uri="{FF2B5EF4-FFF2-40B4-BE49-F238E27FC236}">
                  <a16:creationId xmlns:a16="http://schemas.microsoft.com/office/drawing/2014/main" id="{F89345F6-E6D1-4585-BB84-0137A997615C}"/>
                </a:ext>
              </a:extLst>
            </p:cNvPr>
            <p:cNvSpPr/>
            <p:nvPr/>
          </p:nvSpPr>
          <p:spPr>
            <a:xfrm>
              <a:off x="2642534" y="4827717"/>
              <a:ext cx="217111" cy="2286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16" name="Oval 15">
              <a:extLst>
                <a:ext uri="{FF2B5EF4-FFF2-40B4-BE49-F238E27FC236}">
                  <a16:creationId xmlns:a16="http://schemas.microsoft.com/office/drawing/2014/main" id="{9642E470-280D-4E52-95F7-34EBD6A2BA50}"/>
                </a:ext>
              </a:extLst>
            </p:cNvPr>
            <p:cNvSpPr/>
            <p:nvPr/>
          </p:nvSpPr>
          <p:spPr>
            <a:xfrm>
              <a:off x="1282797" y="4103817"/>
              <a:ext cx="1825126" cy="1714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17" name="Oval 16">
              <a:extLst>
                <a:ext uri="{FF2B5EF4-FFF2-40B4-BE49-F238E27FC236}">
                  <a16:creationId xmlns:a16="http://schemas.microsoft.com/office/drawing/2014/main" id="{DB315B01-D483-4C93-A748-BADD9BE7C299}"/>
                </a:ext>
              </a:extLst>
            </p:cNvPr>
            <p:cNvSpPr/>
            <p:nvPr/>
          </p:nvSpPr>
          <p:spPr>
            <a:xfrm>
              <a:off x="4012168" y="4000219"/>
              <a:ext cx="559925" cy="17979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18" name="Arrow: Right 17">
              <a:extLst>
                <a:ext uri="{FF2B5EF4-FFF2-40B4-BE49-F238E27FC236}">
                  <a16:creationId xmlns:a16="http://schemas.microsoft.com/office/drawing/2014/main" id="{1BE68F11-A53F-42A3-A9A6-A2F62C4ABDED}"/>
                </a:ext>
              </a:extLst>
            </p:cNvPr>
            <p:cNvSpPr/>
            <p:nvPr/>
          </p:nvSpPr>
          <p:spPr>
            <a:xfrm rot="16200000">
              <a:off x="2498751" y="4407581"/>
              <a:ext cx="514311" cy="2171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12" name="TextBox 11">
              <a:extLst>
                <a:ext uri="{FF2B5EF4-FFF2-40B4-BE49-F238E27FC236}">
                  <a16:creationId xmlns:a16="http://schemas.microsoft.com/office/drawing/2014/main" id="{CBE67620-1E84-4487-B0D5-9F5DFFF0EA02}"/>
                </a:ext>
              </a:extLst>
            </p:cNvPr>
            <p:cNvSpPr txBox="1"/>
            <p:nvPr/>
          </p:nvSpPr>
          <p:spPr>
            <a:xfrm>
              <a:off x="1010177" y="5130822"/>
              <a:ext cx="2346544" cy="483189"/>
            </a:xfrm>
            <a:prstGeom prst="rect">
              <a:avLst/>
            </a:prstGeom>
            <a:noFill/>
          </p:spPr>
          <p:txBody>
            <a:bodyPr wrap="none" rtlCol="0">
              <a:spAutoFit/>
            </a:bodyPr>
            <a:lstStyle/>
            <a:p>
              <a:pPr algn="ctr"/>
              <a:r>
                <a:rPr lang="en-US" sz="701"/>
                <a:t>When you select it a menu appears,</a:t>
              </a:r>
            </a:p>
            <a:p>
              <a:pPr algn="ctr"/>
              <a:r>
                <a:rPr lang="en-US" sz="701"/>
                <a:t>choose </a:t>
              </a:r>
              <a:r>
                <a:rPr lang="en-US" sz="701" b="1"/>
                <a:t>captions / subtitles</a:t>
              </a:r>
            </a:p>
          </p:txBody>
        </p:sp>
        <p:sp>
          <p:nvSpPr>
            <p:cNvPr id="21" name="Arrow: Right 20">
              <a:extLst>
                <a:ext uri="{FF2B5EF4-FFF2-40B4-BE49-F238E27FC236}">
                  <a16:creationId xmlns:a16="http://schemas.microsoft.com/office/drawing/2014/main" id="{991D6A3E-8BF4-46E5-92EF-CF088516BB3A}"/>
                </a:ext>
              </a:extLst>
            </p:cNvPr>
            <p:cNvSpPr/>
            <p:nvPr/>
          </p:nvSpPr>
          <p:spPr>
            <a:xfrm rot="20214842">
              <a:off x="2340721" y="5020459"/>
              <a:ext cx="271889" cy="1326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22" name="TextBox 21">
              <a:extLst>
                <a:ext uri="{FF2B5EF4-FFF2-40B4-BE49-F238E27FC236}">
                  <a16:creationId xmlns:a16="http://schemas.microsoft.com/office/drawing/2014/main" id="{69C114DA-8E01-4134-BC16-0D182293D5BB}"/>
                </a:ext>
              </a:extLst>
            </p:cNvPr>
            <p:cNvSpPr txBox="1"/>
            <p:nvPr/>
          </p:nvSpPr>
          <p:spPr>
            <a:xfrm>
              <a:off x="3624431" y="5409021"/>
              <a:ext cx="1584648" cy="483189"/>
            </a:xfrm>
            <a:prstGeom prst="rect">
              <a:avLst/>
            </a:prstGeom>
            <a:noFill/>
          </p:spPr>
          <p:txBody>
            <a:bodyPr wrap="none" rtlCol="0">
              <a:spAutoFit/>
            </a:bodyPr>
            <a:lstStyle/>
            <a:p>
              <a:pPr algn="ctr"/>
              <a:r>
                <a:rPr lang="en-US" sz="701"/>
                <a:t>You then select</a:t>
              </a:r>
            </a:p>
            <a:p>
              <a:pPr algn="ctr"/>
              <a:r>
                <a:rPr lang="en-US" sz="701"/>
                <a:t>the language of choice</a:t>
              </a:r>
            </a:p>
          </p:txBody>
        </p:sp>
        <p:sp>
          <p:nvSpPr>
            <p:cNvPr id="23" name="TextBox 22">
              <a:extLst>
                <a:ext uri="{FF2B5EF4-FFF2-40B4-BE49-F238E27FC236}">
                  <a16:creationId xmlns:a16="http://schemas.microsoft.com/office/drawing/2014/main" id="{513B7BAA-96AC-4541-9F81-53DE211889D3}"/>
                </a:ext>
              </a:extLst>
            </p:cNvPr>
            <p:cNvSpPr txBox="1"/>
            <p:nvPr/>
          </p:nvSpPr>
          <p:spPr>
            <a:xfrm>
              <a:off x="5624746" y="5042337"/>
              <a:ext cx="2542677" cy="314012"/>
            </a:xfrm>
            <a:prstGeom prst="rect">
              <a:avLst/>
            </a:prstGeom>
            <a:noFill/>
          </p:spPr>
          <p:txBody>
            <a:bodyPr wrap="none" rtlCol="0">
              <a:spAutoFit/>
            </a:bodyPr>
            <a:lstStyle/>
            <a:p>
              <a:pPr algn="ctr"/>
              <a:r>
                <a:rPr lang="en-US" sz="701"/>
                <a:t>It will then display the language chosen</a:t>
              </a:r>
              <a:endParaRPr lang="en-US" sz="701" b="1"/>
            </a:p>
          </p:txBody>
        </p:sp>
      </p:grpSp>
      <p:sp>
        <p:nvSpPr>
          <p:cNvPr id="24" name="TextBox 23">
            <a:extLst>
              <a:ext uri="{FF2B5EF4-FFF2-40B4-BE49-F238E27FC236}">
                <a16:creationId xmlns:a16="http://schemas.microsoft.com/office/drawing/2014/main" id="{C7A23D42-B850-4EC6-A944-E5961CB01F1E}"/>
              </a:ext>
            </a:extLst>
          </p:cNvPr>
          <p:cNvSpPr txBox="1"/>
          <p:nvPr/>
        </p:nvSpPr>
        <p:spPr>
          <a:xfrm>
            <a:off x="689264" y="54852"/>
            <a:ext cx="6393872" cy="830997"/>
          </a:xfrm>
          <a:prstGeom prst="rect">
            <a:avLst/>
          </a:prstGeom>
          <a:noFill/>
        </p:spPr>
        <p:txBody>
          <a:bodyPr wrap="square">
            <a:spAutoFit/>
          </a:bodyPr>
          <a:lstStyle/>
          <a:p>
            <a:pPr algn="ctr"/>
            <a:r>
              <a:rPr lang="en-US" sz="24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FY24 Cost Sharing Capital Grants </a:t>
            </a:r>
          </a:p>
          <a:p>
            <a:pPr algn="ctr"/>
            <a:r>
              <a:rPr lang="en-US" sz="24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Information Session </a:t>
            </a:r>
          </a:p>
        </p:txBody>
      </p:sp>
    </p:spTree>
    <p:extLst>
      <p:ext uri="{BB962C8B-B14F-4D97-AF65-F5344CB8AC3E}">
        <p14:creationId xmlns:p14="http://schemas.microsoft.com/office/powerpoint/2010/main" val="422560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580DB-31C1-2D25-BEB9-CC5DE79F8506}"/>
            </a:ext>
          </a:extLst>
        </p:cNvPr>
        <p:cNvGrpSpPr/>
        <p:nvPr/>
      </p:nvGrpSpPr>
      <p:grpSpPr>
        <a:xfrm>
          <a:off x="0" y="0"/>
          <a:ext cx="0" cy="0"/>
          <a:chOff x="0" y="0"/>
          <a:chExt cx="0" cy="0"/>
        </a:xfrm>
      </p:grpSpPr>
      <p:sp>
        <p:nvSpPr>
          <p:cNvPr id="21" name="Rectangle 12">
            <a:extLst>
              <a:ext uri="{FF2B5EF4-FFF2-40B4-BE49-F238E27FC236}">
                <a16:creationId xmlns:a16="http://schemas.microsoft.com/office/drawing/2014/main" id="{EF7F8BF8-A5A4-0AE5-4682-487003EED5A5}"/>
              </a:ext>
            </a:extLst>
          </p:cNvPr>
          <p:cNvSpPr>
            <a:spLocks/>
          </p:cNvSpPr>
          <p:nvPr/>
        </p:nvSpPr>
        <p:spPr bwMode="auto">
          <a:xfrm>
            <a:off x="1" y="354479"/>
            <a:ext cx="7052981" cy="718141"/>
          </a:xfrm>
          <a:prstGeom prst="rect">
            <a:avLst/>
          </a:prstGeom>
          <a:noFill/>
          <a:ln>
            <a:noFill/>
          </a:ln>
        </p:spPr>
        <p:txBody>
          <a:bodyPr lIns="0" tIns="0" rIns="0" bIns="0" anchor="ctr"/>
          <a:lstStyle/>
          <a:p>
            <a:pPr algn="ct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FY24 CSCG Priorities (1 of 2)</a:t>
            </a:r>
          </a:p>
        </p:txBody>
      </p:sp>
      <p:sp>
        <p:nvSpPr>
          <p:cNvPr id="22" name="Line 13">
            <a:extLst>
              <a:ext uri="{FF2B5EF4-FFF2-40B4-BE49-F238E27FC236}">
                <a16:creationId xmlns:a16="http://schemas.microsoft.com/office/drawing/2014/main" id="{0B7426DA-CEFF-A266-8603-36530BCFB425}"/>
              </a:ext>
            </a:extLst>
          </p:cNvPr>
          <p:cNvSpPr>
            <a:spLocks noChangeShapeType="1"/>
          </p:cNvSpPr>
          <p:nvPr/>
        </p:nvSpPr>
        <p:spPr bwMode="auto">
          <a:xfrm>
            <a:off x="26372"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E80766A4-E657-BB1F-103D-E262FF68BE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11" name="Content Placeholder 10">
            <a:extLst>
              <a:ext uri="{FF2B5EF4-FFF2-40B4-BE49-F238E27FC236}">
                <a16:creationId xmlns:a16="http://schemas.microsoft.com/office/drawing/2014/main" id="{F2E8FA71-65D5-73FB-DAAF-C3FC491B6CFD}"/>
              </a:ext>
            </a:extLst>
          </p:cNvPr>
          <p:cNvSpPr>
            <a:spLocks noGrp="1"/>
          </p:cNvSpPr>
          <p:nvPr>
            <p:ph idx="1"/>
          </p:nvPr>
        </p:nvSpPr>
        <p:spPr>
          <a:xfrm>
            <a:off x="185068" y="1369219"/>
            <a:ext cx="6867914" cy="3263504"/>
          </a:xfrm>
        </p:spPr>
        <p:txBody>
          <a:bodyPr>
            <a:normAutofit/>
          </a:bodyPr>
          <a:lstStyle/>
          <a:p>
            <a:pPr marL="0" indent="0">
              <a:buNone/>
            </a:pPr>
            <a:r>
              <a:rPr lang="en-US" sz="1600" b="1">
                <a:latin typeface="Calisto MT" panose="02040603050505030304" pitchFamily="18" charset="0"/>
              </a:rPr>
              <a:t>Funding Priorities: </a:t>
            </a:r>
            <a:r>
              <a:rPr lang="en-US" sz="1600">
                <a:latin typeface="Calisto MT" panose="02040603050505030304" pitchFamily="18" charset="0"/>
              </a:rPr>
              <a:t>priority in awarding funding will be given to projects that demonstrate:   </a:t>
            </a:r>
          </a:p>
          <a:p>
            <a:pPr marL="0" indent="0">
              <a:buNone/>
            </a:pPr>
            <a:r>
              <a:rPr lang="en-US" sz="1600" b="1" u="sng">
                <a:latin typeface="Calisto MT" panose="02040603050505030304" pitchFamily="18" charset="0"/>
              </a:rPr>
              <a:t>Funding Priority #1:</a:t>
            </a:r>
            <a:r>
              <a:rPr lang="en-US" sz="1600">
                <a:latin typeface="Calisto MT" panose="02040603050505030304" pitchFamily="18" charset="0"/>
              </a:rPr>
              <a:t> A commitment to and impact on </a:t>
            </a:r>
            <a:r>
              <a:rPr lang="en-US" sz="1600" b="1">
                <a:latin typeface="Calisto MT" panose="02040603050505030304" pitchFamily="18" charset="0"/>
              </a:rPr>
              <a:t>Underserved populations </a:t>
            </a:r>
            <a:r>
              <a:rPr lang="en-US" sz="1600">
                <a:latin typeface="Calisto MT" panose="02040603050505030304" pitchFamily="18" charset="0"/>
              </a:rPr>
              <a:t>in Montgomery County.  If targeting an Underserved population or community, applicants should explicitly demonstrate the following in their proposal: </a:t>
            </a:r>
          </a:p>
          <a:p>
            <a:pPr lvl="1"/>
            <a:r>
              <a:rPr lang="en-US" sz="1500">
                <a:latin typeface="Calisto MT" panose="02040603050505030304" pitchFamily="18" charset="0"/>
              </a:rPr>
              <a:t>A strong understanding of their target population’s/community’s needs; </a:t>
            </a:r>
          </a:p>
          <a:p>
            <a:pPr lvl="1"/>
            <a:r>
              <a:rPr lang="en-US" sz="1500">
                <a:latin typeface="Calisto MT" panose="02040603050505030304" pitchFamily="18" charset="0"/>
              </a:rPr>
              <a:t>How this capital project will help meet these needs through resources, direct services, historical preservation, cultural enrichment, and/or other benefits; </a:t>
            </a:r>
          </a:p>
          <a:p>
            <a:pPr lvl="1"/>
            <a:r>
              <a:rPr lang="en-US" sz="1500">
                <a:latin typeface="Calisto MT" panose="02040603050505030304" pitchFamily="18" charset="0"/>
              </a:rPr>
              <a:t>How these benefits will be provided in technically, culturally, and/or linguistically proficient way to the target population/community; and </a:t>
            </a:r>
          </a:p>
          <a:p>
            <a:pPr lvl="1"/>
            <a:r>
              <a:rPr lang="en-US" sz="1500">
                <a:latin typeface="Calisto MT" panose="02040603050505030304" pitchFamily="18" charset="0"/>
              </a:rPr>
              <a:t>A broad base of impact through their proposal to their target population/community. </a:t>
            </a:r>
          </a:p>
        </p:txBody>
      </p:sp>
      <p:cxnSp>
        <p:nvCxnSpPr>
          <p:cNvPr id="2" name="Straight Connector 1">
            <a:extLst>
              <a:ext uri="{FF2B5EF4-FFF2-40B4-BE49-F238E27FC236}">
                <a16:creationId xmlns:a16="http://schemas.microsoft.com/office/drawing/2014/main" id="{5D3562CF-96FB-5CF7-AB05-4DF3B237B035}"/>
              </a:ext>
            </a:extLst>
          </p:cNvPr>
          <p:cNvCxnSpPr/>
          <p:nvPr/>
        </p:nvCxnSpPr>
        <p:spPr>
          <a:xfrm>
            <a:off x="-132107" y="4758341"/>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E60A5AF-D776-3F24-CB58-6B2308DF3C43}"/>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6EC72D1A-8336-50AE-DEB7-5829969A5B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2444543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F5015-CF2E-A7F7-6C72-1AA4CD35A364}"/>
            </a:ext>
          </a:extLst>
        </p:cNvPr>
        <p:cNvGrpSpPr/>
        <p:nvPr/>
      </p:nvGrpSpPr>
      <p:grpSpPr>
        <a:xfrm>
          <a:off x="0" y="0"/>
          <a:ext cx="0" cy="0"/>
          <a:chOff x="0" y="0"/>
          <a:chExt cx="0" cy="0"/>
        </a:xfrm>
      </p:grpSpPr>
      <p:sp>
        <p:nvSpPr>
          <p:cNvPr id="21" name="Rectangle 12">
            <a:extLst>
              <a:ext uri="{FF2B5EF4-FFF2-40B4-BE49-F238E27FC236}">
                <a16:creationId xmlns:a16="http://schemas.microsoft.com/office/drawing/2014/main" id="{EB37CF7A-9C0A-EA37-FC16-E23D8C83D59D}"/>
              </a:ext>
            </a:extLst>
          </p:cNvPr>
          <p:cNvSpPr>
            <a:spLocks/>
          </p:cNvSpPr>
          <p:nvPr/>
        </p:nvSpPr>
        <p:spPr bwMode="auto">
          <a:xfrm>
            <a:off x="1" y="354479"/>
            <a:ext cx="7052981" cy="718141"/>
          </a:xfrm>
          <a:prstGeom prst="rect">
            <a:avLst/>
          </a:prstGeom>
          <a:noFill/>
          <a:ln>
            <a:noFill/>
          </a:ln>
        </p:spPr>
        <p:txBody>
          <a:bodyPr lIns="0" tIns="0" rIns="0" bIns="0" anchor="ctr"/>
          <a:lstStyle/>
          <a:p>
            <a:pPr algn="ct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FY24 CSCG Priorities (2 of 2)</a:t>
            </a:r>
          </a:p>
        </p:txBody>
      </p:sp>
      <p:sp>
        <p:nvSpPr>
          <p:cNvPr id="22" name="Line 13">
            <a:extLst>
              <a:ext uri="{FF2B5EF4-FFF2-40B4-BE49-F238E27FC236}">
                <a16:creationId xmlns:a16="http://schemas.microsoft.com/office/drawing/2014/main" id="{770874C8-97ED-AE07-9C07-E2286D9895FF}"/>
              </a:ext>
            </a:extLst>
          </p:cNvPr>
          <p:cNvSpPr>
            <a:spLocks noChangeShapeType="1"/>
          </p:cNvSpPr>
          <p:nvPr/>
        </p:nvSpPr>
        <p:spPr bwMode="auto">
          <a:xfrm>
            <a:off x="26372"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FEC6CBCB-E149-18D1-0A04-0BD98EF1F1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11" name="Content Placeholder 10">
            <a:extLst>
              <a:ext uri="{FF2B5EF4-FFF2-40B4-BE49-F238E27FC236}">
                <a16:creationId xmlns:a16="http://schemas.microsoft.com/office/drawing/2014/main" id="{B61DAD77-CB4D-8902-1C8B-A3E023626A44}"/>
              </a:ext>
            </a:extLst>
          </p:cNvPr>
          <p:cNvSpPr>
            <a:spLocks noGrp="1"/>
          </p:cNvSpPr>
          <p:nvPr>
            <p:ph idx="1"/>
          </p:nvPr>
        </p:nvSpPr>
        <p:spPr>
          <a:xfrm>
            <a:off x="185067" y="1369219"/>
            <a:ext cx="7102423" cy="3018408"/>
          </a:xfrm>
        </p:spPr>
        <p:txBody>
          <a:bodyPr>
            <a:normAutofit fontScale="92500" lnSpcReduction="20000"/>
          </a:bodyPr>
          <a:lstStyle/>
          <a:p>
            <a:pPr marL="0" indent="0">
              <a:buNone/>
            </a:pPr>
            <a:r>
              <a:rPr lang="en-US" sz="1600" b="1" u="sng">
                <a:latin typeface="Calisto MT" panose="02040603050505030304" pitchFamily="18" charset="0"/>
              </a:rPr>
              <a:t>Funding Priority #2:</a:t>
            </a:r>
            <a:r>
              <a:rPr lang="en-US" sz="1600" b="1">
                <a:latin typeface="Calisto MT" panose="02040603050505030304" pitchFamily="18" charset="0"/>
              </a:rPr>
              <a:t> </a:t>
            </a:r>
            <a:r>
              <a:rPr lang="en-US" sz="1600">
                <a:latin typeface="Calisto MT" panose="02040603050505030304" pitchFamily="18" charset="0"/>
              </a:rPr>
              <a:t>Readiness to immediately, or quickly, begin project implementation. Applicants should explicitly outline in their proposals other funding streams contributing to the capital project, the status of each of these funding streams, the current stage of planning/implementation, and overall how the capital project is on track to begin implementation </a:t>
            </a:r>
            <a:r>
              <a:rPr lang="en-US" sz="1600" b="1">
                <a:latin typeface="Calisto MT" panose="02040603050505030304" pitchFamily="18" charset="0"/>
              </a:rPr>
              <a:t>in the next 3 - 9 months. </a:t>
            </a:r>
          </a:p>
          <a:p>
            <a:pPr marL="0" indent="0">
              <a:buNone/>
            </a:pPr>
            <a:endParaRPr lang="en-US" sz="1600" b="1">
              <a:latin typeface="Calisto MT" panose="02040603050505030304" pitchFamily="18" charset="0"/>
            </a:endParaRPr>
          </a:p>
          <a:p>
            <a:pPr marL="0" indent="0">
              <a:buNone/>
            </a:pPr>
            <a:r>
              <a:rPr lang="en-US" sz="1600" b="1" u="sng">
                <a:latin typeface="Calisto MT" panose="02040603050505030304" pitchFamily="18" charset="0"/>
              </a:rPr>
              <a:t>Funding Priority #3: </a:t>
            </a:r>
            <a:r>
              <a:rPr lang="en-US" sz="1600">
                <a:latin typeface="Calisto MT" panose="02040603050505030304" pitchFamily="18" charset="0"/>
              </a:rPr>
              <a:t>Ownership of or a long-term commitment to the asset being improved. </a:t>
            </a:r>
          </a:p>
          <a:p>
            <a:r>
              <a:rPr lang="en-US" sz="1600">
                <a:latin typeface="Calisto MT" panose="02040603050505030304" pitchFamily="18" charset="0"/>
              </a:rPr>
              <a:t>Applicants should explicitly demonstrate that they own (or intend to buy) the land, building, or other asset that they are seeking funding to improve. </a:t>
            </a:r>
          </a:p>
          <a:p>
            <a:r>
              <a:rPr lang="en-US" sz="1600">
                <a:latin typeface="Calisto MT" panose="02040603050505030304" pitchFamily="18" charset="0"/>
              </a:rPr>
              <a:t>If the organization has a long-term (5+ years) commitment to a space owned by a jurisdiction (i.e. State, County, city, or other municipality) or other institution (i.e. house of worship, higher education institution, etc…) then that should also be clearly demonstrated in the application. </a:t>
            </a:r>
          </a:p>
          <a:p>
            <a:pPr marL="0" indent="0">
              <a:buNone/>
            </a:pPr>
            <a:r>
              <a:rPr lang="en-US" sz="1600" i="1">
                <a:latin typeface="Calisto MT" panose="02040603050505030304" pitchFamily="18" charset="0"/>
              </a:rPr>
              <a:t>This Grant Program is less likely to fund capital projects that will involve rented or leased space.</a:t>
            </a:r>
          </a:p>
          <a:p>
            <a:pPr marL="0" indent="0">
              <a:buNone/>
            </a:pPr>
            <a:endParaRPr lang="en-US" sz="1600" b="1">
              <a:latin typeface="Calisto MT" panose="02040603050505030304" pitchFamily="18" charset="0"/>
            </a:endParaRPr>
          </a:p>
          <a:p>
            <a:pPr marL="0" indent="0">
              <a:buNone/>
            </a:pPr>
            <a:endParaRPr lang="en-US" sz="1600">
              <a:latin typeface="Calisto MT" panose="02040603050505030304" pitchFamily="18" charset="0"/>
            </a:endParaRPr>
          </a:p>
        </p:txBody>
      </p:sp>
      <p:cxnSp>
        <p:nvCxnSpPr>
          <p:cNvPr id="2" name="Straight Connector 1">
            <a:extLst>
              <a:ext uri="{FF2B5EF4-FFF2-40B4-BE49-F238E27FC236}">
                <a16:creationId xmlns:a16="http://schemas.microsoft.com/office/drawing/2014/main" id="{7B1F7F3B-04EE-EF74-76C6-ED491E9F84C2}"/>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EF8A5DB-1A4C-12D0-2FA2-988D537B905B}"/>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74B3742E-118A-A641-FBB2-C40AB35F83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328176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 calcmode="lin" valueType="num">
                                      <p:cBhvr additive="base">
                                        <p:cTn id="7"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anim calcmode="lin" valueType="num">
                                      <p:cBhvr additive="base">
                                        <p:cTn id="11"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anim calcmode="lin" valueType="num">
                                      <p:cBhvr additive="base">
                                        <p:cTn id="15"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anim calcmode="lin" valueType="num">
                                      <p:cBhvr additive="base">
                                        <p:cTn id="19"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5A20D-3A01-4B4B-186D-3C8F30F0FA3F}"/>
            </a:ext>
          </a:extLst>
        </p:cNvPr>
        <p:cNvGrpSpPr/>
        <p:nvPr/>
      </p:nvGrpSpPr>
      <p:grpSpPr>
        <a:xfrm>
          <a:off x="0" y="0"/>
          <a:ext cx="0" cy="0"/>
          <a:chOff x="0" y="0"/>
          <a:chExt cx="0" cy="0"/>
        </a:xfrm>
      </p:grpSpPr>
      <p:sp>
        <p:nvSpPr>
          <p:cNvPr id="21" name="Rectangle 12">
            <a:extLst>
              <a:ext uri="{FF2B5EF4-FFF2-40B4-BE49-F238E27FC236}">
                <a16:creationId xmlns:a16="http://schemas.microsoft.com/office/drawing/2014/main" id="{CB86FC31-1F1D-984F-91AF-E2CBFF8E6F05}"/>
              </a:ext>
            </a:extLst>
          </p:cNvPr>
          <p:cNvSpPr>
            <a:spLocks/>
          </p:cNvSpPr>
          <p:nvPr/>
        </p:nvSpPr>
        <p:spPr bwMode="auto">
          <a:xfrm>
            <a:off x="1" y="354479"/>
            <a:ext cx="7052981" cy="718141"/>
          </a:xfrm>
          <a:prstGeom prst="rect">
            <a:avLst/>
          </a:prstGeom>
          <a:noFill/>
          <a:ln>
            <a:noFill/>
          </a:ln>
        </p:spPr>
        <p:txBody>
          <a:bodyPr lIns="0" tIns="0" rIns="0" bIns="0" anchor="ctr"/>
          <a:lstStyle/>
          <a:p>
            <a:pPr algn="ct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FY24 CSCG Eligibility</a:t>
            </a:r>
          </a:p>
        </p:txBody>
      </p:sp>
      <p:sp>
        <p:nvSpPr>
          <p:cNvPr id="22" name="Line 13">
            <a:extLst>
              <a:ext uri="{FF2B5EF4-FFF2-40B4-BE49-F238E27FC236}">
                <a16:creationId xmlns:a16="http://schemas.microsoft.com/office/drawing/2014/main" id="{D38D44B9-FE59-E369-EF4F-697C6A5FAB6A}"/>
              </a:ext>
            </a:extLst>
          </p:cNvPr>
          <p:cNvSpPr>
            <a:spLocks noChangeShapeType="1"/>
          </p:cNvSpPr>
          <p:nvPr/>
        </p:nvSpPr>
        <p:spPr bwMode="auto">
          <a:xfrm>
            <a:off x="26372"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35BBF81C-8C99-4457-E347-84A64C406C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11" name="Content Placeholder 10">
            <a:extLst>
              <a:ext uri="{FF2B5EF4-FFF2-40B4-BE49-F238E27FC236}">
                <a16:creationId xmlns:a16="http://schemas.microsoft.com/office/drawing/2014/main" id="{FF0F5253-0916-256C-6626-1B1C75A73FFC}"/>
              </a:ext>
            </a:extLst>
          </p:cNvPr>
          <p:cNvSpPr>
            <a:spLocks noGrp="1"/>
          </p:cNvSpPr>
          <p:nvPr>
            <p:ph idx="1"/>
          </p:nvPr>
        </p:nvSpPr>
        <p:spPr>
          <a:xfrm>
            <a:off x="185068" y="1015256"/>
            <a:ext cx="6867914" cy="3490254"/>
          </a:xfrm>
        </p:spPr>
        <p:txBody>
          <a:bodyPr>
            <a:normAutofit fontScale="92500"/>
          </a:bodyPr>
          <a:lstStyle/>
          <a:p>
            <a:pPr marL="0" indent="0">
              <a:buNone/>
            </a:pPr>
            <a:r>
              <a:rPr lang="en-US" sz="1600" b="1">
                <a:latin typeface="Calisto MT" panose="02040603050505030304" pitchFamily="18" charset="0"/>
              </a:rPr>
              <a:t>Eligible Organizations and Capital Projects</a:t>
            </a:r>
          </a:p>
          <a:p>
            <a:r>
              <a:rPr lang="en-US" sz="1600">
                <a:latin typeface="Calisto MT" panose="02040603050505030304" pitchFamily="18" charset="0"/>
              </a:rPr>
              <a:t>The organization must have a Federal 501(c)(3) tax-exempt status or be a collaboration between two or more entities with at least one having this status;  </a:t>
            </a:r>
          </a:p>
          <a:p>
            <a:r>
              <a:rPr lang="en-US" sz="1600">
                <a:latin typeface="Calisto MT" panose="02040603050505030304" pitchFamily="18" charset="0"/>
              </a:rPr>
              <a:t>The organization must be currently registered and in Good Standing with the Maryland State Department of Assessments and Taxation (SDAT);   </a:t>
            </a:r>
          </a:p>
          <a:p>
            <a:r>
              <a:rPr lang="en-US" sz="1600">
                <a:latin typeface="Calisto MT" panose="02040603050505030304" pitchFamily="18" charset="0"/>
              </a:rPr>
              <a:t>The organization’s capital project must be, or planned to be, located in Montgomery County; and </a:t>
            </a:r>
          </a:p>
          <a:p>
            <a:r>
              <a:rPr lang="en-US" sz="1600">
                <a:latin typeface="Calisto MT" panose="02040603050505030304" pitchFamily="18" charset="0"/>
              </a:rPr>
              <a:t>Current Montgomery County contract or grant award winners must be current on all reporting obligations for other awards and those reports must reflect. </a:t>
            </a:r>
          </a:p>
          <a:p>
            <a:r>
              <a:rPr lang="en-US" sz="1600">
                <a:latin typeface="Calisto MT" panose="02040603050505030304" pitchFamily="18" charset="0"/>
              </a:rPr>
              <a:t>One application per applicant will be accepted </a:t>
            </a:r>
          </a:p>
          <a:p>
            <a:r>
              <a:rPr lang="en-US" sz="1600">
                <a:latin typeface="Calisto MT" panose="02040603050505030304" pitchFamily="18" charset="0"/>
              </a:rPr>
              <a:t>Applications for other, non-County capital grants do not disqualify organizations from applying for and winning grants under this Grant Program.  Other funders set their own policies, priorities, and eligibility requirements and they should be consulted. </a:t>
            </a:r>
          </a:p>
        </p:txBody>
      </p:sp>
      <p:cxnSp>
        <p:nvCxnSpPr>
          <p:cNvPr id="2" name="Straight Connector 1">
            <a:extLst>
              <a:ext uri="{FF2B5EF4-FFF2-40B4-BE49-F238E27FC236}">
                <a16:creationId xmlns:a16="http://schemas.microsoft.com/office/drawing/2014/main" id="{0FA86C0B-906B-D953-5160-346512FCE22D}"/>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90A4202-0473-4078-FF6F-7994E084512B}"/>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02DBB421-08AC-7697-4D91-6DBDB99D4B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1596262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9549C-96D4-CAA6-0F03-8BC0FC5B0779}"/>
            </a:ext>
          </a:extLst>
        </p:cNvPr>
        <p:cNvGrpSpPr/>
        <p:nvPr/>
      </p:nvGrpSpPr>
      <p:grpSpPr>
        <a:xfrm>
          <a:off x="0" y="0"/>
          <a:ext cx="0" cy="0"/>
          <a:chOff x="0" y="0"/>
          <a:chExt cx="0" cy="0"/>
        </a:xfrm>
      </p:grpSpPr>
      <p:sp>
        <p:nvSpPr>
          <p:cNvPr id="21" name="Rectangle 12">
            <a:extLst>
              <a:ext uri="{FF2B5EF4-FFF2-40B4-BE49-F238E27FC236}">
                <a16:creationId xmlns:a16="http://schemas.microsoft.com/office/drawing/2014/main" id="{2984FA34-DF53-AAE9-A379-567E5DE89BFE}"/>
              </a:ext>
            </a:extLst>
          </p:cNvPr>
          <p:cNvSpPr>
            <a:spLocks/>
          </p:cNvSpPr>
          <p:nvPr/>
        </p:nvSpPr>
        <p:spPr bwMode="auto">
          <a:xfrm>
            <a:off x="1" y="354479"/>
            <a:ext cx="7052981" cy="718141"/>
          </a:xfrm>
          <a:prstGeom prst="rect">
            <a:avLst/>
          </a:prstGeom>
          <a:noFill/>
          <a:ln>
            <a:noFill/>
          </a:ln>
        </p:spPr>
        <p:txBody>
          <a:bodyPr lIns="0" tIns="0" rIns="0" bIns="0" anchor="ctr"/>
          <a:lstStyle/>
          <a:p>
            <a:pPr algn="ct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FY24 CSCG Eligible Expenses</a:t>
            </a:r>
          </a:p>
        </p:txBody>
      </p:sp>
      <p:sp>
        <p:nvSpPr>
          <p:cNvPr id="22" name="Line 13">
            <a:extLst>
              <a:ext uri="{FF2B5EF4-FFF2-40B4-BE49-F238E27FC236}">
                <a16:creationId xmlns:a16="http://schemas.microsoft.com/office/drawing/2014/main" id="{D930A4DF-D411-494C-45DF-31B7B12BFA1D}"/>
              </a:ext>
            </a:extLst>
          </p:cNvPr>
          <p:cNvSpPr>
            <a:spLocks noChangeShapeType="1"/>
          </p:cNvSpPr>
          <p:nvPr/>
        </p:nvSpPr>
        <p:spPr bwMode="auto">
          <a:xfrm>
            <a:off x="26372"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5A37CAEB-0D5B-5917-4B94-6C435DB8A3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11" name="Content Placeholder 10">
            <a:extLst>
              <a:ext uri="{FF2B5EF4-FFF2-40B4-BE49-F238E27FC236}">
                <a16:creationId xmlns:a16="http://schemas.microsoft.com/office/drawing/2014/main" id="{1958F89C-4058-60CD-84DF-02D36CFE4A76}"/>
              </a:ext>
            </a:extLst>
          </p:cNvPr>
          <p:cNvSpPr>
            <a:spLocks noGrp="1"/>
          </p:cNvSpPr>
          <p:nvPr>
            <p:ph idx="1"/>
          </p:nvPr>
        </p:nvSpPr>
        <p:spPr>
          <a:xfrm>
            <a:off x="185068" y="1369219"/>
            <a:ext cx="6867914" cy="3263504"/>
          </a:xfrm>
        </p:spPr>
        <p:txBody>
          <a:bodyPr>
            <a:normAutofit/>
          </a:bodyPr>
          <a:lstStyle/>
          <a:p>
            <a:pPr marL="0" indent="0">
              <a:buNone/>
            </a:pPr>
            <a:r>
              <a:rPr lang="en-US" sz="1600">
                <a:latin typeface="Calisto MT" panose="02040603050505030304" pitchFamily="18" charset="0"/>
              </a:rPr>
              <a:t>The range of expenses related to capital projects allowed under this grant is intentionally very flexible. Examples of past capital projects that have previously been funded by CSCGs include, </a:t>
            </a:r>
            <a:r>
              <a:rPr lang="en-US" sz="1600" b="1">
                <a:latin typeface="Calisto MT" panose="02040603050505030304" pitchFamily="18" charset="0"/>
              </a:rPr>
              <a:t>but are not limited to</a:t>
            </a:r>
            <a:r>
              <a:rPr lang="en-US" sz="1600">
                <a:latin typeface="Calisto MT" panose="02040603050505030304" pitchFamily="18" charset="0"/>
              </a:rPr>
              <a:t>:  </a:t>
            </a:r>
          </a:p>
          <a:p>
            <a:r>
              <a:rPr lang="en-US" sz="1600">
                <a:latin typeface="Calisto MT" panose="02040603050505030304" pitchFamily="18" charset="0"/>
              </a:rPr>
              <a:t>Purchase of land or buildings;</a:t>
            </a:r>
          </a:p>
          <a:p>
            <a:r>
              <a:rPr lang="en-US" sz="1600">
                <a:latin typeface="Calisto MT" panose="02040603050505030304" pitchFamily="18" charset="0"/>
              </a:rPr>
              <a:t>Construction of new buildings;</a:t>
            </a:r>
          </a:p>
          <a:p>
            <a:r>
              <a:rPr lang="en-US" sz="1600">
                <a:latin typeface="Calisto MT" panose="02040603050505030304" pitchFamily="18" charset="0"/>
              </a:rPr>
              <a:t>Improvements to land (i.e. addition of turf and bleachers to a sports field);</a:t>
            </a:r>
          </a:p>
          <a:p>
            <a:r>
              <a:rPr lang="en-US" sz="1600">
                <a:latin typeface="Calisto MT" panose="02040603050505030304" pitchFamily="18" charset="0"/>
              </a:rPr>
              <a:t>Expansions or add-ons to existing facilities;</a:t>
            </a:r>
          </a:p>
          <a:p>
            <a:r>
              <a:rPr lang="en-US" sz="1600">
                <a:latin typeface="Calisto MT" panose="02040603050505030304" pitchFamily="18" charset="0"/>
              </a:rPr>
              <a:t>Renovation and upgrades to existing facilities; </a:t>
            </a:r>
          </a:p>
          <a:p>
            <a:r>
              <a:rPr lang="en-US" sz="1600">
                <a:latin typeface="Calisto MT" panose="02040603050505030304" pitchFamily="18" charset="0"/>
              </a:rPr>
              <a:t>Renewal of assets to preserve historical buildings and sites; or </a:t>
            </a:r>
          </a:p>
          <a:p>
            <a:r>
              <a:rPr lang="en-US" sz="1600">
                <a:latin typeface="Calisto MT" panose="02040603050505030304" pitchFamily="18" charset="0"/>
              </a:rPr>
              <a:t>Purchase of major equipment ($5,000+) (i.e. walk in fridges and freezers)</a:t>
            </a:r>
          </a:p>
        </p:txBody>
      </p:sp>
      <p:cxnSp>
        <p:nvCxnSpPr>
          <p:cNvPr id="2" name="Straight Connector 1">
            <a:extLst>
              <a:ext uri="{FF2B5EF4-FFF2-40B4-BE49-F238E27FC236}">
                <a16:creationId xmlns:a16="http://schemas.microsoft.com/office/drawing/2014/main" id="{3778A3EE-8977-023C-B808-9954150599C4}"/>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92BE400-993B-4713-4D47-23F43B6590E0}"/>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16749B31-A8BC-25FA-25B6-4FCB5CBD9E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989297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AF62E-20BA-D6EA-E98C-7E460C27C91D}"/>
            </a:ext>
          </a:extLst>
        </p:cNvPr>
        <p:cNvGrpSpPr/>
        <p:nvPr/>
      </p:nvGrpSpPr>
      <p:grpSpPr>
        <a:xfrm>
          <a:off x="0" y="0"/>
          <a:ext cx="0" cy="0"/>
          <a:chOff x="0" y="0"/>
          <a:chExt cx="0" cy="0"/>
        </a:xfrm>
      </p:grpSpPr>
      <p:sp>
        <p:nvSpPr>
          <p:cNvPr id="21" name="Rectangle 12">
            <a:extLst>
              <a:ext uri="{FF2B5EF4-FFF2-40B4-BE49-F238E27FC236}">
                <a16:creationId xmlns:a16="http://schemas.microsoft.com/office/drawing/2014/main" id="{6F17E883-10C1-F1FC-CF28-DFF625982BDD}"/>
              </a:ext>
            </a:extLst>
          </p:cNvPr>
          <p:cNvSpPr>
            <a:spLocks/>
          </p:cNvSpPr>
          <p:nvPr/>
        </p:nvSpPr>
        <p:spPr bwMode="auto">
          <a:xfrm>
            <a:off x="1" y="354479"/>
            <a:ext cx="7052981" cy="718141"/>
          </a:xfrm>
          <a:prstGeom prst="rect">
            <a:avLst/>
          </a:prstGeom>
          <a:noFill/>
          <a:ln>
            <a:noFill/>
          </a:ln>
        </p:spPr>
        <p:txBody>
          <a:bodyPr lIns="0" tIns="0" rIns="0" bIns="0" anchor="ctr"/>
          <a:lstStyle/>
          <a:p>
            <a:pPr algn="ct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FY24 CSCG Ineligible Expenses</a:t>
            </a:r>
          </a:p>
        </p:txBody>
      </p:sp>
      <p:sp>
        <p:nvSpPr>
          <p:cNvPr id="22" name="Line 13">
            <a:extLst>
              <a:ext uri="{FF2B5EF4-FFF2-40B4-BE49-F238E27FC236}">
                <a16:creationId xmlns:a16="http://schemas.microsoft.com/office/drawing/2014/main" id="{A156FA3D-5B24-EEB8-EA30-695B457D3147}"/>
              </a:ext>
            </a:extLst>
          </p:cNvPr>
          <p:cNvSpPr>
            <a:spLocks noChangeShapeType="1"/>
          </p:cNvSpPr>
          <p:nvPr/>
        </p:nvSpPr>
        <p:spPr bwMode="auto">
          <a:xfrm>
            <a:off x="26372"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898B66B7-7F3A-FAE7-8410-49C1CCA41B5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11" name="Content Placeholder 10">
            <a:extLst>
              <a:ext uri="{FF2B5EF4-FFF2-40B4-BE49-F238E27FC236}">
                <a16:creationId xmlns:a16="http://schemas.microsoft.com/office/drawing/2014/main" id="{BE51F3B5-A81C-C9FD-50AC-1F5A8D2DB88E}"/>
              </a:ext>
            </a:extLst>
          </p:cNvPr>
          <p:cNvSpPr>
            <a:spLocks noGrp="1"/>
          </p:cNvSpPr>
          <p:nvPr>
            <p:ph idx="1"/>
          </p:nvPr>
        </p:nvSpPr>
        <p:spPr>
          <a:xfrm>
            <a:off x="185068" y="1369219"/>
            <a:ext cx="6867914" cy="3263504"/>
          </a:xfrm>
        </p:spPr>
        <p:txBody>
          <a:bodyPr>
            <a:normAutofit/>
          </a:bodyPr>
          <a:lstStyle/>
          <a:p>
            <a:pPr marL="0" indent="0">
              <a:buNone/>
            </a:pPr>
            <a:r>
              <a:rPr lang="en-US" sz="1400">
                <a:latin typeface="Calisto MT" panose="02040603050505030304" pitchFamily="18" charset="0"/>
              </a:rPr>
              <a:t>This Grant Program will </a:t>
            </a:r>
            <a:r>
              <a:rPr lang="en-US" sz="1400" b="1">
                <a:latin typeface="Calisto MT" panose="02040603050505030304" pitchFamily="18" charset="0"/>
              </a:rPr>
              <a:t>not</a:t>
            </a:r>
            <a:r>
              <a:rPr lang="en-US" sz="1400">
                <a:latin typeface="Calisto MT" panose="02040603050505030304" pitchFamily="18" charset="0"/>
              </a:rPr>
              <a:t> fund the following expenses: </a:t>
            </a:r>
          </a:p>
          <a:p>
            <a:pPr marL="0" indent="0">
              <a:buNone/>
            </a:pPr>
            <a:r>
              <a:rPr lang="en-US" sz="1400">
                <a:latin typeface="Calisto MT" panose="02040603050505030304" pitchFamily="18" charset="0"/>
              </a:rPr>
              <a:t>• Any operating costs including but not limited to rent, leases, salaries, utilities, staff benefits, contractor costs </a:t>
            </a:r>
            <a:r>
              <a:rPr lang="en-US" sz="1400" u="sng">
                <a:latin typeface="Calisto MT" panose="02040603050505030304" pitchFamily="18" charset="0"/>
              </a:rPr>
              <a:t>unrelated to capital projects </a:t>
            </a:r>
            <a:r>
              <a:rPr lang="en-US" sz="1400">
                <a:latin typeface="Calisto MT" panose="02040603050505030304" pitchFamily="18" charset="0"/>
              </a:rPr>
              <a:t>(i.e. contract trainers or accountants), supplies, minor equipment ($5,000 or less), maintenance, and other program related supplies;  </a:t>
            </a:r>
          </a:p>
          <a:p>
            <a:pPr marL="0" indent="0">
              <a:buNone/>
            </a:pPr>
            <a:r>
              <a:rPr lang="en-US" sz="1400">
                <a:latin typeface="Calisto MT" panose="02040603050505030304" pitchFamily="18" charset="0"/>
              </a:rPr>
              <a:t>• Indirect costs; </a:t>
            </a:r>
          </a:p>
          <a:p>
            <a:pPr marL="0" indent="0">
              <a:buNone/>
            </a:pPr>
            <a:r>
              <a:rPr lang="en-US" sz="1400">
                <a:latin typeface="Calisto MT" panose="02040603050505030304" pitchFamily="18" charset="0"/>
              </a:rPr>
              <a:t>• Loans or mortgage payments on existing capital projects or properties;  </a:t>
            </a:r>
          </a:p>
          <a:p>
            <a:pPr marL="0" indent="0">
              <a:buNone/>
            </a:pPr>
            <a:r>
              <a:rPr lang="en-US" sz="1400">
                <a:latin typeface="Calisto MT" panose="02040603050505030304" pitchFamily="18" charset="0"/>
              </a:rPr>
              <a:t>• Lobbying;   </a:t>
            </a:r>
          </a:p>
          <a:p>
            <a:pPr marL="0" indent="0">
              <a:buNone/>
            </a:pPr>
            <a:r>
              <a:rPr lang="en-US" sz="1400">
                <a:latin typeface="Calisto MT" panose="02040603050505030304" pitchFamily="18" charset="0"/>
              </a:rPr>
              <a:t>• To cover any expenses made prior to the Grant Award; </a:t>
            </a:r>
          </a:p>
          <a:p>
            <a:pPr marL="0" indent="0">
              <a:buNone/>
            </a:pPr>
            <a:r>
              <a:rPr lang="en-US" sz="1400">
                <a:latin typeface="Calisto MT" panose="02040603050505030304" pitchFamily="18" charset="0"/>
              </a:rPr>
              <a:t>• To supplant (replace) funds from other grant sources; or   </a:t>
            </a:r>
          </a:p>
          <a:p>
            <a:pPr marL="0" indent="0">
              <a:buNone/>
            </a:pPr>
            <a:r>
              <a:rPr lang="en-US" sz="1400">
                <a:latin typeface="Calisto MT" panose="02040603050505030304" pitchFamily="18" charset="0"/>
              </a:rPr>
              <a:t>• Any other cost deemed by the County unrelated to the capital project. </a:t>
            </a:r>
          </a:p>
        </p:txBody>
      </p:sp>
      <p:cxnSp>
        <p:nvCxnSpPr>
          <p:cNvPr id="2" name="Straight Connector 1">
            <a:extLst>
              <a:ext uri="{FF2B5EF4-FFF2-40B4-BE49-F238E27FC236}">
                <a16:creationId xmlns:a16="http://schemas.microsoft.com/office/drawing/2014/main" id="{5B7F525C-0F55-7E65-7026-160B8497BBA5}"/>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D052D57-7C15-F9B3-2EB6-A70944FB755D}"/>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6BF28CFF-0D69-D5F3-21E8-30AD3A7866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1794772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2"/>
          <p:cNvSpPr>
            <a:spLocks/>
          </p:cNvSpPr>
          <p:nvPr/>
        </p:nvSpPr>
        <p:spPr bwMode="auto">
          <a:xfrm>
            <a:off x="1" y="354479"/>
            <a:ext cx="7772399" cy="718141"/>
          </a:xfrm>
          <a:prstGeom prst="rect">
            <a:avLst/>
          </a:prstGeom>
          <a:noFill/>
          <a:ln>
            <a:noFill/>
          </a:ln>
        </p:spPr>
        <p:txBody>
          <a:bodyPr lIns="0" tIns="0" rIns="0" bIns="0" anchor="ctr"/>
          <a:lstStyle/>
          <a:p>
            <a:pPr algn="ctr">
              <a:lnSpc>
                <a:spcPct val="70000"/>
              </a:lnSpc>
            </a:pP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charset="0"/>
                <a:cs typeface="Bebas Neue" charset="0"/>
                <a:sym typeface="Bebas Neue" charset="0"/>
              </a:rPr>
              <a:t>Submission Guidelines</a:t>
            </a:r>
          </a:p>
        </p:txBody>
      </p:sp>
      <p:sp>
        <p:nvSpPr>
          <p:cNvPr id="22" name="Line 13"/>
          <p:cNvSpPr>
            <a:spLocks noChangeShapeType="1"/>
          </p:cNvSpPr>
          <p:nvPr/>
        </p:nvSpPr>
        <p:spPr bwMode="auto">
          <a:xfrm>
            <a:off x="927328"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00934085-C0D0-4201-8FF9-F09FA6149A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3" name="Content Placeholder 2">
            <a:extLst>
              <a:ext uri="{FF2B5EF4-FFF2-40B4-BE49-F238E27FC236}">
                <a16:creationId xmlns:a16="http://schemas.microsoft.com/office/drawing/2014/main" id="{AB4B6F6C-9822-4917-A051-9DEE31E84310}"/>
              </a:ext>
            </a:extLst>
          </p:cNvPr>
          <p:cNvSpPr>
            <a:spLocks noGrp="1"/>
          </p:cNvSpPr>
          <p:nvPr>
            <p:ph idx="1"/>
          </p:nvPr>
        </p:nvSpPr>
        <p:spPr/>
        <p:txBody>
          <a:bodyPr vert="horz" lIns="91440" tIns="45720" rIns="91440" bIns="45720" rtlCol="0" anchor="t">
            <a:normAutofit/>
          </a:bodyPr>
          <a:lstStyle/>
          <a:p>
            <a:pPr marL="228600" indent="-228600"/>
            <a:r>
              <a:rPr lang="en-US" sz="2000" b="0" i="0">
                <a:effectLst/>
                <a:latin typeface="Calisto MT" panose="02040603050505030304" pitchFamily="18" charset="0"/>
              </a:rPr>
              <a:t>Submissions must come through the County’s </a:t>
            </a:r>
            <a:r>
              <a:rPr lang="en-US" sz="2000">
                <a:latin typeface="Calisto MT" panose="02040603050505030304" pitchFamily="18" charset="0"/>
              </a:rPr>
              <a:t>SM Apply</a:t>
            </a:r>
            <a:r>
              <a:rPr lang="en-US" sz="2000" b="0" i="0">
                <a:effectLst/>
                <a:latin typeface="Calisto MT" panose="02040603050505030304" pitchFamily="18" charset="0"/>
              </a:rPr>
              <a:t> online application portal at </a:t>
            </a:r>
            <a:r>
              <a:rPr lang="en-US" sz="2000">
                <a:latin typeface="Calisto MT" panose="02040603050505030304" pitchFamily="18" charset="0"/>
                <a:hlinkClick r:id="rId4"/>
              </a:rPr>
              <a:t>https://mcmdgrants.smapply.org</a:t>
            </a:r>
            <a:endParaRPr lang="en-US" sz="2000" b="0" i="0">
              <a:solidFill>
                <a:srgbClr val="333E48"/>
              </a:solidFill>
              <a:effectLst/>
              <a:latin typeface="Calisto MT" panose="02040603050505030304" pitchFamily="18" charset="0"/>
            </a:endParaRPr>
          </a:p>
          <a:p>
            <a:pPr marL="228600" indent="-228600"/>
            <a:r>
              <a:rPr lang="en-US" sz="2000">
                <a:latin typeface="Calisto MT"/>
              </a:rPr>
              <a:t>All applications must be fully submitted online </a:t>
            </a:r>
            <a:r>
              <a:rPr lang="en-US" sz="2000" b="0" i="0">
                <a:effectLst/>
                <a:latin typeface="Calisto MT"/>
              </a:rPr>
              <a:t>by </a:t>
            </a:r>
            <a:r>
              <a:rPr lang="en-US" sz="2000" b="1" i="0">
                <a:solidFill>
                  <a:srgbClr val="FF0000"/>
                </a:solidFill>
                <a:effectLst/>
                <a:latin typeface="Calisto MT"/>
              </a:rPr>
              <a:t>Tuesday,</a:t>
            </a:r>
            <a:r>
              <a:rPr lang="en-US" sz="2000" b="1">
                <a:solidFill>
                  <a:srgbClr val="FF0000"/>
                </a:solidFill>
                <a:latin typeface="Calisto MT"/>
              </a:rPr>
              <a:t> March 19, 2024 at 3:00 PM</a:t>
            </a:r>
            <a:endParaRPr lang="en-US" sz="2000" b="1" i="0">
              <a:solidFill>
                <a:srgbClr val="FF0000"/>
              </a:solidFill>
              <a:effectLst/>
              <a:latin typeface="Calisto MT"/>
            </a:endParaRPr>
          </a:p>
          <a:p>
            <a:pPr marL="228600" indent="-228600" algn="l">
              <a:buFont typeface="Arial" panose="020B0604020202020204" pitchFamily="34" charset="0"/>
              <a:buChar char="•"/>
            </a:pPr>
            <a:r>
              <a:rPr lang="en-US" sz="2000" b="0" i="0">
                <a:effectLst/>
                <a:latin typeface="Calisto MT" panose="02040603050505030304" pitchFamily="18" charset="0"/>
              </a:rPr>
              <a:t>Applicants requesting an Americans with Disabilities Act (ADA) accommodation should contact the Office of Grants Management to discuss alternative submission options. </a:t>
            </a:r>
            <a:endParaRPr lang="en-US" sz="2000">
              <a:latin typeface="Calisto MT" panose="02040603050505030304" pitchFamily="18" charset="0"/>
            </a:endParaRPr>
          </a:p>
        </p:txBody>
      </p:sp>
      <p:cxnSp>
        <p:nvCxnSpPr>
          <p:cNvPr id="2" name="Straight Connector 1">
            <a:extLst>
              <a:ext uri="{FF2B5EF4-FFF2-40B4-BE49-F238E27FC236}">
                <a16:creationId xmlns:a16="http://schemas.microsoft.com/office/drawing/2014/main" id="{D9957F83-6E72-36B9-E4B5-DEF7C2F23DF5}"/>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FBA82A4-9C14-8F11-95AA-141432479B8F}"/>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112DC25B-383B-EE6C-EBA5-4C683009A4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982406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2"/>
          <p:cNvSpPr>
            <a:spLocks/>
          </p:cNvSpPr>
          <p:nvPr/>
        </p:nvSpPr>
        <p:spPr bwMode="auto">
          <a:xfrm>
            <a:off x="1" y="354479"/>
            <a:ext cx="7772399" cy="718141"/>
          </a:xfrm>
          <a:prstGeom prst="rect">
            <a:avLst/>
          </a:prstGeom>
          <a:noFill/>
          <a:ln>
            <a:noFill/>
          </a:ln>
        </p:spPr>
        <p:txBody>
          <a:bodyPr lIns="0" tIns="0" rIns="0" bIns="0" anchor="ctr"/>
          <a:lstStyle/>
          <a:p>
            <a:pPr algn="ctr">
              <a:lnSpc>
                <a:spcPct val="70000"/>
              </a:lnSpc>
            </a:pP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Application Tasks</a:t>
            </a:r>
            <a:endPar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charset="0"/>
              <a:cs typeface="Bebas Neue" charset="0"/>
              <a:sym typeface="Bebas Neue" charset="0"/>
            </a:endParaRPr>
          </a:p>
        </p:txBody>
      </p:sp>
      <p:sp>
        <p:nvSpPr>
          <p:cNvPr id="22" name="Line 13"/>
          <p:cNvSpPr>
            <a:spLocks noChangeShapeType="1"/>
          </p:cNvSpPr>
          <p:nvPr/>
        </p:nvSpPr>
        <p:spPr bwMode="auto">
          <a:xfrm>
            <a:off x="927328"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00934085-C0D0-4201-8FF9-F09FA6149A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3" name="Content Placeholder 2">
            <a:extLst>
              <a:ext uri="{FF2B5EF4-FFF2-40B4-BE49-F238E27FC236}">
                <a16:creationId xmlns:a16="http://schemas.microsoft.com/office/drawing/2014/main" id="{AB4B6F6C-9822-4917-A051-9DEE31E84310}"/>
              </a:ext>
            </a:extLst>
          </p:cNvPr>
          <p:cNvSpPr>
            <a:spLocks noGrp="1"/>
          </p:cNvSpPr>
          <p:nvPr>
            <p:ph idx="1"/>
          </p:nvPr>
        </p:nvSpPr>
        <p:spPr>
          <a:xfrm>
            <a:off x="534353" y="1072620"/>
            <a:ext cx="6773920" cy="3887307"/>
          </a:xfrm>
        </p:spPr>
        <p:txBody>
          <a:bodyPr>
            <a:noAutofit/>
          </a:bodyPr>
          <a:lstStyle/>
          <a:p>
            <a:pPr marL="228600" indent="-228600" algn="l">
              <a:lnSpc>
                <a:spcPct val="100000"/>
              </a:lnSpc>
              <a:buFont typeface="Arial" panose="020B0604020202020204" pitchFamily="34" charset="0"/>
              <a:buChar char="•"/>
            </a:pPr>
            <a:r>
              <a:rPr lang="en-US" sz="1200" b="1" i="0">
                <a:effectLst/>
                <a:latin typeface="Calisto MT" panose="02040603050505030304" pitchFamily="18" charset="0"/>
              </a:rPr>
              <a:t>Applicant Information (Reusable) Task: </a:t>
            </a:r>
            <a:r>
              <a:rPr lang="en-US" sz="1200" i="0">
                <a:effectLst/>
                <a:latin typeface="Calisto MT" panose="02040603050505030304" pitchFamily="18" charset="0"/>
              </a:rPr>
              <a:t>Organization contact info and </a:t>
            </a:r>
            <a:r>
              <a:rPr lang="en-US" sz="1200">
                <a:latin typeface="Calisto MT" panose="02040603050505030304" pitchFamily="18" charset="0"/>
              </a:rPr>
              <a:t>supporting documents </a:t>
            </a:r>
            <a:r>
              <a:rPr lang="en-US" sz="1200" i="1">
                <a:effectLst/>
                <a:latin typeface="Calisto MT" panose="02040603050505030304" pitchFamily="18" charset="0"/>
              </a:rPr>
              <a:t>(data fields and uploads)</a:t>
            </a:r>
          </a:p>
          <a:p>
            <a:pPr marL="228600" indent="-228600" algn="l">
              <a:lnSpc>
                <a:spcPct val="100000"/>
              </a:lnSpc>
              <a:buFont typeface="Arial" panose="020B0604020202020204" pitchFamily="34" charset="0"/>
              <a:buChar char="•"/>
            </a:pPr>
            <a:r>
              <a:rPr lang="en-US" sz="1200" b="1" i="0">
                <a:effectLst/>
                <a:latin typeface="Calisto MT" panose="02040603050505030304" pitchFamily="18" charset="0"/>
              </a:rPr>
              <a:t>Applicant Background (Reusable) Task: </a:t>
            </a:r>
            <a:r>
              <a:rPr lang="en-US" sz="1200" i="0">
                <a:effectLst/>
                <a:latin typeface="Calisto MT" panose="02040603050505030304" pitchFamily="18" charset="0"/>
              </a:rPr>
              <a:t>Organization size and leadership demographics (</a:t>
            </a:r>
            <a:r>
              <a:rPr lang="en-US" sz="1200" i="1">
                <a:effectLst/>
                <a:latin typeface="Calisto MT" panose="02040603050505030304" pitchFamily="18" charset="0"/>
              </a:rPr>
              <a:t>data collected will never be seen by Review </a:t>
            </a:r>
            <a:r>
              <a:rPr lang="en-US" sz="1200" i="1">
                <a:latin typeface="Calisto MT" panose="02040603050505030304" pitchFamily="18" charset="0"/>
              </a:rPr>
              <a:t>Committees or </a:t>
            </a:r>
            <a:r>
              <a:rPr lang="en-US" sz="1200" i="1">
                <a:effectLst/>
                <a:latin typeface="Calisto MT" panose="02040603050505030304" pitchFamily="18" charset="0"/>
              </a:rPr>
              <a:t>used for awarding</a:t>
            </a:r>
            <a:r>
              <a:rPr lang="en-US" sz="1200" i="0">
                <a:effectLst/>
                <a:latin typeface="Calisto MT" panose="02040603050505030304" pitchFamily="18" charset="0"/>
              </a:rPr>
              <a:t>) </a:t>
            </a:r>
          </a:p>
          <a:p>
            <a:pPr marL="228600" indent="-228600" algn="l">
              <a:lnSpc>
                <a:spcPct val="100000"/>
              </a:lnSpc>
              <a:buFont typeface="Arial" panose="020B0604020202020204" pitchFamily="34" charset="0"/>
              <a:buChar char="•"/>
            </a:pPr>
            <a:r>
              <a:rPr lang="en-US" sz="1200" b="1">
                <a:latin typeface="Calisto MT" panose="02040603050505030304" pitchFamily="18" charset="0"/>
              </a:rPr>
              <a:t>Category Consideration Task</a:t>
            </a:r>
            <a:r>
              <a:rPr lang="en-US" sz="1200">
                <a:latin typeface="Calisto MT" panose="02040603050505030304" pitchFamily="18" charset="0"/>
              </a:rPr>
              <a:t>: Selection of funding category </a:t>
            </a:r>
            <a:r>
              <a:rPr lang="en-US" sz="1200" i="1">
                <a:latin typeface="Calisto MT" panose="02040603050505030304" pitchFamily="18" charset="0"/>
              </a:rPr>
              <a:t>(data fields and potential PDF upload)</a:t>
            </a:r>
            <a:endParaRPr lang="en-US" sz="1200" i="0">
              <a:effectLst/>
              <a:latin typeface="Calisto MT" panose="02040603050505030304" pitchFamily="18" charset="0"/>
            </a:endParaRPr>
          </a:p>
          <a:p>
            <a:pPr marL="228600" indent="-228600" algn="l">
              <a:lnSpc>
                <a:spcPct val="100000"/>
              </a:lnSpc>
              <a:buFont typeface="Arial" panose="020B0604020202020204" pitchFamily="34" charset="0"/>
              <a:buChar char="•"/>
            </a:pPr>
            <a:r>
              <a:rPr lang="en-US" sz="1200" b="1" i="0">
                <a:effectLst/>
                <a:latin typeface="Calisto MT" panose="02040603050505030304" pitchFamily="18" charset="0"/>
              </a:rPr>
              <a:t>Project Scope of Work Task: </a:t>
            </a:r>
            <a:r>
              <a:rPr lang="en-US" sz="1200">
                <a:latin typeface="Calisto MT" panose="02040603050505030304" pitchFamily="18" charset="0"/>
              </a:rPr>
              <a:t>P</a:t>
            </a:r>
            <a:r>
              <a:rPr lang="en-US" sz="1200" i="0">
                <a:effectLst/>
                <a:latin typeface="Calisto MT" panose="02040603050505030304" pitchFamily="18" charset="0"/>
              </a:rPr>
              <a:t>roject </a:t>
            </a:r>
            <a:r>
              <a:rPr lang="en-US" sz="1200">
                <a:latin typeface="Calisto MT" panose="02040603050505030304" pitchFamily="18" charset="0"/>
              </a:rPr>
              <a:t>data &amp; </a:t>
            </a:r>
            <a:r>
              <a:rPr lang="en-US" sz="1200" i="0">
                <a:effectLst/>
                <a:latin typeface="Calisto MT" panose="02040603050505030304" pitchFamily="18" charset="0"/>
              </a:rPr>
              <a:t>narrative </a:t>
            </a:r>
            <a:r>
              <a:rPr lang="en-US" sz="1200" i="1">
                <a:latin typeface="Calisto MT" panose="02040603050505030304" pitchFamily="18" charset="0"/>
              </a:rPr>
              <a:t>(data fields and optional add’l uploads)</a:t>
            </a:r>
            <a:endParaRPr lang="en-US" sz="1200" i="0">
              <a:effectLst/>
              <a:latin typeface="Calisto MT" panose="02040603050505030304" pitchFamily="18" charset="0"/>
            </a:endParaRPr>
          </a:p>
          <a:p>
            <a:pPr marL="228600" indent="-228600" algn="l">
              <a:lnSpc>
                <a:spcPct val="100000"/>
              </a:lnSpc>
              <a:buFont typeface="Arial" panose="020B0604020202020204" pitchFamily="34" charset="0"/>
              <a:buChar char="•"/>
            </a:pPr>
            <a:r>
              <a:rPr lang="en-US" sz="1200" b="1" i="0">
                <a:effectLst/>
                <a:latin typeface="Calisto MT" panose="02040603050505030304" pitchFamily="18" charset="0"/>
              </a:rPr>
              <a:t>Project Budget and Budget Narrative Task: </a:t>
            </a:r>
            <a:r>
              <a:rPr lang="en-US" sz="1200" i="0">
                <a:effectLst/>
                <a:latin typeface="Calisto MT" panose="02040603050505030304" pitchFamily="18" charset="0"/>
              </a:rPr>
              <a:t>Project cost details </a:t>
            </a:r>
            <a:r>
              <a:rPr lang="en-US" sz="1200" i="1">
                <a:effectLst/>
                <a:latin typeface="Calisto MT" panose="02040603050505030304" pitchFamily="18" charset="0"/>
              </a:rPr>
              <a:t>(data fields, MS Excel upload); </a:t>
            </a:r>
            <a:r>
              <a:rPr lang="en-US" sz="1200">
                <a:latin typeface="Calisto MT" panose="02040603050505030304" pitchFamily="18" charset="0"/>
              </a:rPr>
              <a:t>Budget Narrative/Justification Task:</a:t>
            </a:r>
            <a:r>
              <a:rPr lang="en-US" sz="1200" b="1">
                <a:latin typeface="Calisto MT" panose="02040603050505030304" pitchFamily="18" charset="0"/>
              </a:rPr>
              <a:t> </a:t>
            </a:r>
            <a:r>
              <a:rPr lang="en-US" sz="1200">
                <a:latin typeface="Calisto MT" panose="02040603050505030304" pitchFamily="18" charset="0"/>
              </a:rPr>
              <a:t>Brief explanation of the Project Budget </a:t>
            </a:r>
            <a:r>
              <a:rPr lang="en-US" sz="1200" i="1">
                <a:latin typeface="Calisto MT" panose="02040603050505030304" pitchFamily="18" charset="0"/>
              </a:rPr>
              <a:t>(1 page limit, PDF upload)</a:t>
            </a:r>
          </a:p>
          <a:p>
            <a:pPr marL="228600" indent="-228600" algn="l">
              <a:lnSpc>
                <a:spcPct val="100000"/>
              </a:lnSpc>
              <a:buFont typeface="Arial" panose="020B0604020202020204" pitchFamily="34" charset="0"/>
              <a:buChar char="•"/>
            </a:pPr>
            <a:r>
              <a:rPr lang="en-US" sz="1200" b="1">
                <a:latin typeface="Calisto MT" panose="02040603050505030304" pitchFamily="18" charset="0"/>
              </a:rPr>
              <a:t>Project Work Plan/Timeline Task:</a:t>
            </a:r>
            <a:r>
              <a:rPr lang="en-US" sz="1200">
                <a:latin typeface="Calisto MT" panose="02040603050505030304" pitchFamily="18" charset="0"/>
              </a:rPr>
              <a:t> Implementation schedule </a:t>
            </a:r>
            <a:r>
              <a:rPr lang="en-US" sz="1200" i="1">
                <a:latin typeface="Calisto MT" panose="02040603050505030304" pitchFamily="18" charset="0"/>
              </a:rPr>
              <a:t>(1 page limit per year, PDF upload)</a:t>
            </a:r>
          </a:p>
          <a:p>
            <a:pPr marL="228600" indent="-228600" algn="l">
              <a:lnSpc>
                <a:spcPct val="100000"/>
              </a:lnSpc>
              <a:buFont typeface="Arial" panose="020B0604020202020204" pitchFamily="34" charset="0"/>
              <a:buChar char="•"/>
            </a:pPr>
            <a:r>
              <a:rPr lang="en-US" sz="1200" b="1">
                <a:latin typeface="Calisto MT" panose="02040603050505030304" pitchFamily="18" charset="0"/>
              </a:rPr>
              <a:t>Performance Plan: </a:t>
            </a:r>
            <a:r>
              <a:rPr lang="en-US" sz="1200">
                <a:latin typeface="Calisto MT" panose="02040603050505030304" pitchFamily="18" charset="0"/>
              </a:rPr>
              <a:t>Outline of metrics and outcomes to be achieved </a:t>
            </a:r>
            <a:r>
              <a:rPr lang="en-US" sz="1200" i="1">
                <a:latin typeface="Calisto MT" panose="02040603050505030304" pitchFamily="18" charset="0"/>
              </a:rPr>
              <a:t>(1 page limit each, PDF upload)</a:t>
            </a:r>
          </a:p>
          <a:p>
            <a:pPr marL="228600" indent="-228600" algn="l">
              <a:lnSpc>
                <a:spcPct val="100000"/>
              </a:lnSpc>
              <a:buFont typeface="Arial" panose="020B0604020202020204" pitchFamily="34" charset="0"/>
              <a:buChar char="•"/>
            </a:pPr>
            <a:r>
              <a:rPr lang="en-US" sz="1200" b="1">
                <a:latin typeface="Calisto MT" panose="02040603050505030304" pitchFamily="18" charset="0"/>
              </a:rPr>
              <a:t>Project Leadership Summary Task: </a:t>
            </a:r>
            <a:r>
              <a:rPr lang="en-US" sz="1200">
                <a:latin typeface="Calisto MT" panose="02040603050505030304" pitchFamily="18" charset="0"/>
              </a:rPr>
              <a:t>key positions and SOW </a:t>
            </a:r>
            <a:r>
              <a:rPr lang="en-US" sz="1200" i="1">
                <a:latin typeface="Calisto MT" panose="02040603050505030304" pitchFamily="18" charset="0"/>
              </a:rPr>
              <a:t>(1 page limit each, PDF upload)</a:t>
            </a:r>
          </a:p>
          <a:p>
            <a:pPr marL="228600" indent="-228600" algn="l">
              <a:lnSpc>
                <a:spcPct val="100000"/>
              </a:lnSpc>
              <a:buFont typeface="Arial" panose="020B0604020202020204" pitchFamily="34" charset="0"/>
              <a:buChar char="•"/>
            </a:pPr>
            <a:r>
              <a:rPr lang="en-US" sz="1200" b="1">
                <a:latin typeface="Calisto MT" panose="02040603050505030304" pitchFamily="18" charset="0"/>
              </a:rPr>
              <a:t>Memorandum of Understanding Among Collaborative Partners </a:t>
            </a:r>
            <a:r>
              <a:rPr lang="en-US" sz="1200" i="1">
                <a:latin typeface="Calisto MT" panose="02040603050505030304" pitchFamily="18" charset="0"/>
              </a:rPr>
              <a:t>(no page limit, PDF format) </a:t>
            </a:r>
          </a:p>
          <a:p>
            <a:pPr marL="0" indent="0" algn="ctr">
              <a:lnSpc>
                <a:spcPct val="100000"/>
              </a:lnSpc>
              <a:buNone/>
            </a:pPr>
            <a:r>
              <a:rPr lang="en-US" sz="1200" i="1">
                <a:latin typeface="Calisto MT" panose="02040603050505030304" pitchFamily="18" charset="0"/>
              </a:rPr>
              <a:t>Full Task requirements and guidance on the </a:t>
            </a:r>
            <a:r>
              <a:rPr lang="en-US" sz="1200" b="1" i="1">
                <a:latin typeface="Calisto MT" panose="02040603050505030304" pitchFamily="18" charset="0"/>
                <a:hlinkClick r:id="rId4"/>
              </a:rPr>
              <a:t>FY24 Cost Sharing Capital Grants Program Page</a:t>
            </a:r>
            <a:endParaRPr lang="en-US" sz="1200" b="1" i="1">
              <a:latin typeface="Calisto MT" panose="02040603050505030304" pitchFamily="18" charset="0"/>
            </a:endParaRPr>
          </a:p>
        </p:txBody>
      </p:sp>
      <p:cxnSp>
        <p:nvCxnSpPr>
          <p:cNvPr id="2" name="Straight Connector 1">
            <a:extLst>
              <a:ext uri="{FF2B5EF4-FFF2-40B4-BE49-F238E27FC236}">
                <a16:creationId xmlns:a16="http://schemas.microsoft.com/office/drawing/2014/main" id="{A8BE26B6-3DD8-A492-80A2-BA42649E493A}"/>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687AAD8-A873-E901-3D8E-CE585D3D4FDB}"/>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727FD33B-0883-5E36-F46D-AD1FD6F63E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109778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2"/>
          <p:cNvSpPr>
            <a:spLocks/>
          </p:cNvSpPr>
          <p:nvPr/>
        </p:nvSpPr>
        <p:spPr bwMode="auto">
          <a:xfrm>
            <a:off x="1" y="354479"/>
            <a:ext cx="7772399" cy="718141"/>
          </a:xfrm>
          <a:prstGeom prst="rect">
            <a:avLst/>
          </a:prstGeom>
          <a:noFill/>
          <a:ln>
            <a:noFill/>
          </a:ln>
        </p:spPr>
        <p:txBody>
          <a:bodyPr lIns="0" tIns="0" rIns="0" bIns="0" anchor="ctr"/>
          <a:lstStyle/>
          <a:p>
            <a:pPr algn="ctr">
              <a:lnSpc>
                <a:spcPct val="70000"/>
              </a:lnSpc>
            </a:pP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charset="0"/>
                <a:cs typeface="Bebas Neue" charset="0"/>
                <a:sym typeface="Bebas Neue" charset="0"/>
              </a:rPr>
              <a:t>Other Preparations</a:t>
            </a:r>
          </a:p>
        </p:txBody>
      </p:sp>
      <p:sp>
        <p:nvSpPr>
          <p:cNvPr id="22" name="Line 13"/>
          <p:cNvSpPr>
            <a:spLocks noChangeShapeType="1"/>
          </p:cNvSpPr>
          <p:nvPr/>
        </p:nvSpPr>
        <p:spPr bwMode="auto">
          <a:xfrm>
            <a:off x="927328"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00934085-C0D0-4201-8FF9-F09FA6149A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3" name="Content Placeholder 2">
            <a:extLst>
              <a:ext uri="{FF2B5EF4-FFF2-40B4-BE49-F238E27FC236}">
                <a16:creationId xmlns:a16="http://schemas.microsoft.com/office/drawing/2014/main" id="{AB4B6F6C-9822-4917-A051-9DEE31E84310}"/>
              </a:ext>
            </a:extLst>
          </p:cNvPr>
          <p:cNvSpPr>
            <a:spLocks noGrp="1"/>
          </p:cNvSpPr>
          <p:nvPr>
            <p:ph idx="1"/>
          </p:nvPr>
        </p:nvSpPr>
        <p:spPr>
          <a:xfrm>
            <a:off x="543657" y="939998"/>
            <a:ext cx="6703695" cy="3263504"/>
          </a:xfrm>
        </p:spPr>
        <p:txBody>
          <a:bodyPr>
            <a:normAutofit fontScale="70000" lnSpcReduction="20000"/>
          </a:bodyPr>
          <a:lstStyle/>
          <a:p>
            <a:pPr marL="228600" marR="0" indent="-228600">
              <a:lnSpc>
                <a:spcPct val="110000"/>
              </a:lnSpc>
              <a:buFont typeface="Arial" panose="020B0604020202020204" pitchFamily="34" charset="0"/>
              <a:buChar char="•"/>
            </a:pPr>
            <a:r>
              <a:rPr lang="en-US" sz="2000" b="1">
                <a:effectLst/>
                <a:latin typeface="Calisto MT" panose="02040603050505030304" pitchFamily="18" charset="0"/>
              </a:rPr>
              <a:t>Register and create a profile on the online application platform </a:t>
            </a:r>
            <a:r>
              <a:rPr lang="en-US" sz="2000">
                <a:effectLst/>
                <a:latin typeface="Calisto MT" panose="02040603050505030304" pitchFamily="18" charset="0"/>
              </a:rPr>
              <a:t>for each team member who will be working on your application.  </a:t>
            </a:r>
          </a:p>
          <a:p>
            <a:pPr marL="228600" marR="0" indent="-228600">
              <a:lnSpc>
                <a:spcPct val="110000"/>
              </a:lnSpc>
              <a:buFont typeface="Arial" panose="020B0604020202020204" pitchFamily="34" charset="0"/>
              <a:buChar char="•"/>
            </a:pPr>
            <a:r>
              <a:rPr lang="en-US" sz="2000" b="1">
                <a:effectLst/>
                <a:latin typeface="Calisto MT" panose="02040603050505030304" pitchFamily="18" charset="0"/>
              </a:rPr>
              <a:t>Verify that your organization is registered with the Maryland State Department of Assessment and Taxation (SDAT).  </a:t>
            </a:r>
            <a:r>
              <a:rPr lang="en-US" sz="2000">
                <a:effectLst/>
                <a:latin typeface="Calisto MT" panose="02040603050505030304" pitchFamily="18" charset="0"/>
              </a:rPr>
              <a:t>Click </a:t>
            </a:r>
            <a:r>
              <a:rPr lang="en-US" sz="2000" b="1" u="sng">
                <a:solidFill>
                  <a:srgbClr val="2C82C9"/>
                </a:solidFill>
                <a:effectLst/>
                <a:latin typeface="Calisto MT" panose="02040603050505030304" pitchFamily="18" charset="0"/>
                <a:hlinkClick r:id="rId3"/>
              </a:rPr>
              <a:t>here</a:t>
            </a:r>
            <a:r>
              <a:rPr lang="en-US" sz="2000">
                <a:solidFill>
                  <a:srgbClr val="3D8EB9"/>
                </a:solidFill>
                <a:effectLst/>
                <a:latin typeface="Calisto MT" panose="02040603050505030304" pitchFamily="18" charset="0"/>
                <a:hlinkClick r:id="rId3"/>
              </a:rPr>
              <a:t> </a:t>
            </a:r>
            <a:r>
              <a:rPr lang="en-US" sz="2000">
                <a:effectLst/>
                <a:latin typeface="Calisto MT" panose="02040603050505030304" pitchFamily="18" charset="0"/>
              </a:rPr>
              <a:t>to go to the SDAT Business Express site to confirm.  Even if your organization is registered in another jurisdiction, you must be registered with SDAT for Montgomery County to finalize an award with your organization.</a:t>
            </a:r>
          </a:p>
          <a:p>
            <a:pPr marL="228600" marR="0" indent="-228600">
              <a:lnSpc>
                <a:spcPct val="110000"/>
              </a:lnSpc>
              <a:buFont typeface="Arial" panose="020B0604020202020204" pitchFamily="34" charset="0"/>
              <a:buChar char="•"/>
            </a:pPr>
            <a:r>
              <a:rPr lang="en-US" sz="2000" b="1">
                <a:effectLst/>
                <a:latin typeface="Calisto MT" panose="02040603050505030304" pitchFamily="18" charset="0"/>
              </a:rPr>
              <a:t>If your organization is not in Good Standing with SDAT, take the necessary steps to get back into Good Standing.  </a:t>
            </a:r>
            <a:r>
              <a:rPr lang="en-US" sz="2000">
                <a:effectLst/>
                <a:latin typeface="Calisto MT" panose="02040603050505030304" pitchFamily="18" charset="0"/>
              </a:rPr>
              <a:t>SDAT will advise what steps are required.  Montgomery County cannot finalize an award with you or organization if you are not in Good Standing.  Your application for a grant could be disqualified if you are not in Good Standing.</a:t>
            </a:r>
          </a:p>
          <a:p>
            <a:pPr marL="228600" marR="0" indent="-228600">
              <a:lnSpc>
                <a:spcPct val="110000"/>
              </a:lnSpc>
              <a:buFont typeface="Arial" panose="020B0604020202020204" pitchFamily="34" charset="0"/>
              <a:buChar char="•"/>
            </a:pPr>
            <a:r>
              <a:rPr lang="en-US" sz="2000" b="1">
                <a:effectLst/>
                <a:latin typeface="Calisto MT" panose="02040603050505030304" pitchFamily="18" charset="0"/>
              </a:rPr>
              <a:t>Register with the Montgomery County Central Vendor Registration System (CVRS) </a:t>
            </a:r>
            <a:r>
              <a:rPr lang="en-US" sz="2000">
                <a:effectLst/>
                <a:latin typeface="Calisto MT" panose="02040603050505030304" pitchFamily="18" charset="0"/>
              </a:rPr>
              <a:t>by clicking </a:t>
            </a:r>
            <a:r>
              <a:rPr lang="en-US" sz="2000" b="1" u="sng">
                <a:solidFill>
                  <a:srgbClr val="2C82C9"/>
                </a:solidFill>
                <a:effectLst/>
                <a:latin typeface="Calisto MT" panose="02040603050505030304" pitchFamily="18" charset="0"/>
                <a:hlinkClick r:id="rId4"/>
              </a:rPr>
              <a:t>here</a:t>
            </a:r>
            <a:r>
              <a:rPr lang="en-US" sz="2000">
                <a:effectLst/>
                <a:latin typeface="Calisto MT" panose="02040603050505030304" pitchFamily="18" charset="0"/>
              </a:rPr>
              <a:t>.  If you or your organization receives an award from the County then you will need to be registered with CVRS to receive payments.</a:t>
            </a:r>
          </a:p>
        </p:txBody>
      </p:sp>
      <p:cxnSp>
        <p:nvCxnSpPr>
          <p:cNvPr id="2" name="Straight Connector 1">
            <a:extLst>
              <a:ext uri="{FF2B5EF4-FFF2-40B4-BE49-F238E27FC236}">
                <a16:creationId xmlns:a16="http://schemas.microsoft.com/office/drawing/2014/main" id="{45C34A37-28C0-026C-5302-864718EDB893}"/>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8E58E92-2E92-E29E-A91F-CF3D3F4CB187}"/>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8AA7FE12-2A5D-A89B-43B9-A22315C123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1759706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2"/>
          <p:cNvSpPr>
            <a:spLocks/>
          </p:cNvSpPr>
          <p:nvPr/>
        </p:nvSpPr>
        <p:spPr bwMode="auto">
          <a:xfrm>
            <a:off x="1" y="354479"/>
            <a:ext cx="7772399" cy="718141"/>
          </a:xfrm>
          <a:prstGeom prst="rect">
            <a:avLst/>
          </a:prstGeom>
          <a:noFill/>
          <a:ln>
            <a:noFill/>
          </a:ln>
        </p:spPr>
        <p:txBody>
          <a:bodyPr lIns="0" tIns="0" rIns="0" bIns="0" anchor="ctr"/>
          <a:lstStyle/>
          <a:p>
            <a:pPr algn="ctr">
              <a:lnSpc>
                <a:spcPct val="70000"/>
              </a:lnSpc>
            </a:pP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charset="0"/>
                <a:cs typeface="Bebas Neue" charset="0"/>
                <a:sym typeface="Bebas Neue" charset="0"/>
              </a:rPr>
              <a:t>Review Process</a:t>
            </a:r>
          </a:p>
        </p:txBody>
      </p:sp>
      <p:sp>
        <p:nvSpPr>
          <p:cNvPr id="22" name="Line 13"/>
          <p:cNvSpPr>
            <a:spLocks noChangeShapeType="1"/>
          </p:cNvSpPr>
          <p:nvPr/>
        </p:nvSpPr>
        <p:spPr bwMode="auto">
          <a:xfrm>
            <a:off x="927328"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00934085-C0D0-4201-8FF9-F09FA6149A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3" name="Content Placeholder 2">
            <a:extLst>
              <a:ext uri="{FF2B5EF4-FFF2-40B4-BE49-F238E27FC236}">
                <a16:creationId xmlns:a16="http://schemas.microsoft.com/office/drawing/2014/main" id="{AB4B6F6C-9822-4917-A051-9DEE31E84310}"/>
              </a:ext>
            </a:extLst>
          </p:cNvPr>
          <p:cNvSpPr>
            <a:spLocks noGrp="1"/>
          </p:cNvSpPr>
          <p:nvPr>
            <p:ph idx="1"/>
          </p:nvPr>
        </p:nvSpPr>
        <p:spPr>
          <a:xfrm>
            <a:off x="574247" y="1065988"/>
            <a:ext cx="6703695" cy="3419802"/>
          </a:xfrm>
        </p:spPr>
        <p:txBody>
          <a:bodyPr>
            <a:normAutofit/>
          </a:bodyPr>
          <a:lstStyle/>
          <a:p>
            <a:pPr marL="228600" indent="-228600" algn="l">
              <a:buFont typeface="Arial" panose="020B0604020202020204" pitchFamily="34" charset="0"/>
              <a:buChar char="•"/>
            </a:pPr>
            <a:r>
              <a:rPr lang="en-US" sz="1800">
                <a:latin typeface="Calisto MT" panose="02040603050505030304" pitchFamily="18" charset="0"/>
              </a:rPr>
              <a:t>Montgomery County Government </a:t>
            </a:r>
            <a:r>
              <a:rPr lang="en-US" sz="1800" b="0" i="0">
                <a:effectLst/>
                <a:latin typeface="Calisto MT" panose="02040603050505030304" pitchFamily="18" charset="0"/>
              </a:rPr>
              <a:t>will convene a review panel made up of qualified employees, and possibly the broader community, selected for their experiences in the grant program’s subject area, grants administration, and/or project management.</a:t>
            </a:r>
          </a:p>
          <a:p>
            <a:pPr marL="228600" indent="-228600" algn="l">
              <a:buFont typeface="Arial" panose="020B0604020202020204" pitchFamily="34" charset="0"/>
              <a:buChar char="•"/>
            </a:pPr>
            <a:endParaRPr lang="en-US" sz="1800" b="0" i="0">
              <a:effectLst/>
              <a:latin typeface="Calisto MT" panose="02040603050505030304" pitchFamily="18" charset="0"/>
            </a:endParaRPr>
          </a:p>
          <a:p>
            <a:pPr marL="228600" indent="-228600" algn="l">
              <a:buFont typeface="Arial" panose="020B0604020202020204" pitchFamily="34" charset="0"/>
              <a:buChar char="•"/>
            </a:pPr>
            <a:r>
              <a:rPr lang="en-US" sz="1800" b="0" i="0">
                <a:effectLst/>
                <a:latin typeface="Calisto MT" panose="02040603050505030304" pitchFamily="18" charset="0"/>
              </a:rPr>
              <a:t>The panel members will review and score applicant proposals based on the criteria and priorities established in the NOFO.</a:t>
            </a:r>
          </a:p>
          <a:p>
            <a:pPr marL="228600" indent="-228600" algn="l">
              <a:buFont typeface="Arial" panose="020B0604020202020204" pitchFamily="34" charset="0"/>
              <a:buChar char="•"/>
            </a:pPr>
            <a:endParaRPr lang="en-US" sz="1800" b="0" i="0">
              <a:effectLst/>
              <a:latin typeface="Calisto MT" panose="02040603050505030304" pitchFamily="18" charset="0"/>
            </a:endParaRPr>
          </a:p>
          <a:p>
            <a:pPr marL="228600" indent="-228600" algn="l">
              <a:buFont typeface="Arial" panose="020B0604020202020204" pitchFamily="34" charset="0"/>
              <a:buChar char="•"/>
            </a:pPr>
            <a:r>
              <a:rPr lang="en-US" sz="1800" b="0" i="0">
                <a:effectLst/>
                <a:latin typeface="Calisto MT" panose="02040603050505030304" pitchFamily="18" charset="0"/>
              </a:rPr>
              <a:t>Final decisions will be made based on the scores, reconciliation of funding across categories, and other factors such as applicants past performance on previous County awards.</a:t>
            </a:r>
          </a:p>
        </p:txBody>
      </p:sp>
      <p:cxnSp>
        <p:nvCxnSpPr>
          <p:cNvPr id="2" name="Straight Connector 1">
            <a:extLst>
              <a:ext uri="{FF2B5EF4-FFF2-40B4-BE49-F238E27FC236}">
                <a16:creationId xmlns:a16="http://schemas.microsoft.com/office/drawing/2014/main" id="{88973C5F-117F-F53E-3E6F-064DECBEF402}"/>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0365951-A712-59CD-076A-DB54F6066C7E}"/>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2208CA76-A1FB-D2C2-9C5C-84B8538C4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481348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2"/>
          <p:cNvSpPr>
            <a:spLocks/>
          </p:cNvSpPr>
          <p:nvPr/>
        </p:nvSpPr>
        <p:spPr bwMode="auto">
          <a:xfrm>
            <a:off x="1" y="354479"/>
            <a:ext cx="7772399" cy="718141"/>
          </a:xfrm>
          <a:prstGeom prst="rect">
            <a:avLst/>
          </a:prstGeom>
          <a:noFill/>
          <a:ln>
            <a:noFill/>
          </a:ln>
        </p:spPr>
        <p:txBody>
          <a:bodyPr lIns="0" tIns="0" rIns="0" bIns="0" anchor="ctr"/>
          <a:lstStyle/>
          <a:p>
            <a:pPr algn="ctr">
              <a:lnSpc>
                <a:spcPct val="70000"/>
              </a:lnSpc>
            </a:pP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charset="0"/>
                <a:cs typeface="Bebas Neue" charset="0"/>
                <a:sym typeface="Bebas Neue" charset="0"/>
              </a:rPr>
              <a:t>Confidence Rating System</a:t>
            </a:r>
          </a:p>
        </p:txBody>
      </p:sp>
      <p:sp>
        <p:nvSpPr>
          <p:cNvPr id="22" name="Line 13"/>
          <p:cNvSpPr>
            <a:spLocks noChangeShapeType="1"/>
          </p:cNvSpPr>
          <p:nvPr/>
        </p:nvSpPr>
        <p:spPr bwMode="auto">
          <a:xfrm>
            <a:off x="927328"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00934085-C0D0-4201-8FF9-F09FA6149A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cxnSp>
        <p:nvCxnSpPr>
          <p:cNvPr id="2" name="Straight Connector 1">
            <a:extLst>
              <a:ext uri="{FF2B5EF4-FFF2-40B4-BE49-F238E27FC236}">
                <a16:creationId xmlns:a16="http://schemas.microsoft.com/office/drawing/2014/main" id="{576C7D77-F6D0-3792-1993-94358E104D38}"/>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D45122E-2F49-605B-4208-E4461F8DE83B}"/>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925CD97A-51E1-C2D7-EBC6-0C3B2747F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
        <p:nvSpPr>
          <p:cNvPr id="6" name="Content Placeholder 5">
            <a:extLst>
              <a:ext uri="{FF2B5EF4-FFF2-40B4-BE49-F238E27FC236}">
                <a16:creationId xmlns:a16="http://schemas.microsoft.com/office/drawing/2014/main" id="{207C847A-B4D6-2C4A-646C-9BA4223FC8B1}"/>
              </a:ext>
            </a:extLst>
          </p:cNvPr>
          <p:cNvSpPr>
            <a:spLocks noGrp="1"/>
          </p:cNvSpPr>
          <p:nvPr>
            <p:ph idx="1"/>
          </p:nvPr>
        </p:nvSpPr>
        <p:spPr>
          <a:xfrm>
            <a:off x="534353" y="1161750"/>
            <a:ext cx="3183759" cy="3470973"/>
          </a:xfrm>
        </p:spPr>
        <p:txBody>
          <a:bodyPr>
            <a:normAutofit/>
          </a:bodyPr>
          <a:lstStyle/>
          <a:p>
            <a:pPr lvl="3">
              <a:lnSpc>
                <a:spcPct val="100000"/>
              </a:lnSpc>
              <a:spcBef>
                <a:spcPts val="0"/>
              </a:spcBef>
            </a:pPr>
            <a:r>
              <a:rPr lang="en-US" sz="1700">
                <a:latin typeface="Calisto MT" panose="02040603050505030304" pitchFamily="18" charset="0"/>
              </a:rPr>
              <a:t>Reviewers will score proposals using a Confidence Rating</a:t>
            </a:r>
          </a:p>
          <a:p>
            <a:pPr marL="0" indent="0">
              <a:lnSpc>
                <a:spcPct val="100000"/>
              </a:lnSpc>
              <a:spcBef>
                <a:spcPts val="0"/>
              </a:spcBef>
              <a:buNone/>
            </a:pPr>
            <a:r>
              <a:rPr lang="en-US" sz="1700">
                <a:latin typeface="Calisto MT" panose="02040603050505030304" pitchFamily="18" charset="0"/>
              </a:rPr>
              <a:t>system against a weighted criteria           </a:t>
            </a:r>
          </a:p>
          <a:p>
            <a:pPr marL="0">
              <a:lnSpc>
                <a:spcPct val="100000"/>
              </a:lnSpc>
              <a:spcBef>
                <a:spcPts val="0"/>
              </a:spcBef>
            </a:pPr>
            <a:r>
              <a:rPr lang="en-US" sz="1700">
                <a:latin typeface="Calisto MT" panose="02040603050505030304" pitchFamily="18" charset="0"/>
              </a:rPr>
              <a:t>Used by the federal government as an innovative practice that facilitates more holistic ratings, capturing reviewers’ overall confidence in the applicant’s likelihood to succeed</a:t>
            </a:r>
          </a:p>
          <a:p>
            <a:endParaRPr lang="en-US"/>
          </a:p>
        </p:txBody>
      </p:sp>
      <p:pic>
        <p:nvPicPr>
          <p:cNvPr id="11" name="Picture 10">
            <a:extLst>
              <a:ext uri="{FF2B5EF4-FFF2-40B4-BE49-F238E27FC236}">
                <a16:creationId xmlns:a16="http://schemas.microsoft.com/office/drawing/2014/main" id="{A02AB6F8-6C25-0FAF-F620-5E7FBDDC57E5}"/>
              </a:ext>
            </a:extLst>
          </p:cNvPr>
          <p:cNvPicPr>
            <a:picLocks noChangeAspect="1"/>
          </p:cNvPicPr>
          <p:nvPr/>
        </p:nvPicPr>
        <p:blipFill>
          <a:blip r:embed="rId4"/>
          <a:stretch>
            <a:fillRect/>
          </a:stretch>
        </p:blipFill>
        <p:spPr>
          <a:xfrm>
            <a:off x="3718112" y="1245490"/>
            <a:ext cx="3357588" cy="2418905"/>
          </a:xfrm>
          <a:prstGeom prst="rect">
            <a:avLst/>
          </a:prstGeom>
        </p:spPr>
      </p:pic>
      <p:sp>
        <p:nvSpPr>
          <p:cNvPr id="15" name="TextBox 14">
            <a:extLst>
              <a:ext uri="{FF2B5EF4-FFF2-40B4-BE49-F238E27FC236}">
                <a16:creationId xmlns:a16="http://schemas.microsoft.com/office/drawing/2014/main" id="{07EC98AE-175D-F713-BA03-D870D6BC8E2D}"/>
              </a:ext>
            </a:extLst>
          </p:cNvPr>
          <p:cNvSpPr txBox="1"/>
          <p:nvPr/>
        </p:nvSpPr>
        <p:spPr>
          <a:xfrm>
            <a:off x="3646241" y="3664395"/>
            <a:ext cx="3501329" cy="461665"/>
          </a:xfrm>
          <a:prstGeom prst="rect">
            <a:avLst/>
          </a:prstGeom>
          <a:noFill/>
        </p:spPr>
        <p:txBody>
          <a:bodyPr wrap="square">
            <a:spAutoFit/>
          </a:bodyPr>
          <a:lstStyle/>
          <a:p>
            <a:r>
              <a:rPr lang="en-US" sz="800">
                <a:latin typeface="Calisto MT" panose="02040603050505030304" pitchFamily="18" charset="0"/>
                <a:hlinkClick r:id="rId5"/>
              </a:rPr>
              <a:t>Executive Office of the President, OMB Memo for Chief Acquisition Officers, Senior Procurement Executives on reducing procurement administrative lead time using modern business practices (January 15, 2020) </a:t>
            </a:r>
            <a:endParaRPr lang="en-US" sz="800">
              <a:latin typeface="Calisto MT" panose="02040603050505030304" pitchFamily="18" charset="0"/>
            </a:endParaRPr>
          </a:p>
        </p:txBody>
      </p:sp>
      <p:sp>
        <p:nvSpPr>
          <p:cNvPr id="19" name="TextBox 18">
            <a:extLst>
              <a:ext uri="{FF2B5EF4-FFF2-40B4-BE49-F238E27FC236}">
                <a16:creationId xmlns:a16="http://schemas.microsoft.com/office/drawing/2014/main" id="{C8B617EE-9607-12E3-6B7F-05EEF7108F92}"/>
              </a:ext>
            </a:extLst>
          </p:cNvPr>
          <p:cNvSpPr txBox="1"/>
          <p:nvPr/>
        </p:nvSpPr>
        <p:spPr>
          <a:xfrm>
            <a:off x="625287" y="1250830"/>
            <a:ext cx="847166" cy="738664"/>
          </a:xfrm>
          <a:prstGeom prst="rect">
            <a:avLst/>
          </a:prstGeom>
          <a:solidFill>
            <a:schemeClr val="accent1"/>
          </a:solidFill>
        </p:spPr>
        <p:txBody>
          <a:bodyPr wrap="square" rtlCol="0">
            <a:spAutoFit/>
          </a:bodyPr>
          <a:lstStyle/>
          <a:p>
            <a:pPr algn="ctr"/>
            <a:r>
              <a:rPr lang="en-US" sz="1400">
                <a:solidFill>
                  <a:schemeClr val="bg1"/>
                </a:solidFill>
                <a:latin typeface="Calisto MT" panose="02040603050505030304" pitchFamily="18" charset="0"/>
              </a:rPr>
              <a:t>Easier!</a:t>
            </a:r>
          </a:p>
          <a:p>
            <a:pPr algn="ctr"/>
            <a:r>
              <a:rPr lang="en-US" sz="1400">
                <a:solidFill>
                  <a:schemeClr val="bg1"/>
                </a:solidFill>
                <a:latin typeface="Calisto MT" panose="02040603050505030304" pitchFamily="18" charset="0"/>
              </a:rPr>
              <a:t>Faster!</a:t>
            </a:r>
          </a:p>
          <a:p>
            <a:pPr algn="ctr"/>
            <a:r>
              <a:rPr lang="en-US" sz="1400">
                <a:solidFill>
                  <a:schemeClr val="bg1"/>
                </a:solidFill>
                <a:latin typeface="Calisto MT" panose="02040603050505030304" pitchFamily="18" charset="0"/>
              </a:rPr>
              <a:t>Smarter!</a:t>
            </a:r>
          </a:p>
        </p:txBody>
      </p:sp>
    </p:spTree>
    <p:extLst>
      <p:ext uri="{BB962C8B-B14F-4D97-AF65-F5344CB8AC3E}">
        <p14:creationId xmlns:p14="http://schemas.microsoft.com/office/powerpoint/2010/main" val="4170111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p:cNvSpPr>
          <p:nvPr/>
        </p:nvSpPr>
        <p:spPr bwMode="auto">
          <a:xfrm>
            <a:off x="501824" y="1456406"/>
            <a:ext cx="6264696"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br>
              <a:rPr lang="en-US" sz="3200">
                <a:solidFill>
                  <a:srgbClr val="FFFF00"/>
                </a:solidFill>
                <a:latin typeface="Bebas Neue Light" charset="0"/>
                <a:ea typeface="Bebas Neue Light" charset="0"/>
                <a:cs typeface="Bebas Neue Light" charset="0"/>
                <a:sym typeface="Bebas Neue" charset="0"/>
              </a:rPr>
            </a:br>
            <a:endParaRPr lang="en-US" sz="3200">
              <a:solidFill>
                <a:schemeClr val="bg1"/>
              </a:solidFill>
              <a:latin typeface="Bebas Neue Light" charset="0"/>
              <a:ea typeface="Bebas Neue Light" charset="0"/>
              <a:cs typeface="Bebas Neue Light" charset="0"/>
              <a:sym typeface="Bebas Neue" charset="0"/>
            </a:endParaRPr>
          </a:p>
        </p:txBody>
      </p:sp>
      <p:sp>
        <p:nvSpPr>
          <p:cNvPr id="82948" name="Rectangle 4"/>
          <p:cNvSpPr>
            <a:spLocks/>
          </p:cNvSpPr>
          <p:nvPr/>
        </p:nvSpPr>
        <p:spPr bwMode="auto">
          <a:xfrm>
            <a:off x="836954" y="4103020"/>
            <a:ext cx="6264696" cy="798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a:r>
              <a:rPr lang="en-US" b="1" i="1">
                <a:solidFill>
                  <a:schemeClr val="tx1">
                    <a:alpha val="71000"/>
                  </a:schemeClr>
                </a:solidFill>
                <a:effectLst>
                  <a:outerShdw blurRad="38100" dist="38100" dir="2700000" algn="tl">
                    <a:srgbClr val="000000">
                      <a:alpha val="43137"/>
                    </a:srgbClr>
                  </a:outerShdw>
                </a:effectLst>
                <a:latin typeface="Calisto MT" panose="02040603050505030304" pitchFamily="18" charset="0"/>
                <a:ea typeface="Lato" charset="0"/>
                <a:cs typeface="Lato" charset="0"/>
                <a:sym typeface="Lato Light" charset="0"/>
              </a:rPr>
              <a:t>Prepared by Montgomery County Office of Grants Management</a:t>
            </a:r>
          </a:p>
        </p:txBody>
      </p:sp>
      <p:sp>
        <p:nvSpPr>
          <p:cNvPr id="82949" name="Line 5"/>
          <p:cNvSpPr>
            <a:spLocks noChangeShapeType="1"/>
          </p:cNvSpPr>
          <p:nvPr/>
        </p:nvSpPr>
        <p:spPr bwMode="auto">
          <a:xfrm>
            <a:off x="2348565" y="2678734"/>
            <a:ext cx="3168352" cy="0"/>
          </a:xfrm>
          <a:prstGeom prst="line">
            <a:avLst/>
          </a:prstGeom>
          <a:noFill/>
          <a:ln w="6350" cap="flat">
            <a:solidFill>
              <a:schemeClr val="bg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a:p>
        </p:txBody>
      </p:sp>
      <p:sp>
        <p:nvSpPr>
          <p:cNvPr id="3" name="TextBox 2"/>
          <p:cNvSpPr txBox="1"/>
          <p:nvPr/>
        </p:nvSpPr>
        <p:spPr>
          <a:xfrm>
            <a:off x="83102" y="1653133"/>
            <a:ext cx="7772400" cy="954107"/>
          </a:xfrm>
          <a:prstGeom prst="rect">
            <a:avLst/>
          </a:prstGeom>
          <a:noFill/>
        </p:spPr>
        <p:txBody>
          <a:bodyPr wrap="square" rtlCol="0">
            <a:spAutoFit/>
          </a:bodyPr>
          <a:lstStyle/>
          <a:p>
            <a:pPr algn="ctr"/>
            <a:r>
              <a:rPr lang="en-US" sz="28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FY24 Cost Sharing Capital Grants </a:t>
            </a:r>
          </a:p>
          <a:p>
            <a:pPr algn="ctr"/>
            <a:r>
              <a:rPr lang="en-US" sz="2800" b="1">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Information Session </a:t>
            </a:r>
          </a:p>
        </p:txBody>
      </p:sp>
      <p:sp>
        <p:nvSpPr>
          <p:cNvPr id="6" name="Rectangle 5"/>
          <p:cNvSpPr/>
          <p:nvPr/>
        </p:nvSpPr>
        <p:spPr>
          <a:xfrm>
            <a:off x="-4" y="2771938"/>
            <a:ext cx="7772400" cy="369332"/>
          </a:xfrm>
          <a:prstGeom prst="rect">
            <a:avLst/>
          </a:prstGeom>
        </p:spPr>
        <p:txBody>
          <a:bodyPr wrap="square">
            <a:spAutoFit/>
          </a:bodyPr>
          <a:lstStyle/>
          <a:p>
            <a:pPr algn="ctr"/>
            <a:r>
              <a:rPr lang="en-US" b="1">
                <a:effectLst>
                  <a:outerShdw blurRad="38100" dist="38100" dir="2700000" algn="tl">
                    <a:srgbClr val="000000">
                      <a:alpha val="43137"/>
                    </a:srgbClr>
                  </a:outerShdw>
                </a:effectLst>
                <a:latin typeface="Calisto MT" panose="02040603050505030304" pitchFamily="18" charset="0"/>
              </a:rPr>
              <a:t>February 26, 2024</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5784" y="3141270"/>
            <a:ext cx="1320831" cy="1317522"/>
          </a:xfrm>
          <a:prstGeom prst="rect">
            <a:avLst/>
          </a:prstGeom>
        </p:spPr>
      </p:pic>
      <p:pic>
        <p:nvPicPr>
          <p:cNvPr id="4" name="Picture 3" descr="Text&#10;&#10;Description automatically generated with medium confidence">
            <a:extLst>
              <a:ext uri="{FF2B5EF4-FFF2-40B4-BE49-F238E27FC236}">
                <a16:creationId xmlns:a16="http://schemas.microsoft.com/office/drawing/2014/main" id="{6838E1CD-C55A-8FF7-81FC-42755CC45EA4}"/>
              </a:ext>
            </a:extLst>
          </p:cNvPr>
          <p:cNvPicPr>
            <a:picLocks noChangeAspect="1"/>
          </p:cNvPicPr>
          <p:nvPr/>
        </p:nvPicPr>
        <p:blipFill>
          <a:blip r:embed="rId3"/>
          <a:stretch>
            <a:fillRect/>
          </a:stretch>
        </p:blipFill>
        <p:spPr>
          <a:xfrm>
            <a:off x="1031189" y="294830"/>
            <a:ext cx="5710014" cy="1087622"/>
          </a:xfrm>
          <a:prstGeom prst="rect">
            <a:avLst/>
          </a:prstGeom>
        </p:spPr>
      </p:pic>
    </p:spTree>
    <p:extLst>
      <p:ext uri="{BB962C8B-B14F-4D97-AF65-F5344CB8AC3E}">
        <p14:creationId xmlns:p14="http://schemas.microsoft.com/office/powerpoint/2010/main" val="27009714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2"/>
          <p:cNvSpPr>
            <a:spLocks/>
          </p:cNvSpPr>
          <p:nvPr/>
        </p:nvSpPr>
        <p:spPr bwMode="auto">
          <a:xfrm>
            <a:off x="1" y="354479"/>
            <a:ext cx="7772399" cy="718141"/>
          </a:xfrm>
          <a:prstGeom prst="rect">
            <a:avLst/>
          </a:prstGeom>
          <a:noFill/>
          <a:ln>
            <a:noFill/>
          </a:ln>
        </p:spPr>
        <p:txBody>
          <a:bodyPr lIns="0" tIns="0" rIns="0" bIns="0" anchor="ctr"/>
          <a:lstStyle/>
          <a:p>
            <a:pPr algn="ctr">
              <a:lnSpc>
                <a:spcPct val="70000"/>
              </a:lnSpc>
            </a:pP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charset="0"/>
                <a:cs typeface="Bebas Neue" charset="0"/>
                <a:sym typeface="Bebas Neue" charset="0"/>
              </a:rPr>
              <a:t>FY24 CSCG Scoring (1 of 3)</a:t>
            </a:r>
          </a:p>
        </p:txBody>
      </p:sp>
      <p:sp>
        <p:nvSpPr>
          <p:cNvPr id="22" name="Line 13"/>
          <p:cNvSpPr>
            <a:spLocks noChangeShapeType="1"/>
          </p:cNvSpPr>
          <p:nvPr/>
        </p:nvSpPr>
        <p:spPr bwMode="auto">
          <a:xfrm>
            <a:off x="927328"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00934085-C0D0-4201-8FF9-F09FA6149A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3" name="Content Placeholder 2">
            <a:extLst>
              <a:ext uri="{FF2B5EF4-FFF2-40B4-BE49-F238E27FC236}">
                <a16:creationId xmlns:a16="http://schemas.microsoft.com/office/drawing/2014/main" id="{AB4B6F6C-9822-4917-A051-9DEE31E84310}"/>
              </a:ext>
            </a:extLst>
          </p:cNvPr>
          <p:cNvSpPr>
            <a:spLocks noGrp="1"/>
          </p:cNvSpPr>
          <p:nvPr>
            <p:ph idx="1"/>
          </p:nvPr>
        </p:nvSpPr>
        <p:spPr>
          <a:xfrm>
            <a:off x="534352" y="1369219"/>
            <a:ext cx="6891683" cy="3263504"/>
          </a:xfrm>
        </p:spPr>
        <p:txBody>
          <a:bodyPr>
            <a:noAutofit/>
          </a:bodyPr>
          <a:lstStyle/>
          <a:p>
            <a:pPr marL="457200" indent="-457200" algn="l">
              <a:buFont typeface="+mj-lt"/>
              <a:buAutoNum type="alphaUcPeriod"/>
            </a:pPr>
            <a:r>
              <a:rPr lang="en-US" sz="1500" b="1">
                <a:effectLst/>
                <a:latin typeface="Calisto MT" panose="02040603050505030304" pitchFamily="18" charset="0"/>
                <a:ea typeface="Arial" panose="020B0604020202020204" pitchFamily="34" charset="0"/>
              </a:rPr>
              <a:t>Underserved Focus Program Priority (1-3 Rating; weighted at 15/100 points) </a:t>
            </a:r>
            <a:r>
              <a:rPr lang="en-US" sz="1500" i="0">
                <a:effectLst/>
                <a:latin typeface="Calisto MT" panose="02040603050505030304" pitchFamily="18" charset="0"/>
              </a:rPr>
              <a:t>– The proposal demonstrates a commitment to and impact on Underserved populations in Montgomery County.</a:t>
            </a:r>
          </a:p>
          <a:p>
            <a:pPr marL="457200" indent="-457200" algn="l">
              <a:buFont typeface="+mj-lt"/>
              <a:buAutoNum type="alphaUcPeriod"/>
            </a:pPr>
            <a:r>
              <a:rPr lang="en-US" sz="1500" b="1">
                <a:effectLst/>
                <a:latin typeface="Calisto MT" panose="02040603050505030304" pitchFamily="18" charset="0"/>
                <a:ea typeface="Arial" panose="020B0604020202020204" pitchFamily="34" charset="0"/>
              </a:rPr>
              <a:t>Implementation Readiness Program Priority (1-3 Rating; weighted at </a:t>
            </a:r>
            <a:r>
              <a:rPr lang="en-US" sz="1500" b="1">
                <a:latin typeface="Calisto MT" panose="02040603050505030304" pitchFamily="18" charset="0"/>
                <a:ea typeface="Arial" panose="020B0604020202020204" pitchFamily="34" charset="0"/>
              </a:rPr>
              <a:t>15</a:t>
            </a:r>
            <a:r>
              <a:rPr lang="en-US" sz="1500" b="1">
                <a:effectLst/>
                <a:latin typeface="Calisto MT" panose="02040603050505030304" pitchFamily="18" charset="0"/>
                <a:ea typeface="Arial" panose="020B0604020202020204" pitchFamily="34" charset="0"/>
              </a:rPr>
              <a:t>/100 points) </a:t>
            </a:r>
            <a:r>
              <a:rPr lang="en-US" sz="1500" i="0">
                <a:effectLst/>
                <a:latin typeface="Calisto MT" panose="02040603050505030304" pitchFamily="18" charset="0"/>
              </a:rPr>
              <a:t>– The proposal demonstrates that the capital project, or at least the portion funded by Montgomery County, is very likely to begin implementation within the next 3 to 9 months.</a:t>
            </a:r>
          </a:p>
          <a:p>
            <a:pPr marL="457200" indent="-457200" algn="l">
              <a:buFont typeface="+mj-lt"/>
              <a:buAutoNum type="alphaUcPeriod"/>
            </a:pPr>
            <a:r>
              <a:rPr lang="en-US" sz="1500" b="1">
                <a:effectLst/>
                <a:latin typeface="Calisto MT" panose="02040603050505030304" pitchFamily="18" charset="0"/>
                <a:ea typeface="Arial" panose="020B0604020202020204" pitchFamily="34" charset="0"/>
              </a:rPr>
              <a:t>Asset Ownership/Commitment Program Priority (1-3 Rating; weighted at 15/100 points) </a:t>
            </a:r>
            <a:r>
              <a:rPr lang="en-US" sz="1500" i="0">
                <a:effectLst/>
                <a:latin typeface="Calisto MT" panose="02040603050505030304" pitchFamily="18" charset="0"/>
              </a:rPr>
              <a:t>– The proposal demonstrates that the organization owns (or intend to buys) the land, building, or other asset that they are seeking funding to improve or acquire; OR the organization has a long-term (5+ years) commitment to a space owned by the jurisdiction or other institution that owns the property or asset. </a:t>
            </a:r>
          </a:p>
        </p:txBody>
      </p:sp>
      <p:cxnSp>
        <p:nvCxnSpPr>
          <p:cNvPr id="2" name="Straight Connector 1">
            <a:extLst>
              <a:ext uri="{FF2B5EF4-FFF2-40B4-BE49-F238E27FC236}">
                <a16:creationId xmlns:a16="http://schemas.microsoft.com/office/drawing/2014/main" id="{576C7D77-F6D0-3792-1993-94358E104D38}"/>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D45122E-2F49-605B-4208-E4461F8DE83B}"/>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925CD97A-51E1-C2D7-EBC6-0C3B2747F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567141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2"/>
          <p:cNvSpPr>
            <a:spLocks/>
          </p:cNvSpPr>
          <p:nvPr/>
        </p:nvSpPr>
        <p:spPr bwMode="auto">
          <a:xfrm>
            <a:off x="1" y="354479"/>
            <a:ext cx="7772399" cy="718141"/>
          </a:xfrm>
          <a:prstGeom prst="rect">
            <a:avLst/>
          </a:prstGeom>
          <a:noFill/>
          <a:ln>
            <a:noFill/>
          </a:ln>
        </p:spPr>
        <p:txBody>
          <a:bodyPr lIns="0" tIns="0" rIns="0" bIns="0" anchor="ctr"/>
          <a:lstStyle/>
          <a:p>
            <a:pPr algn="ctr">
              <a:lnSpc>
                <a:spcPct val="70000"/>
              </a:lnSpc>
            </a:pP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charset="0"/>
                <a:cs typeface="Bebas Neue" charset="0"/>
                <a:sym typeface="Bebas Neue" charset="0"/>
              </a:rPr>
              <a:t>FY24 CSCG Scoring (2 of 3)</a:t>
            </a:r>
          </a:p>
        </p:txBody>
      </p:sp>
      <p:sp>
        <p:nvSpPr>
          <p:cNvPr id="22" name="Line 13"/>
          <p:cNvSpPr>
            <a:spLocks noChangeShapeType="1"/>
          </p:cNvSpPr>
          <p:nvPr/>
        </p:nvSpPr>
        <p:spPr bwMode="auto">
          <a:xfrm>
            <a:off x="927328"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00934085-C0D0-4201-8FF9-F09FA6149A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3" name="Content Placeholder 2">
            <a:extLst>
              <a:ext uri="{FF2B5EF4-FFF2-40B4-BE49-F238E27FC236}">
                <a16:creationId xmlns:a16="http://schemas.microsoft.com/office/drawing/2014/main" id="{AB4B6F6C-9822-4917-A051-9DEE31E84310}"/>
              </a:ext>
            </a:extLst>
          </p:cNvPr>
          <p:cNvSpPr>
            <a:spLocks noGrp="1"/>
          </p:cNvSpPr>
          <p:nvPr>
            <p:ph idx="1"/>
          </p:nvPr>
        </p:nvSpPr>
        <p:spPr>
          <a:xfrm>
            <a:off x="534352" y="1369219"/>
            <a:ext cx="6891683" cy="3263504"/>
          </a:xfrm>
        </p:spPr>
        <p:txBody>
          <a:bodyPr>
            <a:noAutofit/>
          </a:bodyPr>
          <a:lstStyle/>
          <a:p>
            <a:pPr marL="0" indent="0">
              <a:buNone/>
            </a:pPr>
            <a:r>
              <a:rPr lang="en-US" sz="1800" b="1" i="0">
                <a:effectLst/>
                <a:latin typeface="Calisto MT" panose="02040603050505030304" pitchFamily="18" charset="0"/>
              </a:rPr>
              <a:t>D. </a:t>
            </a:r>
            <a:r>
              <a:rPr lang="en-US" sz="1800" b="1">
                <a:effectLst/>
                <a:latin typeface="Times New Roman" panose="02020603050405020304" pitchFamily="18" charset="0"/>
                <a:ea typeface="Arial" panose="020B0604020202020204" pitchFamily="34" charset="0"/>
              </a:rPr>
              <a:t>Sound Fiscal Management </a:t>
            </a:r>
            <a:r>
              <a:rPr lang="en-US" sz="1800" b="1" i="0">
                <a:effectLst/>
                <a:latin typeface="Calisto MT" panose="02040603050505030304" pitchFamily="18" charset="0"/>
              </a:rPr>
              <a:t>(1-3 Rating; weighted at 10/100 points) </a:t>
            </a:r>
            <a:r>
              <a:rPr lang="en-US" sz="1800" i="0">
                <a:effectLst/>
                <a:latin typeface="Calisto MT" panose="02040603050505030304" pitchFamily="18" charset="0"/>
              </a:rPr>
              <a:t>– </a:t>
            </a:r>
            <a:r>
              <a:rPr lang="en-US" sz="1800">
                <a:latin typeface="Calisto MT" panose="02040603050505030304" pitchFamily="18" charset="0"/>
              </a:rPr>
              <a:t>Proposal demonstrates that the applicant has sound grant and fiscal management practices, will be able to track and maintain expense back-up documentation, submit financial reports for reimbursement, and could meet audit and other administrative requirements.</a:t>
            </a:r>
            <a:endParaRPr lang="en-US" sz="1800" i="0">
              <a:effectLst/>
              <a:latin typeface="Calisto MT" panose="02040603050505030304" pitchFamily="18" charset="0"/>
            </a:endParaRPr>
          </a:p>
          <a:p>
            <a:pPr marL="0" indent="0">
              <a:buNone/>
            </a:pPr>
            <a:r>
              <a:rPr lang="en-US" sz="1800" b="1">
                <a:latin typeface="Calisto MT" panose="02040603050505030304" pitchFamily="18" charset="0"/>
                <a:ea typeface="Arial" panose="020B0604020202020204" pitchFamily="34" charset="0"/>
              </a:rPr>
              <a:t>E. </a:t>
            </a:r>
            <a:r>
              <a:rPr lang="en-US" sz="1800" b="1">
                <a:effectLst/>
                <a:latin typeface="Times New Roman" panose="02020603050405020304" pitchFamily="18" charset="0"/>
                <a:ea typeface="Arial" panose="020B0604020202020204" pitchFamily="34" charset="0"/>
              </a:rPr>
              <a:t>Budget and Financial Planning (</a:t>
            </a:r>
            <a:r>
              <a:rPr lang="en-US" sz="1800" b="1">
                <a:latin typeface="Times New Roman" panose="02020603050405020304" pitchFamily="18" charset="0"/>
                <a:ea typeface="Arial" panose="020B0604020202020204" pitchFamily="34" charset="0"/>
              </a:rPr>
              <a:t>1-3 Rating; weighted at 15/100 points</a:t>
            </a:r>
            <a:r>
              <a:rPr lang="en-US" sz="1800" b="1">
                <a:effectLst/>
                <a:latin typeface="Times New Roman" panose="02020603050405020304" pitchFamily="18" charset="0"/>
                <a:ea typeface="Arial" panose="020B0604020202020204" pitchFamily="34" charset="0"/>
              </a:rPr>
              <a:t>) </a:t>
            </a:r>
            <a:r>
              <a:rPr lang="en-US" sz="1800" i="0">
                <a:effectLst/>
                <a:latin typeface="Calisto MT" panose="02040603050505030304" pitchFamily="18" charset="0"/>
              </a:rPr>
              <a:t>– </a:t>
            </a:r>
            <a:r>
              <a:rPr lang="en-US" sz="1800">
                <a:latin typeface="Calisto MT" panose="02040603050505030304" pitchFamily="18" charset="0"/>
              </a:rPr>
              <a:t>Expenses and revenues for the capital project detailed in the Project Budget and Project Budget Narrative are consistent with the other parts of the proposal.</a:t>
            </a:r>
          </a:p>
        </p:txBody>
      </p:sp>
      <p:cxnSp>
        <p:nvCxnSpPr>
          <p:cNvPr id="2" name="Straight Connector 1">
            <a:extLst>
              <a:ext uri="{FF2B5EF4-FFF2-40B4-BE49-F238E27FC236}">
                <a16:creationId xmlns:a16="http://schemas.microsoft.com/office/drawing/2014/main" id="{D98FF32A-0BD0-9D37-ED25-A57C708D5D19}"/>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6396C9F-599B-2BA7-F078-650DC03D3E74}"/>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9FE6D23D-70B2-4534-9167-D38E6835B0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2278618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997C3-0128-5B3B-FF16-A1D423EA3D95}"/>
            </a:ext>
          </a:extLst>
        </p:cNvPr>
        <p:cNvGrpSpPr/>
        <p:nvPr/>
      </p:nvGrpSpPr>
      <p:grpSpPr>
        <a:xfrm>
          <a:off x="0" y="0"/>
          <a:ext cx="0" cy="0"/>
          <a:chOff x="0" y="0"/>
          <a:chExt cx="0" cy="0"/>
        </a:xfrm>
      </p:grpSpPr>
      <p:sp>
        <p:nvSpPr>
          <p:cNvPr id="21" name="Rectangle 12">
            <a:extLst>
              <a:ext uri="{FF2B5EF4-FFF2-40B4-BE49-F238E27FC236}">
                <a16:creationId xmlns:a16="http://schemas.microsoft.com/office/drawing/2014/main" id="{0B6A9739-E5F5-6FF2-3F5B-B7D5DBAA7F33}"/>
              </a:ext>
            </a:extLst>
          </p:cNvPr>
          <p:cNvSpPr>
            <a:spLocks/>
          </p:cNvSpPr>
          <p:nvPr/>
        </p:nvSpPr>
        <p:spPr bwMode="auto">
          <a:xfrm>
            <a:off x="1" y="354479"/>
            <a:ext cx="7772399" cy="718141"/>
          </a:xfrm>
          <a:prstGeom prst="rect">
            <a:avLst/>
          </a:prstGeom>
          <a:noFill/>
          <a:ln>
            <a:noFill/>
          </a:ln>
        </p:spPr>
        <p:txBody>
          <a:bodyPr lIns="0" tIns="0" rIns="0" bIns="0" anchor="ctr"/>
          <a:lstStyle/>
          <a:p>
            <a:pPr algn="ctr">
              <a:lnSpc>
                <a:spcPct val="70000"/>
              </a:lnSpc>
            </a:pP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charset="0"/>
                <a:cs typeface="Bebas Neue" charset="0"/>
                <a:sym typeface="Bebas Neue" charset="0"/>
              </a:rPr>
              <a:t>FY24 CSCG Scoring (3 of 3)</a:t>
            </a:r>
          </a:p>
        </p:txBody>
      </p:sp>
      <p:sp>
        <p:nvSpPr>
          <p:cNvPr id="22" name="Line 13">
            <a:extLst>
              <a:ext uri="{FF2B5EF4-FFF2-40B4-BE49-F238E27FC236}">
                <a16:creationId xmlns:a16="http://schemas.microsoft.com/office/drawing/2014/main" id="{0679972B-2129-6DC9-0937-690036B7CE54}"/>
              </a:ext>
            </a:extLst>
          </p:cNvPr>
          <p:cNvSpPr>
            <a:spLocks noChangeShapeType="1"/>
          </p:cNvSpPr>
          <p:nvPr/>
        </p:nvSpPr>
        <p:spPr bwMode="auto">
          <a:xfrm>
            <a:off x="927328"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2AE9329D-9F6C-8D73-9903-4C9143E81E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3" name="Content Placeholder 2">
            <a:extLst>
              <a:ext uri="{FF2B5EF4-FFF2-40B4-BE49-F238E27FC236}">
                <a16:creationId xmlns:a16="http://schemas.microsoft.com/office/drawing/2014/main" id="{CB47DCDF-E554-7C44-1702-4072D9F34B7E}"/>
              </a:ext>
            </a:extLst>
          </p:cNvPr>
          <p:cNvSpPr>
            <a:spLocks noGrp="1"/>
          </p:cNvSpPr>
          <p:nvPr>
            <p:ph idx="1"/>
          </p:nvPr>
        </p:nvSpPr>
        <p:spPr>
          <a:xfrm>
            <a:off x="534352" y="1369219"/>
            <a:ext cx="6891683" cy="3263504"/>
          </a:xfrm>
        </p:spPr>
        <p:txBody>
          <a:bodyPr>
            <a:noAutofit/>
          </a:bodyPr>
          <a:lstStyle/>
          <a:p>
            <a:pPr marL="0" indent="0">
              <a:buNone/>
            </a:pPr>
            <a:r>
              <a:rPr lang="en-US" sz="1800" b="1">
                <a:effectLst/>
                <a:latin typeface="Calisto MT" panose="02040603050505030304" pitchFamily="18" charset="0"/>
              </a:rPr>
              <a:t>F. </a:t>
            </a:r>
            <a:r>
              <a:rPr lang="en-US" sz="1800" b="1" i="0">
                <a:effectLst/>
                <a:latin typeface="Calisto MT" panose="02040603050505030304" pitchFamily="18" charset="0"/>
              </a:rPr>
              <a:t>Organizational Implementation Capability </a:t>
            </a:r>
            <a:r>
              <a:rPr lang="en-US" sz="1800" b="1">
                <a:effectLst/>
                <a:latin typeface="Times New Roman" panose="02020603050405020304" pitchFamily="18" charset="0"/>
                <a:ea typeface="Arial" panose="020B0604020202020204" pitchFamily="34" charset="0"/>
              </a:rPr>
              <a:t>(</a:t>
            </a:r>
            <a:r>
              <a:rPr lang="en-US" sz="1800" b="1">
                <a:latin typeface="Times New Roman" panose="02020603050405020304" pitchFamily="18" charset="0"/>
                <a:ea typeface="Arial" panose="020B0604020202020204" pitchFamily="34" charset="0"/>
              </a:rPr>
              <a:t>1-3 Rating; weighted at 20/100 points</a:t>
            </a:r>
            <a:r>
              <a:rPr lang="en-US" sz="1800" b="1">
                <a:effectLst/>
                <a:latin typeface="Times New Roman" panose="02020603050405020304" pitchFamily="18" charset="0"/>
                <a:ea typeface="Arial" panose="020B0604020202020204" pitchFamily="34" charset="0"/>
              </a:rPr>
              <a:t>) - </a:t>
            </a:r>
            <a:r>
              <a:rPr lang="en-US" sz="1800">
                <a:effectLst/>
                <a:latin typeface="Times New Roman" panose="02020603050405020304" pitchFamily="18" charset="0"/>
                <a:ea typeface="Arial" panose="020B0604020202020204" pitchFamily="34" charset="0"/>
              </a:rPr>
              <a:t>The proposal demonstrates a clear, well-organized plan and team to implement the capital project.</a:t>
            </a:r>
          </a:p>
          <a:p>
            <a:pPr marL="0" indent="0">
              <a:buNone/>
            </a:pPr>
            <a:r>
              <a:rPr lang="en-US" sz="1800" b="1">
                <a:latin typeface="Times New Roman" panose="02020603050405020304" pitchFamily="18" charset="0"/>
                <a:ea typeface="Arial" panose="020B0604020202020204" pitchFamily="34" charset="0"/>
              </a:rPr>
              <a:t>G. Performance Plan </a:t>
            </a:r>
            <a:r>
              <a:rPr lang="en-US" sz="1800" b="1">
                <a:effectLst/>
                <a:latin typeface="Times New Roman" panose="02020603050405020304" pitchFamily="18" charset="0"/>
                <a:ea typeface="Arial" panose="020B0604020202020204" pitchFamily="34" charset="0"/>
              </a:rPr>
              <a:t>(</a:t>
            </a:r>
            <a:r>
              <a:rPr lang="en-US" sz="1800" b="1">
                <a:latin typeface="Times New Roman" panose="02020603050405020304" pitchFamily="18" charset="0"/>
                <a:ea typeface="Arial" panose="020B0604020202020204" pitchFamily="34" charset="0"/>
              </a:rPr>
              <a:t>1-3 Rating; weighted at 10/100 points</a:t>
            </a:r>
            <a:r>
              <a:rPr lang="en-US" sz="1800" b="1">
                <a:effectLst/>
                <a:latin typeface="Times New Roman" panose="02020603050405020304" pitchFamily="18" charset="0"/>
                <a:ea typeface="Arial" panose="020B0604020202020204" pitchFamily="34" charset="0"/>
              </a:rPr>
              <a:t>) - </a:t>
            </a:r>
            <a:r>
              <a:rPr lang="en-US" sz="1800">
                <a:effectLst/>
                <a:latin typeface="Times New Roman" panose="02020603050405020304" pitchFamily="18" charset="0"/>
                <a:ea typeface="Arial" panose="020B0604020202020204" pitchFamily="34" charset="0"/>
              </a:rPr>
              <a:t>Applicant demonstrates in their Performance Plan a clear process to measure/evaluate the impact of the capital project on the target population/community and/or Montgomery County residents overall.</a:t>
            </a:r>
          </a:p>
          <a:p>
            <a:pPr marL="0" indent="0">
              <a:buNone/>
            </a:pPr>
            <a:endParaRPr lang="en-US" sz="1800" i="0">
              <a:effectLst/>
              <a:latin typeface="Calisto MT" panose="02040603050505030304" pitchFamily="18" charset="0"/>
            </a:endParaRPr>
          </a:p>
        </p:txBody>
      </p:sp>
      <p:cxnSp>
        <p:nvCxnSpPr>
          <p:cNvPr id="2" name="Straight Connector 1">
            <a:extLst>
              <a:ext uri="{FF2B5EF4-FFF2-40B4-BE49-F238E27FC236}">
                <a16:creationId xmlns:a16="http://schemas.microsoft.com/office/drawing/2014/main" id="{885E2A26-EE46-628C-DFC0-311DF88C483B}"/>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40FC232-3865-5D0D-EC82-8F3824DB79BC}"/>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FE320B75-434D-5968-4D05-805DE26E33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3626210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2"/>
          <p:cNvSpPr>
            <a:spLocks/>
          </p:cNvSpPr>
          <p:nvPr/>
        </p:nvSpPr>
        <p:spPr bwMode="auto">
          <a:xfrm>
            <a:off x="1" y="354479"/>
            <a:ext cx="7772399" cy="718141"/>
          </a:xfrm>
          <a:prstGeom prst="rect">
            <a:avLst/>
          </a:prstGeom>
          <a:noFill/>
          <a:ln>
            <a:noFill/>
          </a:ln>
        </p:spPr>
        <p:txBody>
          <a:bodyPr lIns="0" tIns="0" rIns="0" bIns="0" anchor="ctr"/>
          <a:lstStyle/>
          <a:p>
            <a:pPr algn="ctr">
              <a:lnSpc>
                <a:spcPct val="70000"/>
              </a:lnSpc>
            </a:pP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charset="0"/>
                <a:cs typeface="Bebas Neue" charset="0"/>
                <a:sym typeface="Bebas Neue" charset="0"/>
              </a:rPr>
              <a:t>Award Notification</a:t>
            </a:r>
          </a:p>
        </p:txBody>
      </p:sp>
      <p:sp>
        <p:nvSpPr>
          <p:cNvPr id="22" name="Line 13"/>
          <p:cNvSpPr>
            <a:spLocks noChangeShapeType="1"/>
          </p:cNvSpPr>
          <p:nvPr/>
        </p:nvSpPr>
        <p:spPr bwMode="auto">
          <a:xfrm>
            <a:off x="927328"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00934085-C0D0-4201-8FF9-F09FA6149A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3" name="Content Placeholder 2">
            <a:extLst>
              <a:ext uri="{FF2B5EF4-FFF2-40B4-BE49-F238E27FC236}">
                <a16:creationId xmlns:a16="http://schemas.microsoft.com/office/drawing/2014/main" id="{AB4B6F6C-9822-4917-A051-9DEE31E84310}"/>
              </a:ext>
            </a:extLst>
          </p:cNvPr>
          <p:cNvSpPr>
            <a:spLocks noGrp="1"/>
          </p:cNvSpPr>
          <p:nvPr>
            <p:ph idx="1"/>
          </p:nvPr>
        </p:nvSpPr>
        <p:spPr/>
        <p:txBody>
          <a:bodyPr>
            <a:normAutofit/>
          </a:bodyPr>
          <a:lstStyle/>
          <a:p>
            <a:pPr marL="228600" indent="-228600" algn="l">
              <a:buFont typeface="Arial" panose="020B0604020202020204" pitchFamily="34" charset="0"/>
              <a:buChar char="•"/>
            </a:pPr>
            <a:r>
              <a:rPr lang="en-US" sz="1800" b="0" i="0">
                <a:effectLst/>
                <a:latin typeface="Calisto MT" panose="02040603050505030304" pitchFamily="18" charset="0"/>
              </a:rPr>
              <a:t>Award notification letters are expected to be released roughly 4-6 weeks after the application deadline via email.</a:t>
            </a:r>
          </a:p>
          <a:p>
            <a:pPr marL="228600" indent="-228600" algn="l">
              <a:buNone/>
            </a:pPr>
            <a:r>
              <a:rPr lang="en-US" sz="1800" b="0" i="0">
                <a:effectLst/>
                <a:latin typeface="Calisto MT" panose="02040603050505030304" pitchFamily="18" charset="0"/>
              </a:rPr>
              <a:t> </a:t>
            </a:r>
          </a:p>
          <a:p>
            <a:pPr marL="228600" indent="-228600" algn="l">
              <a:buFont typeface="Arial" panose="020B0604020202020204" pitchFamily="34" charset="0"/>
              <a:buChar char="•"/>
            </a:pPr>
            <a:r>
              <a:rPr lang="en-US" sz="1800" b="0" i="0">
                <a:effectLst/>
                <a:latin typeface="Calisto MT" panose="02040603050505030304" pitchFamily="18" charset="0"/>
              </a:rPr>
              <a:t>For successful applicants, the award agreement will contain funding restrictions; programmatic, administrative, and policy requirements; reporting documents including total budget along with the amount of grant funding for the program; and payment terms. </a:t>
            </a:r>
          </a:p>
        </p:txBody>
      </p:sp>
      <p:cxnSp>
        <p:nvCxnSpPr>
          <p:cNvPr id="2" name="Straight Connector 1">
            <a:extLst>
              <a:ext uri="{FF2B5EF4-FFF2-40B4-BE49-F238E27FC236}">
                <a16:creationId xmlns:a16="http://schemas.microsoft.com/office/drawing/2014/main" id="{FBB21705-8181-1AE4-3787-DB9CAC5A8C32}"/>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4968F14-A59E-EEB7-AE8A-04924D0DD01D}"/>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288145BE-9C8F-0BB1-6865-D2842E013E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3026396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2"/>
          <p:cNvSpPr>
            <a:spLocks/>
          </p:cNvSpPr>
          <p:nvPr/>
        </p:nvSpPr>
        <p:spPr bwMode="auto">
          <a:xfrm>
            <a:off x="1" y="354479"/>
            <a:ext cx="7772399" cy="718141"/>
          </a:xfrm>
          <a:prstGeom prst="rect">
            <a:avLst/>
          </a:prstGeom>
          <a:noFill/>
          <a:ln>
            <a:noFill/>
          </a:ln>
        </p:spPr>
        <p:txBody>
          <a:bodyPr lIns="0" tIns="0" rIns="0" bIns="0" anchor="ctr"/>
          <a:lstStyle/>
          <a:p>
            <a:pPr algn="ctr">
              <a:lnSpc>
                <a:spcPct val="70000"/>
              </a:lnSpc>
            </a:pP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charset="0"/>
                <a:cs typeface="Bebas Neue" charset="0"/>
                <a:sym typeface="Bebas Neue" charset="0"/>
              </a:rPr>
              <a:t>Review Committee </a:t>
            </a:r>
          </a:p>
          <a:p>
            <a:pPr algn="ctr">
              <a:lnSpc>
                <a:spcPct val="70000"/>
              </a:lnSpc>
            </a:pP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charset="0"/>
                <a:cs typeface="Bebas Neue" charset="0"/>
                <a:sym typeface="Bebas Neue" charset="0"/>
              </a:rPr>
              <a:t>Feedback: the Six Cs</a:t>
            </a:r>
          </a:p>
        </p:txBody>
      </p:sp>
      <p:sp>
        <p:nvSpPr>
          <p:cNvPr id="22" name="Line 13"/>
          <p:cNvSpPr>
            <a:spLocks noChangeShapeType="1"/>
          </p:cNvSpPr>
          <p:nvPr/>
        </p:nvSpPr>
        <p:spPr bwMode="auto">
          <a:xfrm>
            <a:off x="964274" y="972869"/>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00934085-C0D0-4201-8FF9-F09FA6149A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3" name="Content Placeholder 2">
            <a:extLst>
              <a:ext uri="{FF2B5EF4-FFF2-40B4-BE49-F238E27FC236}">
                <a16:creationId xmlns:a16="http://schemas.microsoft.com/office/drawing/2014/main" id="{AB4B6F6C-9822-4917-A051-9DEE31E84310}"/>
              </a:ext>
            </a:extLst>
          </p:cNvPr>
          <p:cNvSpPr>
            <a:spLocks noGrp="1"/>
          </p:cNvSpPr>
          <p:nvPr>
            <p:ph idx="1"/>
          </p:nvPr>
        </p:nvSpPr>
        <p:spPr>
          <a:xfrm>
            <a:off x="547800" y="1027957"/>
            <a:ext cx="6960956" cy="3419802"/>
          </a:xfrm>
        </p:spPr>
        <p:txBody>
          <a:bodyPr>
            <a:normAutofit fontScale="85000" lnSpcReduction="20000"/>
          </a:bodyPr>
          <a:lstStyle/>
          <a:p>
            <a:pPr marL="342900" indent="-342900">
              <a:lnSpc>
                <a:spcPct val="100000"/>
              </a:lnSpc>
              <a:buFont typeface="+mj-lt"/>
              <a:buAutoNum type="arabicPeriod"/>
            </a:pPr>
            <a:r>
              <a:rPr lang="en-US" sz="1800" b="1" i="0">
                <a:effectLst/>
                <a:latin typeface="Calisto MT" panose="02040603050505030304" pitchFamily="18" charset="0"/>
              </a:rPr>
              <a:t>Concise - </a:t>
            </a:r>
            <a:r>
              <a:rPr lang="en-US" sz="1800" b="0" i="0">
                <a:effectLst/>
                <a:latin typeface="Calisto MT" panose="02040603050505030304" pitchFamily="18" charset="0"/>
              </a:rPr>
              <a:t>Be concise, when possible. Review Committee Members (RCM) have difficulty absorbing information from long narratives.</a:t>
            </a:r>
          </a:p>
          <a:p>
            <a:pPr marL="342900" indent="-342900">
              <a:lnSpc>
                <a:spcPct val="100000"/>
              </a:lnSpc>
              <a:buFont typeface="+mj-lt"/>
              <a:buAutoNum type="arabicPeriod"/>
            </a:pPr>
            <a:r>
              <a:rPr lang="en-US" sz="1800" b="1">
                <a:latin typeface="Calisto MT" panose="02040603050505030304" pitchFamily="18" charset="0"/>
              </a:rPr>
              <a:t>Concrete – </a:t>
            </a:r>
            <a:r>
              <a:rPr lang="en-US" sz="1800">
                <a:latin typeface="Calisto MT" panose="02040603050505030304" pitchFamily="18" charset="0"/>
              </a:rPr>
              <a:t>Be specific and direct in </a:t>
            </a:r>
            <a:r>
              <a:rPr lang="en-US" sz="1800" b="1" i="1" u="sng">
                <a:latin typeface="Calisto MT" panose="02040603050505030304" pitchFamily="18" charset="0"/>
              </a:rPr>
              <a:t>how</a:t>
            </a:r>
            <a:r>
              <a:rPr lang="en-US" sz="1800" b="1" i="1">
                <a:latin typeface="Calisto MT" panose="02040603050505030304" pitchFamily="18" charset="0"/>
              </a:rPr>
              <a:t> </a:t>
            </a:r>
            <a:r>
              <a:rPr lang="en-US" sz="1800">
                <a:latin typeface="Calisto MT" panose="02040603050505030304" pitchFamily="18" charset="0"/>
              </a:rPr>
              <a:t>your proposed project will achieve its stated goals.  RCMs often see gaps in how a project will work.</a:t>
            </a:r>
            <a:endParaRPr lang="en-US" sz="1800" b="1">
              <a:latin typeface="Calisto MT" panose="02040603050505030304" pitchFamily="18" charset="0"/>
            </a:endParaRPr>
          </a:p>
          <a:p>
            <a:pPr marL="342900" indent="-342900">
              <a:lnSpc>
                <a:spcPct val="100000"/>
              </a:lnSpc>
              <a:buFont typeface="+mj-lt"/>
              <a:buAutoNum type="arabicPeriod"/>
            </a:pPr>
            <a:r>
              <a:rPr lang="en-US" sz="1800" b="1">
                <a:latin typeface="Calisto MT" panose="02040603050505030304" pitchFamily="18" charset="0"/>
              </a:rPr>
              <a:t>Clarity –</a:t>
            </a:r>
            <a:r>
              <a:rPr lang="en-US" sz="1800">
                <a:latin typeface="Calisto MT" panose="02040603050505030304" pitchFamily="18" charset="0"/>
              </a:rPr>
              <a:t> RCMs prefer that you include the question you are answering or add sub-headings for clarity. Application task uploads should also include the title of the application task, organization name and project title as headers.</a:t>
            </a:r>
          </a:p>
          <a:p>
            <a:pPr marL="342900" indent="-342900">
              <a:lnSpc>
                <a:spcPct val="100000"/>
              </a:lnSpc>
              <a:buFont typeface="+mj-lt"/>
              <a:buAutoNum type="arabicPeriod"/>
            </a:pPr>
            <a:r>
              <a:rPr lang="en-US" sz="1800" b="1">
                <a:latin typeface="Calisto MT" panose="02040603050505030304" pitchFamily="18" charset="0"/>
              </a:rPr>
              <a:t>Connection - </a:t>
            </a:r>
            <a:r>
              <a:rPr lang="en-US" sz="1800">
                <a:latin typeface="Calisto MT" panose="02040603050505030304" pitchFamily="18" charset="0"/>
              </a:rPr>
              <a:t>All elements of your application should show a clear connection with the grant priorities and scoring criteria, as outlined in the NOFO.</a:t>
            </a:r>
          </a:p>
          <a:p>
            <a:pPr marL="342900" indent="-342900">
              <a:lnSpc>
                <a:spcPct val="100000"/>
              </a:lnSpc>
              <a:buFont typeface="+mj-lt"/>
              <a:buAutoNum type="arabicPeriod"/>
            </a:pPr>
            <a:r>
              <a:rPr lang="en-US" sz="1800" b="1">
                <a:latin typeface="Calisto MT" panose="02040603050505030304" pitchFamily="18" charset="0"/>
              </a:rPr>
              <a:t>Consistent - </a:t>
            </a:r>
            <a:r>
              <a:rPr lang="en-US" sz="1800">
                <a:latin typeface="Calisto MT" panose="02040603050505030304" pitchFamily="18" charset="0"/>
              </a:rPr>
              <a:t>All elements of your application should be consistent with each other.  RCMs often note a lack of consistency between budget and narratives.</a:t>
            </a:r>
          </a:p>
          <a:p>
            <a:pPr marL="342900" indent="-342900">
              <a:lnSpc>
                <a:spcPct val="100000"/>
              </a:lnSpc>
              <a:buFont typeface="+mj-lt"/>
              <a:buAutoNum type="arabicPeriod"/>
            </a:pPr>
            <a:r>
              <a:rPr lang="en-US" sz="1800" b="1">
                <a:latin typeface="Calisto MT" panose="02040603050505030304" pitchFamily="18" charset="0"/>
              </a:rPr>
              <a:t>Cite - </a:t>
            </a:r>
            <a:r>
              <a:rPr lang="en-US" sz="1800">
                <a:latin typeface="Calisto MT" panose="02040603050505030304" pitchFamily="18" charset="0"/>
              </a:rPr>
              <a:t>Feel free to refence other application sections/Tasks (i.e. budget or staff plan) in your narratives.  Specifically cite the application Task name so the RCM can go directly there. Hyperlinks to external sources (i.e. news article, research paper, your website, etc…) can be helpful too. Overall, no need to repeat information that is in other places in your application or external source.</a:t>
            </a:r>
          </a:p>
        </p:txBody>
      </p:sp>
      <p:cxnSp>
        <p:nvCxnSpPr>
          <p:cNvPr id="2" name="Straight Connector 1">
            <a:extLst>
              <a:ext uri="{FF2B5EF4-FFF2-40B4-BE49-F238E27FC236}">
                <a16:creationId xmlns:a16="http://schemas.microsoft.com/office/drawing/2014/main" id="{D61CBCB5-1572-F243-B2B3-998639B67005}"/>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E8B0EA8-ECC9-FF61-03E7-3E98D9B0718E}"/>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87E51F25-70E1-07C1-2666-7A04AD9719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2722868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2"/>
          <p:cNvSpPr>
            <a:spLocks/>
          </p:cNvSpPr>
          <p:nvPr/>
        </p:nvSpPr>
        <p:spPr bwMode="auto">
          <a:xfrm>
            <a:off x="1" y="354479"/>
            <a:ext cx="7772399" cy="718141"/>
          </a:xfrm>
          <a:prstGeom prst="rect">
            <a:avLst/>
          </a:prstGeom>
          <a:noFill/>
          <a:ln>
            <a:noFill/>
          </a:ln>
        </p:spPr>
        <p:txBody>
          <a:bodyPr lIns="0" tIns="0" rIns="0" bIns="0" anchor="ct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3600" b="1" i="0" u="none" strike="noStrike" kern="1200" cap="none" spc="0" normalizeH="0" baseline="0" noProof="0">
                <a:ln>
                  <a:noFill/>
                </a:ln>
                <a:solidFill>
                  <a:srgbClr val="4472C4">
                    <a:lumMod val="75000"/>
                  </a:srgbClr>
                </a:solidFill>
                <a:effectLst>
                  <a:outerShdw blurRad="38100" dist="38100" dir="2700000" algn="tl">
                    <a:srgbClr val="000000">
                      <a:alpha val="43137"/>
                    </a:srgbClr>
                  </a:outerShdw>
                </a:effectLst>
                <a:uLnTx/>
                <a:uFillTx/>
                <a:latin typeface="Calisto MT" panose="02040603050505030304" pitchFamily="18" charset="0"/>
                <a:ea typeface="Bebas Neue" charset="0"/>
                <a:cs typeface="Bebas Neue" charset="0"/>
                <a:sym typeface="Bebas Neue" charset="0"/>
              </a:rPr>
              <a:t>General Recommendations</a:t>
            </a:r>
          </a:p>
        </p:txBody>
      </p:sp>
      <p:sp>
        <p:nvSpPr>
          <p:cNvPr id="22" name="Line 13"/>
          <p:cNvSpPr>
            <a:spLocks noChangeShapeType="1"/>
          </p:cNvSpPr>
          <p:nvPr/>
        </p:nvSpPr>
        <p:spPr bwMode="auto">
          <a:xfrm>
            <a:off x="927328"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1">
            <a:extLst>
              <a:ext uri="{FF2B5EF4-FFF2-40B4-BE49-F238E27FC236}">
                <a16:creationId xmlns:a16="http://schemas.microsoft.com/office/drawing/2014/main" id="{00934085-C0D0-4201-8FF9-F09FA6149A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3" name="Content Placeholder 2">
            <a:extLst>
              <a:ext uri="{FF2B5EF4-FFF2-40B4-BE49-F238E27FC236}">
                <a16:creationId xmlns:a16="http://schemas.microsoft.com/office/drawing/2014/main" id="{AB4B6F6C-9822-4917-A051-9DEE31E84310}"/>
              </a:ext>
            </a:extLst>
          </p:cNvPr>
          <p:cNvSpPr>
            <a:spLocks noGrp="1"/>
          </p:cNvSpPr>
          <p:nvPr>
            <p:ph idx="1"/>
          </p:nvPr>
        </p:nvSpPr>
        <p:spPr>
          <a:xfrm>
            <a:off x="615035" y="1039842"/>
            <a:ext cx="6703695" cy="3556072"/>
          </a:xfrm>
        </p:spPr>
        <p:txBody>
          <a:bodyPr>
            <a:normAutofit/>
          </a:bodyPr>
          <a:lstStyle/>
          <a:p>
            <a:pPr marL="228600" indent="-228600" algn="l">
              <a:lnSpc>
                <a:spcPct val="100000"/>
              </a:lnSpc>
              <a:buFont typeface="Arial" panose="020B0604020202020204" pitchFamily="34" charset="0"/>
              <a:buChar char="•"/>
            </a:pPr>
            <a:r>
              <a:rPr lang="en-US" sz="1800">
                <a:latin typeface="Calisto MT" panose="02040603050505030304" pitchFamily="18" charset="0"/>
              </a:rPr>
              <a:t>Read and Follow Instructions!</a:t>
            </a:r>
          </a:p>
          <a:p>
            <a:pPr marL="228600" indent="-228600" algn="l">
              <a:lnSpc>
                <a:spcPct val="100000"/>
              </a:lnSpc>
              <a:buFont typeface="Arial" panose="020B0604020202020204" pitchFamily="34" charset="0"/>
              <a:buChar char="•"/>
            </a:pPr>
            <a:r>
              <a:rPr lang="en-US" sz="1800">
                <a:latin typeface="Calisto MT" panose="02040603050505030304" pitchFamily="18" charset="0"/>
              </a:rPr>
              <a:t>Feel free to use graphics, charts, tables, maps, project workflows, and other non-narrative tools to clarify or enhance your proposal.</a:t>
            </a:r>
          </a:p>
          <a:p>
            <a:pPr marL="228600" indent="-228600">
              <a:lnSpc>
                <a:spcPct val="100000"/>
              </a:lnSpc>
            </a:pPr>
            <a:r>
              <a:rPr lang="en-US" sz="1800">
                <a:latin typeface="Calisto MT" panose="02040603050505030304" pitchFamily="18" charset="0"/>
              </a:rPr>
              <a:t>Develop, coordinate, and finalize your application offline and then upload all materials into the application.</a:t>
            </a:r>
          </a:p>
          <a:p>
            <a:pPr marL="228600" indent="-228600">
              <a:lnSpc>
                <a:spcPct val="100000"/>
              </a:lnSpc>
            </a:pPr>
            <a:r>
              <a:rPr lang="en-US" sz="1800">
                <a:latin typeface="Calisto MT" panose="02040603050505030304" pitchFamily="18" charset="0"/>
              </a:rPr>
              <a:t>Uploads in pdf format are preferred (except the Program Budget, MS Excel please) but other formats are also welcome. </a:t>
            </a:r>
            <a:r>
              <a:rPr lang="en-US" sz="1800" b="1">
                <a:latin typeface="Calisto MT" panose="02040603050505030304" pitchFamily="18" charset="0"/>
              </a:rPr>
              <a:t>The application platform has difficulty reading Mac formatted documents </a:t>
            </a:r>
            <a:r>
              <a:rPr lang="en-US" sz="1800">
                <a:latin typeface="Calisto MT" panose="02040603050505030304" pitchFamily="18" charset="0"/>
              </a:rPr>
              <a:t>(i.e. Pages, Numbers, and Key Note) so these should be submitted as PDFs or converted to MS Office formats. </a:t>
            </a:r>
          </a:p>
        </p:txBody>
      </p:sp>
      <p:cxnSp>
        <p:nvCxnSpPr>
          <p:cNvPr id="2" name="Straight Connector 1">
            <a:extLst>
              <a:ext uri="{FF2B5EF4-FFF2-40B4-BE49-F238E27FC236}">
                <a16:creationId xmlns:a16="http://schemas.microsoft.com/office/drawing/2014/main" id="{7458EA37-E480-932D-B3D9-3480E7840E61}"/>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55A92AE-DECF-814D-FB32-169A7EA3FE97}"/>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40F5260F-3C2C-BB18-FE5C-27D967F955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3299221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2"/>
          <p:cNvSpPr>
            <a:spLocks/>
          </p:cNvSpPr>
          <p:nvPr/>
        </p:nvSpPr>
        <p:spPr bwMode="auto">
          <a:xfrm>
            <a:off x="1" y="354479"/>
            <a:ext cx="7772399" cy="718141"/>
          </a:xfrm>
          <a:prstGeom prst="rect">
            <a:avLst/>
          </a:prstGeom>
          <a:noFill/>
          <a:ln>
            <a:noFill/>
          </a:ln>
        </p:spPr>
        <p:txBody>
          <a:bodyPr lIns="0" tIns="0" rIns="0" bIns="0" anchor="ct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3600" b="1" i="0" u="none" strike="noStrike" kern="1200" cap="none" spc="0" normalizeH="0" baseline="0" noProof="0">
                <a:ln>
                  <a:noFill/>
                </a:ln>
                <a:solidFill>
                  <a:srgbClr val="4472C4">
                    <a:lumMod val="75000"/>
                  </a:srgbClr>
                </a:solidFill>
                <a:effectLst>
                  <a:outerShdw blurRad="38100" dist="38100" dir="2700000" algn="tl">
                    <a:srgbClr val="000000">
                      <a:alpha val="43137"/>
                    </a:srgbClr>
                  </a:outerShdw>
                </a:effectLst>
                <a:uLnTx/>
                <a:uFillTx/>
                <a:latin typeface="Calisto MT" panose="02040603050505030304" pitchFamily="18" charset="0"/>
                <a:ea typeface="Bebas Neue" charset="0"/>
                <a:cs typeface="Bebas Neue" charset="0"/>
                <a:sym typeface="Bebas Neue" charset="0"/>
              </a:rPr>
              <a:t>Resources</a:t>
            </a:r>
          </a:p>
        </p:txBody>
      </p:sp>
      <p:sp>
        <p:nvSpPr>
          <p:cNvPr id="22" name="Line 13"/>
          <p:cNvSpPr>
            <a:spLocks noChangeShapeType="1"/>
          </p:cNvSpPr>
          <p:nvPr/>
        </p:nvSpPr>
        <p:spPr bwMode="auto">
          <a:xfrm>
            <a:off x="927328"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1">
            <a:extLst>
              <a:ext uri="{FF2B5EF4-FFF2-40B4-BE49-F238E27FC236}">
                <a16:creationId xmlns:a16="http://schemas.microsoft.com/office/drawing/2014/main" id="{00934085-C0D0-4201-8FF9-F09FA6149A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3" name="Content Placeholder 2">
            <a:extLst>
              <a:ext uri="{FF2B5EF4-FFF2-40B4-BE49-F238E27FC236}">
                <a16:creationId xmlns:a16="http://schemas.microsoft.com/office/drawing/2014/main" id="{AB4B6F6C-9822-4917-A051-9DEE31E84310}"/>
              </a:ext>
            </a:extLst>
          </p:cNvPr>
          <p:cNvSpPr>
            <a:spLocks noGrp="1"/>
          </p:cNvSpPr>
          <p:nvPr>
            <p:ph idx="1"/>
          </p:nvPr>
        </p:nvSpPr>
        <p:spPr>
          <a:xfrm>
            <a:off x="534352" y="1011849"/>
            <a:ext cx="6703695" cy="3556072"/>
          </a:xfrm>
        </p:spPr>
        <p:txBody>
          <a:bodyPr>
            <a:normAutofit/>
          </a:bodyPr>
          <a:lstStyle/>
          <a:p>
            <a:pPr marL="0" indent="0" algn="l">
              <a:lnSpc>
                <a:spcPct val="100000"/>
              </a:lnSpc>
              <a:buNone/>
            </a:pPr>
            <a:r>
              <a:rPr lang="en-US" sz="2100">
                <a:latin typeface="Calisto MT" panose="02040603050505030304" pitchFamily="18" charset="0"/>
                <a:cs typeface="Segoe UI" panose="020B0502040204020203" pitchFamily="34" charset="0"/>
              </a:rPr>
              <a:t>The following resources are/will be posted on the </a:t>
            </a:r>
            <a:r>
              <a:rPr lang="en-US" sz="2100">
                <a:latin typeface="Calisto MT" panose="02040603050505030304" pitchFamily="18" charset="0"/>
                <a:cs typeface="Segoe UI" panose="020B0502040204020203" pitchFamily="34" charset="0"/>
                <a:hlinkClick r:id="rId3"/>
              </a:rPr>
              <a:t>application page:</a:t>
            </a:r>
            <a:endParaRPr lang="en-US" sz="2100">
              <a:latin typeface="Calisto MT" panose="02040603050505030304" pitchFamily="18" charset="0"/>
              <a:cs typeface="Segoe UI" panose="020B0502040204020203" pitchFamily="34" charset="0"/>
            </a:endParaRPr>
          </a:p>
          <a:p>
            <a:pPr marL="228600" indent="-228600" algn="l">
              <a:lnSpc>
                <a:spcPct val="100000"/>
              </a:lnSpc>
              <a:buFont typeface="Arial" panose="020B0604020202020204" pitchFamily="34" charset="0"/>
              <a:buChar char="•"/>
            </a:pPr>
            <a:r>
              <a:rPr lang="en-US" sz="2100">
                <a:latin typeface="Calisto MT" panose="02040603050505030304" pitchFamily="18" charset="0"/>
                <a:cs typeface="Segoe UI" panose="020B0502040204020203" pitchFamily="34" charset="0"/>
              </a:rPr>
              <a:t>Notice of Funding Opportunity (NOFO)</a:t>
            </a:r>
          </a:p>
          <a:p>
            <a:pPr marL="228600" indent="-228600" algn="l">
              <a:lnSpc>
                <a:spcPct val="100000"/>
              </a:lnSpc>
              <a:buFont typeface="Arial" panose="020B0604020202020204" pitchFamily="34" charset="0"/>
              <a:buChar char="•"/>
            </a:pPr>
            <a:r>
              <a:rPr lang="en-US" sz="2100">
                <a:latin typeface="Calisto MT" panose="02040603050505030304" pitchFamily="18" charset="0"/>
                <a:cs typeface="Segoe UI" panose="020B0502040204020203" pitchFamily="34" charset="0"/>
              </a:rPr>
              <a:t>Link to a recording of the Information Session</a:t>
            </a:r>
          </a:p>
          <a:p>
            <a:pPr marL="228600" indent="-228600" algn="l">
              <a:lnSpc>
                <a:spcPct val="100000"/>
              </a:lnSpc>
              <a:buFont typeface="Arial" panose="020B0604020202020204" pitchFamily="34" charset="0"/>
              <a:buChar char="•"/>
            </a:pPr>
            <a:r>
              <a:rPr lang="en-US" sz="2100">
                <a:latin typeface="Calisto MT" panose="02040603050505030304" pitchFamily="18" charset="0"/>
                <a:cs typeface="Segoe UI" panose="020B0502040204020203" pitchFamily="34" charset="0"/>
              </a:rPr>
              <a:t>Information Session slide deck</a:t>
            </a:r>
          </a:p>
          <a:p>
            <a:pPr marL="228600" indent="-228600" algn="l">
              <a:lnSpc>
                <a:spcPct val="100000"/>
              </a:lnSpc>
              <a:buFont typeface="Arial" panose="020B0604020202020204" pitchFamily="34" charset="0"/>
              <a:buChar char="•"/>
            </a:pPr>
            <a:r>
              <a:rPr lang="en-US" sz="2400" b="1" u="sng">
                <a:solidFill>
                  <a:srgbClr val="2969B0"/>
                </a:solidFill>
                <a:effectLst/>
                <a:latin typeface="Calisto MT" panose="02040603050505030304" pitchFamily="18" charset="0"/>
                <a:hlinkClick r:id="rId4"/>
              </a:rPr>
              <a:t>FY24 CSCG Project Budget Template</a:t>
            </a:r>
            <a:endParaRPr lang="en-US" sz="2100">
              <a:latin typeface="Calisto MT" panose="02040603050505030304" pitchFamily="18" charset="0"/>
              <a:cs typeface="Segoe UI" panose="020B0502040204020203" pitchFamily="34" charset="0"/>
            </a:endParaRPr>
          </a:p>
          <a:p>
            <a:pPr marL="228600" indent="-228600">
              <a:lnSpc>
                <a:spcPct val="100000"/>
              </a:lnSpc>
            </a:pPr>
            <a:r>
              <a:rPr lang="en-US" sz="2100">
                <a:latin typeface="Calisto MT" panose="02040603050505030304" pitchFamily="18" charset="0"/>
                <a:cs typeface="Segoe UI" panose="020B0502040204020203" pitchFamily="34" charset="0"/>
              </a:rPr>
              <a:t>OGM Answers to Information Session and Frequently Asked Questions</a:t>
            </a:r>
          </a:p>
          <a:p>
            <a:pPr marL="228600" indent="-228600" algn="l">
              <a:lnSpc>
                <a:spcPct val="100000"/>
              </a:lnSpc>
              <a:buFont typeface="Arial" panose="020B0604020202020204" pitchFamily="34" charset="0"/>
              <a:buChar char="•"/>
            </a:pPr>
            <a:endParaRPr lang="en-US" sz="1800" b="0" i="0">
              <a:effectLst/>
              <a:latin typeface="Calisto MT" panose="02040603050505030304" pitchFamily="18" charset="0"/>
            </a:endParaRPr>
          </a:p>
        </p:txBody>
      </p:sp>
      <p:cxnSp>
        <p:nvCxnSpPr>
          <p:cNvPr id="2" name="Straight Connector 1">
            <a:extLst>
              <a:ext uri="{FF2B5EF4-FFF2-40B4-BE49-F238E27FC236}">
                <a16:creationId xmlns:a16="http://schemas.microsoft.com/office/drawing/2014/main" id="{57144B79-8EE8-5967-C352-8C8B8E54E62D}"/>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024586B-0096-B432-441B-D1C9EF604A9C}"/>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08CA52C9-C45A-47BB-79DD-2597D455F0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3473128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2"/>
          <p:cNvSpPr>
            <a:spLocks/>
          </p:cNvSpPr>
          <p:nvPr/>
        </p:nvSpPr>
        <p:spPr bwMode="auto">
          <a:xfrm>
            <a:off x="1" y="354479"/>
            <a:ext cx="7772399" cy="718141"/>
          </a:xfrm>
          <a:prstGeom prst="rect">
            <a:avLst/>
          </a:prstGeom>
          <a:noFill/>
          <a:ln>
            <a:noFill/>
          </a:ln>
        </p:spPr>
        <p:txBody>
          <a:bodyPr lIns="0" tIns="0" rIns="0" bIns="0" anchor="ctr"/>
          <a:lstStyle/>
          <a:p>
            <a:pPr algn="ctr">
              <a:lnSpc>
                <a:spcPct val="70000"/>
              </a:lnSpc>
            </a:pP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Further Questions?</a:t>
            </a:r>
            <a:endPar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charset="0"/>
              <a:cs typeface="Bebas Neue" charset="0"/>
              <a:sym typeface="Bebas Neue" charset="0"/>
            </a:endParaRPr>
          </a:p>
        </p:txBody>
      </p:sp>
      <p:sp>
        <p:nvSpPr>
          <p:cNvPr id="22" name="Line 13"/>
          <p:cNvSpPr>
            <a:spLocks noChangeShapeType="1"/>
          </p:cNvSpPr>
          <p:nvPr/>
        </p:nvSpPr>
        <p:spPr bwMode="auto">
          <a:xfrm>
            <a:off x="927328"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6" name="TextBox 15">
            <a:extLst>
              <a:ext uri="{FF2B5EF4-FFF2-40B4-BE49-F238E27FC236}">
                <a16:creationId xmlns:a16="http://schemas.microsoft.com/office/drawing/2014/main" id="{BFC21764-647D-4CE5-8DC0-22F43F22D9D8}"/>
              </a:ext>
            </a:extLst>
          </p:cNvPr>
          <p:cNvSpPr txBox="1"/>
          <p:nvPr/>
        </p:nvSpPr>
        <p:spPr>
          <a:xfrm>
            <a:off x="662041" y="2216728"/>
            <a:ext cx="6448318" cy="2774686"/>
          </a:xfrm>
          <a:prstGeom prst="rect">
            <a:avLst/>
          </a:prstGeom>
          <a:noFill/>
        </p:spPr>
        <p:txBody>
          <a:bodyPr wrap="square">
            <a:noAutofit/>
          </a:bodyPr>
          <a:lstStyle/>
          <a:p>
            <a:pPr algn="ctr">
              <a:lnSpc>
                <a:spcPct val="107000"/>
              </a:lnSpc>
            </a:pPr>
            <a:r>
              <a:rPr lang="en-US" b="1">
                <a:latin typeface="Calisto MT" panose="02040603050505030304" pitchFamily="18" charset="0"/>
                <a:ea typeface="Calibri" panose="020F0502020204030204" pitchFamily="34" charset="0"/>
                <a:cs typeface="Times New Roman" panose="02020603050405020304" pitchFamily="18" charset="0"/>
              </a:rPr>
              <a:t>Olga Kravets </a:t>
            </a:r>
          </a:p>
          <a:p>
            <a:pPr algn="ctr">
              <a:lnSpc>
                <a:spcPct val="107000"/>
              </a:lnSpc>
            </a:pPr>
            <a:r>
              <a:rPr lang="en-US" b="1">
                <a:latin typeface="Calisto MT" panose="02040603050505030304" pitchFamily="18" charset="0"/>
                <a:ea typeface="Calibri" panose="020F0502020204030204" pitchFamily="34" charset="0"/>
                <a:cs typeface="Times New Roman" panose="02020603050405020304" pitchFamily="18" charset="0"/>
              </a:rPr>
              <a:t>Outgoing Grants Program Manager</a:t>
            </a:r>
          </a:p>
          <a:p>
            <a:pPr algn="ctr">
              <a:lnSpc>
                <a:spcPct val="107000"/>
              </a:lnSpc>
            </a:pPr>
            <a:r>
              <a:rPr lang="en-US" b="1">
                <a:latin typeface="Calisto MT" panose="02040603050505030304" pitchFamily="18" charset="0"/>
                <a:ea typeface="Calibri" panose="020F0502020204030204" pitchFamily="34" charset="0"/>
                <a:cs typeface="Times New Roman" panose="02020603050405020304" pitchFamily="18" charset="0"/>
              </a:rPr>
              <a:t>Office of Grants Management</a:t>
            </a:r>
          </a:p>
          <a:p>
            <a:pPr algn="ctr">
              <a:lnSpc>
                <a:spcPct val="107000"/>
              </a:lnSpc>
            </a:pPr>
            <a:r>
              <a:rPr lang="en-US" b="1">
                <a:latin typeface="Calisto MT" panose="02040603050505030304" pitchFamily="18" charset="0"/>
                <a:ea typeface="Calibri" panose="020F0502020204030204" pitchFamily="34" charset="0"/>
                <a:cs typeface="Times New Roman" panose="02020603050405020304" pitchFamily="18" charset="0"/>
              </a:rPr>
              <a:t>240-773-3344</a:t>
            </a:r>
          </a:p>
          <a:p>
            <a:pPr algn="ctr">
              <a:lnSpc>
                <a:spcPct val="107000"/>
              </a:lnSpc>
            </a:pPr>
            <a:r>
              <a:rPr lang="en-US" b="1">
                <a:latin typeface="Calisto MT" panose="02040603050505030304" pitchFamily="18" charset="0"/>
                <a:ea typeface="Calibri" panose="020F0502020204030204" pitchFamily="34" charset="0"/>
                <a:cs typeface="Times New Roman" panose="02020603050405020304" pitchFamily="18" charset="0"/>
                <a:hlinkClick r:id="rId2"/>
              </a:rPr>
              <a:t>grants@montgomerycountymd.gov</a:t>
            </a:r>
            <a:endParaRPr lang="en-US" b="1">
              <a:latin typeface="Calisto MT" panose="02040603050505030304" pitchFamily="18" charset="0"/>
              <a:ea typeface="Calibri" panose="020F0502020204030204" pitchFamily="34" charset="0"/>
              <a:cs typeface="Times New Roman" panose="02020603050405020304" pitchFamily="18" charset="0"/>
            </a:endParaRPr>
          </a:p>
          <a:p>
            <a:pPr algn="ctr">
              <a:lnSpc>
                <a:spcPct val="107000"/>
              </a:lnSpc>
            </a:pPr>
            <a:endParaRPr lang="en-US">
              <a:latin typeface="Calisto MT" panose="02040603050505030304" pitchFamily="18" charset="0"/>
              <a:ea typeface="Calibri" panose="020F0502020204030204" pitchFamily="34" charset="0"/>
              <a:cs typeface="Times New Roman" panose="02020603050405020304" pitchFamily="18" charset="0"/>
            </a:endParaRPr>
          </a:p>
          <a:p>
            <a:pPr algn="ctr">
              <a:lnSpc>
                <a:spcPct val="107000"/>
              </a:lnSpc>
            </a:pPr>
            <a:r>
              <a:rPr lang="en-US" sz="1600" b="1">
                <a:latin typeface="Calisto MT" panose="02040603050505030304" pitchFamily="18" charset="0"/>
                <a:ea typeface="Calibri" panose="020F0502020204030204" pitchFamily="34" charset="0"/>
                <a:cs typeface="Times New Roman" panose="02020603050405020304" pitchFamily="18" charset="0"/>
              </a:rPr>
              <a:t>OGM online grants application platform for information, updates, </a:t>
            </a:r>
          </a:p>
          <a:p>
            <a:pPr algn="ctr">
              <a:lnSpc>
                <a:spcPct val="107000"/>
              </a:lnSpc>
            </a:pPr>
            <a:r>
              <a:rPr lang="en-US" sz="1600" b="1">
                <a:latin typeface="Calisto MT" panose="02040603050505030304" pitchFamily="18" charset="0"/>
                <a:ea typeface="Calibri" panose="020F0502020204030204" pitchFamily="34" charset="0"/>
                <a:cs typeface="Times New Roman" panose="02020603050405020304" pitchFamily="18" charset="0"/>
              </a:rPr>
              <a:t>and to apply for County Grants (OGM website coming soon)</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i="0" u="none" strike="noStrike" kern="1200" cap="none" spc="0" normalizeH="0" baseline="0" noProof="0">
                <a:ln>
                  <a:noFill/>
                </a:ln>
                <a:solidFill>
                  <a:prstClr val="black"/>
                </a:solidFill>
                <a:effectLst/>
                <a:uLnTx/>
                <a:uFillTx/>
                <a:latin typeface="Calisto MT" panose="02040603050505030304" pitchFamily="18" charset="0"/>
                <a:ea typeface="Calibri" panose="020F0502020204030204" pitchFamily="34" charset="0"/>
                <a:cs typeface="Times New Roman" panose="02020603050405020304" pitchFamily="18" charset="0"/>
                <a:hlinkClick r:id="rId3"/>
              </a:rPr>
              <a:t>https://mcmdgrants.smapply.org</a:t>
            </a:r>
            <a:endParaRPr kumimoji="0" lang="en-US" i="0" u="none" strike="noStrike" kern="1200" cap="none" spc="0" normalizeH="0" baseline="0" noProof="0">
              <a:ln>
                <a:noFill/>
              </a:ln>
              <a:solidFill>
                <a:prstClr val="black"/>
              </a:solidFill>
              <a:effectLst/>
              <a:uLnTx/>
              <a:uFillTx/>
              <a:latin typeface="Calisto MT" panose="02040603050505030304" pitchFamily="18" charset="0"/>
              <a:ea typeface="Calibri" panose="020F0502020204030204" pitchFamily="34" charset="0"/>
              <a:cs typeface="Times New Roman" panose="02020603050405020304" pitchFamily="18" charset="0"/>
            </a:endParaRPr>
          </a:p>
        </p:txBody>
      </p:sp>
      <p:pic>
        <p:nvPicPr>
          <p:cNvPr id="8" name="Picture 1">
            <a:extLst>
              <a:ext uri="{FF2B5EF4-FFF2-40B4-BE49-F238E27FC236}">
                <a16:creationId xmlns:a16="http://schemas.microsoft.com/office/drawing/2014/main" id="{00934085-C0D0-4201-8FF9-F09FA6149AA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pic>
        <p:nvPicPr>
          <p:cNvPr id="2" name="Picture 1">
            <a:extLst>
              <a:ext uri="{FF2B5EF4-FFF2-40B4-BE49-F238E27FC236}">
                <a16:creationId xmlns:a16="http://schemas.microsoft.com/office/drawing/2014/main" id="{A2262C02-114C-FF3A-CF37-141FE37EBE50}"/>
              </a:ext>
            </a:extLst>
          </p:cNvPr>
          <p:cNvPicPr>
            <a:picLocks noChangeAspect="1"/>
          </p:cNvPicPr>
          <p:nvPr/>
        </p:nvPicPr>
        <p:blipFill>
          <a:blip r:embed="rId5"/>
          <a:stretch>
            <a:fillRect/>
          </a:stretch>
        </p:blipFill>
        <p:spPr>
          <a:xfrm>
            <a:off x="1509672" y="1209602"/>
            <a:ext cx="4517528" cy="859611"/>
          </a:xfrm>
          <a:prstGeom prst="rect">
            <a:avLst/>
          </a:prstGeom>
        </p:spPr>
      </p:pic>
    </p:spTree>
    <p:extLst>
      <p:ext uri="{BB962C8B-B14F-4D97-AF65-F5344CB8AC3E}">
        <p14:creationId xmlns:p14="http://schemas.microsoft.com/office/powerpoint/2010/main" val="2509468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2"/>
          <p:cNvSpPr>
            <a:spLocks/>
          </p:cNvSpPr>
          <p:nvPr/>
        </p:nvSpPr>
        <p:spPr bwMode="auto">
          <a:xfrm>
            <a:off x="1" y="354479"/>
            <a:ext cx="7052981" cy="718141"/>
          </a:xfrm>
          <a:prstGeom prst="rect">
            <a:avLst/>
          </a:prstGeom>
          <a:noFill/>
          <a:ln>
            <a:noFill/>
          </a:ln>
        </p:spPr>
        <p:txBody>
          <a:bodyPr lIns="0" tIns="0" rIns="0" bIns="0" anchor="ctr"/>
          <a:lstStyle/>
          <a:p>
            <a:pPr algn="ctr">
              <a:lnSpc>
                <a:spcPct val="70000"/>
              </a:lnSpc>
            </a:pP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Welcome</a:t>
            </a:r>
            <a:r>
              <a:rPr lang="en-US" sz="34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a:t>
            </a:r>
            <a:endParaRPr lang="en-US" sz="34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charset="0"/>
              <a:cs typeface="Bebas Neue" charset="0"/>
              <a:sym typeface="Bebas Neue" charset="0"/>
            </a:endParaRPr>
          </a:p>
        </p:txBody>
      </p:sp>
      <p:sp>
        <p:nvSpPr>
          <p:cNvPr id="22" name="Line 13"/>
          <p:cNvSpPr>
            <a:spLocks noChangeShapeType="1"/>
          </p:cNvSpPr>
          <p:nvPr/>
        </p:nvSpPr>
        <p:spPr bwMode="auto">
          <a:xfrm>
            <a:off x="26372"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00934085-C0D0-4201-8FF9-F09FA6149A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11" name="Content Placeholder 10">
            <a:extLst>
              <a:ext uri="{FF2B5EF4-FFF2-40B4-BE49-F238E27FC236}">
                <a16:creationId xmlns:a16="http://schemas.microsoft.com/office/drawing/2014/main" id="{00B1651B-9503-45DB-BDD3-38FEE7EC5801}"/>
              </a:ext>
            </a:extLst>
          </p:cNvPr>
          <p:cNvSpPr>
            <a:spLocks noGrp="1"/>
          </p:cNvSpPr>
          <p:nvPr>
            <p:ph idx="1"/>
          </p:nvPr>
        </p:nvSpPr>
        <p:spPr>
          <a:xfrm>
            <a:off x="534352" y="1140360"/>
            <a:ext cx="7105941" cy="3263504"/>
          </a:xfrm>
        </p:spPr>
        <p:txBody>
          <a:bodyPr>
            <a:normAutofit/>
          </a:bodyPr>
          <a:lstStyle/>
          <a:p>
            <a:pPr marL="228600" indent="-228600"/>
            <a:r>
              <a:rPr lang="en-US" sz="2200">
                <a:latin typeface="Calisto MT" panose="02040603050505030304" pitchFamily="18" charset="0"/>
                <a:cs typeface="Times New Roman" panose="02020603050405020304" pitchFamily="18" charset="0"/>
              </a:rPr>
              <a:t>This meeting will be recorded and posted for future viewing on the Office of Grants Management online application portal</a:t>
            </a:r>
          </a:p>
          <a:p>
            <a:pPr marL="228600" indent="-228600"/>
            <a:r>
              <a:rPr lang="en-US" sz="2200">
                <a:latin typeface="Calisto MT" panose="02040603050505030304" pitchFamily="18" charset="0"/>
                <a:cs typeface="Times New Roman" panose="02020603050405020304" pitchFamily="18" charset="0"/>
              </a:rPr>
              <a:t>The slide deck will also be posted in the same location for your reference</a:t>
            </a:r>
          </a:p>
          <a:p>
            <a:pPr marL="228600" indent="-228600"/>
            <a:r>
              <a:rPr lang="en-US" sz="2200">
                <a:latin typeface="Calisto MT" panose="02040603050505030304" pitchFamily="18" charset="0"/>
                <a:cs typeface="Times New Roman" panose="02020603050405020304" pitchFamily="18" charset="0"/>
              </a:rPr>
              <a:t>Online Application Platform Home Page: </a:t>
            </a:r>
            <a:r>
              <a:rPr lang="en-US" sz="2200">
                <a:latin typeface="Calisto MT" panose="02040603050505030304" pitchFamily="18" charset="0"/>
                <a:cs typeface="Times New Roman" panose="02020603050405020304" pitchFamily="18" charset="0"/>
                <a:hlinkClick r:id="rId3"/>
              </a:rPr>
              <a:t>https://mcmdgrants.smapply.org</a:t>
            </a:r>
            <a:endParaRPr lang="en-US" sz="2200">
              <a:latin typeface="Calisto MT" panose="02040603050505030304" pitchFamily="18" charset="0"/>
              <a:cs typeface="Times New Roman" panose="02020603050405020304" pitchFamily="18" charset="0"/>
            </a:endParaRPr>
          </a:p>
          <a:p>
            <a:pPr marL="228600" indent="-228600"/>
            <a:r>
              <a:rPr lang="en-US" sz="2200">
                <a:latin typeface="Calisto MT" panose="02040603050505030304" pitchFamily="18" charset="0"/>
                <a:cs typeface="Times New Roman" panose="02020603050405020304" pitchFamily="18" charset="0"/>
              </a:rPr>
              <a:t>Program Page:</a:t>
            </a:r>
          </a:p>
          <a:p>
            <a:pPr marL="228600" indent="0">
              <a:buNone/>
            </a:pPr>
            <a:r>
              <a:rPr lang="en-US" sz="2200">
                <a:latin typeface="Calisto MT" panose="02040603050505030304" pitchFamily="18" charset="0"/>
                <a:hlinkClick r:id="rId4"/>
              </a:rPr>
              <a:t>https://mcmdgrants.smapply.org/prog/FY24CSCG </a:t>
            </a:r>
            <a:endParaRPr lang="en-US"/>
          </a:p>
        </p:txBody>
      </p:sp>
      <p:cxnSp>
        <p:nvCxnSpPr>
          <p:cNvPr id="2" name="Straight Connector 1">
            <a:extLst>
              <a:ext uri="{FF2B5EF4-FFF2-40B4-BE49-F238E27FC236}">
                <a16:creationId xmlns:a16="http://schemas.microsoft.com/office/drawing/2014/main" id="{FFCFA069-DF3F-8611-D0A2-B0AEA089F88E}"/>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2716567-6780-EB32-9002-60D7F85C4BF7}"/>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4" name="Picture 3" descr="Text&#10;&#10;Description automatically generated with medium confidence">
            <a:extLst>
              <a:ext uri="{FF2B5EF4-FFF2-40B4-BE49-F238E27FC236}">
                <a16:creationId xmlns:a16="http://schemas.microsoft.com/office/drawing/2014/main" id="{3AC5A015-C75C-5819-7527-AD216FA01E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187992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9D1A8-4D47-A090-3F4E-8BEBFCFF045F}"/>
            </a:ext>
          </a:extLst>
        </p:cNvPr>
        <p:cNvGrpSpPr/>
        <p:nvPr/>
      </p:nvGrpSpPr>
      <p:grpSpPr>
        <a:xfrm>
          <a:off x="0" y="0"/>
          <a:ext cx="0" cy="0"/>
          <a:chOff x="0" y="0"/>
          <a:chExt cx="0" cy="0"/>
        </a:xfrm>
      </p:grpSpPr>
      <p:sp>
        <p:nvSpPr>
          <p:cNvPr id="21" name="Rectangle 12">
            <a:extLst>
              <a:ext uri="{FF2B5EF4-FFF2-40B4-BE49-F238E27FC236}">
                <a16:creationId xmlns:a16="http://schemas.microsoft.com/office/drawing/2014/main" id="{5AC95DA4-1BA0-0D5F-C157-A686724BC66A}"/>
              </a:ext>
            </a:extLst>
          </p:cNvPr>
          <p:cNvSpPr>
            <a:spLocks/>
          </p:cNvSpPr>
          <p:nvPr/>
        </p:nvSpPr>
        <p:spPr bwMode="auto">
          <a:xfrm>
            <a:off x="1" y="354479"/>
            <a:ext cx="7052981" cy="718141"/>
          </a:xfrm>
          <a:prstGeom prst="rect">
            <a:avLst/>
          </a:prstGeom>
          <a:noFill/>
          <a:ln>
            <a:noFill/>
          </a:ln>
        </p:spPr>
        <p:txBody>
          <a:bodyPr lIns="0" tIns="0" rIns="0" bIns="0" anchor="ctr"/>
          <a:lstStyle/>
          <a:p>
            <a:pPr algn="ctr">
              <a:lnSpc>
                <a:spcPct val="70000"/>
              </a:lnSpc>
            </a:pP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Information Session Agenda</a:t>
            </a:r>
            <a:endPar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charset="0"/>
              <a:cs typeface="Bebas Neue" charset="0"/>
              <a:sym typeface="Bebas Neue" charset="0"/>
            </a:endParaRPr>
          </a:p>
        </p:txBody>
      </p:sp>
      <p:sp>
        <p:nvSpPr>
          <p:cNvPr id="22" name="Line 13">
            <a:extLst>
              <a:ext uri="{FF2B5EF4-FFF2-40B4-BE49-F238E27FC236}">
                <a16:creationId xmlns:a16="http://schemas.microsoft.com/office/drawing/2014/main" id="{2EA4E092-9606-7633-3AA7-26AB90A693AB}"/>
              </a:ext>
            </a:extLst>
          </p:cNvPr>
          <p:cNvSpPr>
            <a:spLocks noChangeShapeType="1"/>
          </p:cNvSpPr>
          <p:nvPr/>
        </p:nvSpPr>
        <p:spPr bwMode="auto">
          <a:xfrm>
            <a:off x="26372"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EC6B9B9A-5E8C-D844-C008-0300E301F7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11" name="Content Placeholder 10">
            <a:extLst>
              <a:ext uri="{FF2B5EF4-FFF2-40B4-BE49-F238E27FC236}">
                <a16:creationId xmlns:a16="http://schemas.microsoft.com/office/drawing/2014/main" id="{F78E69AE-99AA-FAE6-71AB-118499AA4603}"/>
              </a:ext>
            </a:extLst>
          </p:cNvPr>
          <p:cNvSpPr>
            <a:spLocks noGrp="1"/>
          </p:cNvSpPr>
          <p:nvPr>
            <p:ph idx="1"/>
          </p:nvPr>
        </p:nvSpPr>
        <p:spPr>
          <a:xfrm>
            <a:off x="534352" y="1140360"/>
            <a:ext cx="7105941" cy="3263504"/>
          </a:xfrm>
        </p:spPr>
        <p:txBody>
          <a:bodyPr>
            <a:normAutofit/>
          </a:bodyPr>
          <a:lstStyle/>
          <a:p>
            <a:pPr marL="228600" indent="-228600"/>
            <a:r>
              <a:rPr lang="en-US" sz="2000">
                <a:latin typeface="Calisto MT" panose="02040603050505030304" pitchFamily="18" charset="0"/>
              </a:rPr>
              <a:t>Provide an overview of the program</a:t>
            </a:r>
          </a:p>
          <a:p>
            <a:pPr marL="228600" indent="-228600"/>
            <a:r>
              <a:rPr lang="en-US" sz="2000">
                <a:latin typeface="Calisto MT" panose="02040603050505030304" pitchFamily="18" charset="0"/>
              </a:rPr>
              <a:t>Walk through the application platform</a:t>
            </a:r>
          </a:p>
          <a:p>
            <a:pPr marL="228600" indent="-228600"/>
            <a:r>
              <a:rPr lang="en-US" sz="2000">
                <a:latin typeface="Calisto MT" panose="02040603050505030304" pitchFamily="18" charset="0"/>
              </a:rPr>
              <a:t>Open up for participant questions (put your questions in the Q&amp;A box)</a:t>
            </a:r>
          </a:p>
          <a:p>
            <a:pPr marL="228600" indent="-228600"/>
            <a:r>
              <a:rPr lang="en-US" sz="2000">
                <a:latin typeface="Calisto MT" panose="02040603050505030304" pitchFamily="18" charset="0"/>
              </a:rPr>
              <a:t>Any questions we cannot answer during the Information Session will be addressed and posted on the platform</a:t>
            </a:r>
          </a:p>
          <a:p>
            <a:pPr marL="0" indent="0">
              <a:buNone/>
            </a:pPr>
            <a:endParaRPr lang="en-US"/>
          </a:p>
        </p:txBody>
      </p:sp>
      <p:cxnSp>
        <p:nvCxnSpPr>
          <p:cNvPr id="2" name="Straight Connector 1">
            <a:extLst>
              <a:ext uri="{FF2B5EF4-FFF2-40B4-BE49-F238E27FC236}">
                <a16:creationId xmlns:a16="http://schemas.microsoft.com/office/drawing/2014/main" id="{C24E2D4E-F7BB-FF77-4D82-CD8FF3073869}"/>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F3E385B-7A82-FFDF-7672-B540D57F4D32}"/>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4" name="Picture 3" descr="Text&#10;&#10;Description automatically generated with medium confidence">
            <a:extLst>
              <a:ext uri="{FF2B5EF4-FFF2-40B4-BE49-F238E27FC236}">
                <a16:creationId xmlns:a16="http://schemas.microsoft.com/office/drawing/2014/main" id="{D571BE2F-8E79-1FB0-11EF-D5406DCA8E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696728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CEC05-8460-B79D-0988-E671D0E49EAE}"/>
            </a:ext>
          </a:extLst>
        </p:cNvPr>
        <p:cNvGrpSpPr/>
        <p:nvPr/>
      </p:nvGrpSpPr>
      <p:grpSpPr>
        <a:xfrm>
          <a:off x="0" y="0"/>
          <a:ext cx="0" cy="0"/>
          <a:chOff x="0" y="0"/>
          <a:chExt cx="0" cy="0"/>
        </a:xfrm>
      </p:grpSpPr>
      <p:sp>
        <p:nvSpPr>
          <p:cNvPr id="21" name="Rectangle 12">
            <a:extLst>
              <a:ext uri="{FF2B5EF4-FFF2-40B4-BE49-F238E27FC236}">
                <a16:creationId xmlns:a16="http://schemas.microsoft.com/office/drawing/2014/main" id="{9B9D8CFE-B1C9-EF01-2050-BB1EC3A746B9}"/>
              </a:ext>
            </a:extLst>
          </p:cNvPr>
          <p:cNvSpPr>
            <a:spLocks/>
          </p:cNvSpPr>
          <p:nvPr/>
        </p:nvSpPr>
        <p:spPr bwMode="auto">
          <a:xfrm>
            <a:off x="1" y="354479"/>
            <a:ext cx="7052981" cy="718141"/>
          </a:xfrm>
          <a:prstGeom prst="rect">
            <a:avLst/>
          </a:prstGeom>
          <a:noFill/>
          <a:ln>
            <a:noFill/>
          </a:ln>
        </p:spPr>
        <p:txBody>
          <a:bodyPr lIns="0" tIns="0" rIns="0" bIns="0" anchor="ctr"/>
          <a:lstStyle/>
          <a:p>
            <a:pPr algn="ct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FY24 CSCG Notice of </a:t>
            </a:r>
          </a:p>
          <a:p>
            <a:pPr algn="ct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Funding Opportunity (NOFO)</a:t>
            </a:r>
          </a:p>
        </p:txBody>
      </p:sp>
      <p:sp>
        <p:nvSpPr>
          <p:cNvPr id="22" name="Line 13">
            <a:extLst>
              <a:ext uri="{FF2B5EF4-FFF2-40B4-BE49-F238E27FC236}">
                <a16:creationId xmlns:a16="http://schemas.microsoft.com/office/drawing/2014/main" id="{640EF974-0CE4-B649-3157-CD07B8BE9A7E}"/>
              </a:ext>
            </a:extLst>
          </p:cNvPr>
          <p:cNvSpPr>
            <a:spLocks noChangeShapeType="1"/>
          </p:cNvSpPr>
          <p:nvPr/>
        </p:nvSpPr>
        <p:spPr bwMode="auto">
          <a:xfrm>
            <a:off x="26372"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82A7AC3B-0BF3-2FB6-AD83-B83010E8CE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11" name="Content Placeholder 10">
            <a:extLst>
              <a:ext uri="{FF2B5EF4-FFF2-40B4-BE49-F238E27FC236}">
                <a16:creationId xmlns:a16="http://schemas.microsoft.com/office/drawing/2014/main" id="{3012B8BC-0F24-A5FB-35EF-663B5057FCF9}"/>
              </a:ext>
            </a:extLst>
          </p:cNvPr>
          <p:cNvSpPr>
            <a:spLocks noGrp="1"/>
          </p:cNvSpPr>
          <p:nvPr>
            <p:ph idx="1"/>
          </p:nvPr>
        </p:nvSpPr>
        <p:spPr>
          <a:xfrm>
            <a:off x="185068" y="1369219"/>
            <a:ext cx="6867914" cy="3263504"/>
          </a:xfrm>
        </p:spPr>
        <p:txBody>
          <a:bodyPr>
            <a:normAutofit/>
          </a:bodyPr>
          <a:lstStyle/>
          <a:p>
            <a:pPr marL="0" indent="0">
              <a:buNone/>
            </a:pPr>
            <a:r>
              <a:rPr lang="en-US" sz="2000" u="sng">
                <a:solidFill>
                  <a:srgbClr val="2969B0"/>
                </a:solidFill>
                <a:latin typeface="Calisto MT" panose="02040603050505030304" pitchFamily="18" charset="0"/>
                <a:hlinkClick r:id="rId4"/>
              </a:rPr>
              <a:t>D</a:t>
            </a:r>
            <a:r>
              <a:rPr lang="en-US" sz="2000" b="0" i="0" u="sng">
                <a:solidFill>
                  <a:srgbClr val="2969B0"/>
                </a:solidFill>
                <a:effectLst/>
                <a:latin typeface="Calisto MT" panose="02040603050505030304" pitchFamily="18" charset="0"/>
                <a:hlinkClick r:id="rId4"/>
              </a:rPr>
              <a:t>ownload the </a:t>
            </a:r>
            <a:r>
              <a:rPr lang="en-US" sz="2000" b="0" i="0" u="sng" strike="noStrike">
                <a:solidFill>
                  <a:srgbClr val="00A885"/>
                </a:solidFill>
                <a:effectLst/>
                <a:latin typeface="Calisto MT" panose="02040603050505030304" pitchFamily="18" charset="0"/>
                <a:hlinkClick r:id="rId4"/>
              </a:rPr>
              <a:t>UPDATED</a:t>
            </a:r>
            <a:r>
              <a:rPr lang="en-US" sz="2000" b="0" i="0" u="sng" strike="noStrike">
                <a:solidFill>
                  <a:srgbClr val="2969B0"/>
                </a:solidFill>
                <a:effectLst/>
                <a:latin typeface="Calisto MT" panose="02040603050505030304" pitchFamily="18" charset="0"/>
                <a:hlinkClick r:id="rId4"/>
              </a:rPr>
              <a:t> full FY24 Cost Sharing Capital Grants (CSCG) NOFO in PDF format.</a:t>
            </a:r>
            <a:r>
              <a:rPr lang="en-US" sz="2000" b="0" i="0">
                <a:solidFill>
                  <a:srgbClr val="333E48"/>
                </a:solidFill>
                <a:effectLst/>
                <a:latin typeface="Calisto MT" panose="02040603050505030304" pitchFamily="18" charset="0"/>
              </a:rPr>
              <a:t> </a:t>
            </a:r>
          </a:p>
          <a:p>
            <a:pPr marL="0" indent="0">
              <a:buNone/>
            </a:pPr>
            <a:endParaRPr lang="en-US" sz="1200">
              <a:solidFill>
                <a:srgbClr val="333E48"/>
              </a:solidFill>
              <a:latin typeface="Calisto MT" panose="02040603050505030304" pitchFamily="18" charset="0"/>
            </a:endParaRPr>
          </a:p>
          <a:p>
            <a:pPr marL="0" indent="0">
              <a:buNone/>
            </a:pPr>
            <a:r>
              <a:rPr lang="en-US" sz="2000">
                <a:solidFill>
                  <a:srgbClr val="333E48"/>
                </a:solidFill>
                <a:latin typeface="Calisto MT" panose="02040603050505030304" pitchFamily="18" charset="0"/>
              </a:rPr>
              <a:t>Updates to NOFO from February 14, 2024:</a:t>
            </a:r>
          </a:p>
          <a:p>
            <a:pPr marL="0" indent="0">
              <a:buNone/>
            </a:pPr>
            <a:endParaRPr lang="en-US" sz="1200">
              <a:solidFill>
                <a:srgbClr val="333E48"/>
              </a:solidFill>
              <a:latin typeface="Calisto MT" panose="02040603050505030304" pitchFamily="18" charset="0"/>
            </a:endParaRPr>
          </a:p>
          <a:p>
            <a:r>
              <a:rPr lang="en-US" sz="1800">
                <a:latin typeface="Calisto MT" panose="02040603050505030304" pitchFamily="18" charset="0"/>
              </a:rPr>
              <a:t>Added definition of Arts Facility Capital Project on pages 3 and 9</a:t>
            </a:r>
          </a:p>
          <a:p>
            <a:r>
              <a:rPr lang="en-US" sz="1800">
                <a:latin typeface="Calisto MT" panose="02040603050505030304" pitchFamily="18" charset="0"/>
              </a:rPr>
              <a:t>Added word limits for questions to match application module Project Scope of Work (page 10) and Project Budget &amp; Budget Narrative (page 11) Tasks</a:t>
            </a:r>
          </a:p>
          <a:p>
            <a:r>
              <a:rPr lang="en-US" sz="1800">
                <a:latin typeface="Calisto MT" panose="02040603050505030304" pitchFamily="18" charset="0"/>
              </a:rPr>
              <a:t>Added more details on the reviewing and scoring process (page 15)</a:t>
            </a:r>
          </a:p>
        </p:txBody>
      </p:sp>
      <p:cxnSp>
        <p:nvCxnSpPr>
          <p:cNvPr id="2" name="Straight Connector 1">
            <a:extLst>
              <a:ext uri="{FF2B5EF4-FFF2-40B4-BE49-F238E27FC236}">
                <a16:creationId xmlns:a16="http://schemas.microsoft.com/office/drawing/2014/main" id="{FF05EE5F-4C5E-177A-2DA4-736EF55298C3}"/>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D5EB522-B81F-7421-BAF6-80C912A7CA2D}"/>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5B9DB14E-3690-BF58-3F50-6C213C4C1D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2634513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CEC05-8460-B79D-0988-E671D0E49EAE}"/>
            </a:ext>
          </a:extLst>
        </p:cNvPr>
        <p:cNvGrpSpPr/>
        <p:nvPr/>
      </p:nvGrpSpPr>
      <p:grpSpPr>
        <a:xfrm>
          <a:off x="0" y="0"/>
          <a:ext cx="0" cy="0"/>
          <a:chOff x="0" y="0"/>
          <a:chExt cx="0" cy="0"/>
        </a:xfrm>
      </p:grpSpPr>
      <p:sp>
        <p:nvSpPr>
          <p:cNvPr id="21" name="Rectangle 12">
            <a:extLst>
              <a:ext uri="{FF2B5EF4-FFF2-40B4-BE49-F238E27FC236}">
                <a16:creationId xmlns:a16="http://schemas.microsoft.com/office/drawing/2014/main" id="{9B9D8CFE-B1C9-EF01-2050-BB1EC3A746B9}"/>
              </a:ext>
            </a:extLst>
          </p:cNvPr>
          <p:cNvSpPr>
            <a:spLocks/>
          </p:cNvSpPr>
          <p:nvPr/>
        </p:nvSpPr>
        <p:spPr bwMode="auto">
          <a:xfrm>
            <a:off x="1" y="354479"/>
            <a:ext cx="7052981" cy="718141"/>
          </a:xfrm>
          <a:prstGeom prst="rect">
            <a:avLst/>
          </a:prstGeom>
          <a:noFill/>
          <a:ln>
            <a:noFill/>
          </a:ln>
        </p:spPr>
        <p:txBody>
          <a:bodyPr lIns="0" tIns="0" rIns="0" bIns="0" anchor="ctr"/>
          <a:lstStyle/>
          <a:p>
            <a:pPr algn="ct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FY24 CSCG Overview </a:t>
            </a:r>
          </a:p>
        </p:txBody>
      </p:sp>
      <p:sp>
        <p:nvSpPr>
          <p:cNvPr id="22" name="Line 13">
            <a:extLst>
              <a:ext uri="{FF2B5EF4-FFF2-40B4-BE49-F238E27FC236}">
                <a16:creationId xmlns:a16="http://schemas.microsoft.com/office/drawing/2014/main" id="{640EF974-0CE4-B649-3157-CD07B8BE9A7E}"/>
              </a:ext>
            </a:extLst>
          </p:cNvPr>
          <p:cNvSpPr>
            <a:spLocks noChangeShapeType="1"/>
          </p:cNvSpPr>
          <p:nvPr/>
        </p:nvSpPr>
        <p:spPr bwMode="auto">
          <a:xfrm>
            <a:off x="26372"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82A7AC3B-0BF3-2FB6-AD83-B83010E8CE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11" name="Content Placeholder 10">
            <a:extLst>
              <a:ext uri="{FF2B5EF4-FFF2-40B4-BE49-F238E27FC236}">
                <a16:creationId xmlns:a16="http://schemas.microsoft.com/office/drawing/2014/main" id="{3012B8BC-0F24-A5FB-35EF-663B5057FCF9}"/>
              </a:ext>
            </a:extLst>
          </p:cNvPr>
          <p:cNvSpPr>
            <a:spLocks noGrp="1"/>
          </p:cNvSpPr>
          <p:nvPr>
            <p:ph idx="1"/>
          </p:nvPr>
        </p:nvSpPr>
        <p:spPr>
          <a:xfrm>
            <a:off x="185068" y="1369219"/>
            <a:ext cx="6867914" cy="3263504"/>
          </a:xfrm>
        </p:spPr>
        <p:txBody>
          <a:bodyPr>
            <a:normAutofit/>
          </a:bodyPr>
          <a:lstStyle/>
          <a:p>
            <a:pPr marL="0" indent="0">
              <a:buNone/>
            </a:pPr>
            <a:r>
              <a:rPr lang="en-US" sz="2600" b="1">
                <a:latin typeface="Calisto MT" panose="02040603050505030304" pitchFamily="18" charset="0"/>
              </a:rPr>
              <a:t>Program Goal: </a:t>
            </a:r>
            <a:r>
              <a:rPr lang="en-US" sz="2600">
                <a:latin typeface="Calisto MT" panose="02040603050505030304" pitchFamily="18" charset="0"/>
              </a:rPr>
              <a:t>support capital projects led by 501(c)(3) nonprofit organizations that provide access to resources, direct services, historical preservation, cultural enrichment, and/or other benefits to Montgomery County residents. </a:t>
            </a:r>
          </a:p>
          <a:p>
            <a:pPr marL="0" indent="0">
              <a:buNone/>
            </a:pPr>
            <a:r>
              <a:rPr lang="en-US" sz="2600" b="1">
                <a:latin typeface="Calisto MT" panose="02040603050505030304" pitchFamily="18" charset="0"/>
                <a:ea typeface="Arial" panose="020B0604020202020204" pitchFamily="34" charset="0"/>
              </a:rPr>
              <a:t>Application Due Date: </a:t>
            </a:r>
            <a:r>
              <a:rPr lang="en-US" sz="2600" b="1">
                <a:solidFill>
                  <a:srgbClr val="FF0000"/>
                </a:solidFill>
                <a:latin typeface="Calisto MT" panose="02040603050505030304" pitchFamily="18" charset="0"/>
                <a:ea typeface="Arial" panose="020B0604020202020204" pitchFamily="34" charset="0"/>
              </a:rPr>
              <a:t>Tuesday, March 19, 2024 at 3:00 PM</a:t>
            </a:r>
            <a:endParaRPr lang="en-US" sz="2600">
              <a:solidFill>
                <a:srgbClr val="FF0000"/>
              </a:solidFill>
              <a:latin typeface="Calisto MT" panose="02040603050505030304" pitchFamily="18" charset="0"/>
              <a:ea typeface="Arial" panose="020B0604020202020204" pitchFamily="34" charset="0"/>
            </a:endParaRPr>
          </a:p>
          <a:p>
            <a:pPr marL="0" indent="0">
              <a:buNone/>
            </a:pPr>
            <a:endParaRPr lang="en-US" sz="1600"/>
          </a:p>
        </p:txBody>
      </p:sp>
      <p:cxnSp>
        <p:nvCxnSpPr>
          <p:cNvPr id="2" name="Straight Connector 1">
            <a:extLst>
              <a:ext uri="{FF2B5EF4-FFF2-40B4-BE49-F238E27FC236}">
                <a16:creationId xmlns:a16="http://schemas.microsoft.com/office/drawing/2014/main" id="{FF05EE5F-4C5E-177A-2DA4-736EF55298C3}"/>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D5EB522-B81F-7421-BAF6-80C912A7CA2D}"/>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5B9DB14E-3690-BF58-3F50-6C213C4C1D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279321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45848-B388-0BC8-6F08-6F267441C4D5}"/>
            </a:ext>
          </a:extLst>
        </p:cNvPr>
        <p:cNvGrpSpPr/>
        <p:nvPr/>
      </p:nvGrpSpPr>
      <p:grpSpPr>
        <a:xfrm>
          <a:off x="0" y="0"/>
          <a:ext cx="0" cy="0"/>
          <a:chOff x="0" y="0"/>
          <a:chExt cx="0" cy="0"/>
        </a:xfrm>
      </p:grpSpPr>
      <p:sp>
        <p:nvSpPr>
          <p:cNvPr id="21" name="Rectangle 12">
            <a:extLst>
              <a:ext uri="{FF2B5EF4-FFF2-40B4-BE49-F238E27FC236}">
                <a16:creationId xmlns:a16="http://schemas.microsoft.com/office/drawing/2014/main" id="{1F8A48A5-3B6F-3D54-F7EB-385FB807A454}"/>
              </a:ext>
            </a:extLst>
          </p:cNvPr>
          <p:cNvSpPr>
            <a:spLocks/>
          </p:cNvSpPr>
          <p:nvPr/>
        </p:nvSpPr>
        <p:spPr bwMode="auto">
          <a:xfrm>
            <a:off x="1" y="354479"/>
            <a:ext cx="7052981" cy="718141"/>
          </a:xfrm>
          <a:prstGeom prst="rect">
            <a:avLst/>
          </a:prstGeom>
          <a:noFill/>
          <a:ln>
            <a:noFill/>
          </a:ln>
        </p:spPr>
        <p:txBody>
          <a:bodyPr lIns="0" tIns="0" rIns="0" bIns="0" anchor="ctr"/>
          <a:lstStyle/>
          <a:p>
            <a:pPr algn="ct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Funding Categories (1 of 2)</a:t>
            </a:r>
          </a:p>
        </p:txBody>
      </p:sp>
      <p:sp>
        <p:nvSpPr>
          <p:cNvPr id="22" name="Line 13">
            <a:extLst>
              <a:ext uri="{FF2B5EF4-FFF2-40B4-BE49-F238E27FC236}">
                <a16:creationId xmlns:a16="http://schemas.microsoft.com/office/drawing/2014/main" id="{FE6E23A3-2A1D-FCCB-CA66-CBA5B357B5B6}"/>
              </a:ext>
            </a:extLst>
          </p:cNvPr>
          <p:cNvSpPr>
            <a:spLocks noChangeShapeType="1"/>
          </p:cNvSpPr>
          <p:nvPr/>
        </p:nvSpPr>
        <p:spPr bwMode="auto">
          <a:xfrm>
            <a:off x="26372"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219AB5AD-4339-D6E8-55A7-8929054335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11" name="Content Placeholder 10">
            <a:extLst>
              <a:ext uri="{FF2B5EF4-FFF2-40B4-BE49-F238E27FC236}">
                <a16:creationId xmlns:a16="http://schemas.microsoft.com/office/drawing/2014/main" id="{8C042633-98E4-34CC-2799-7CF140AFA16A}"/>
              </a:ext>
            </a:extLst>
          </p:cNvPr>
          <p:cNvSpPr>
            <a:spLocks noGrp="1"/>
          </p:cNvSpPr>
          <p:nvPr>
            <p:ph idx="1"/>
          </p:nvPr>
        </p:nvSpPr>
        <p:spPr>
          <a:xfrm>
            <a:off x="185068" y="1369219"/>
            <a:ext cx="6867914" cy="3263504"/>
          </a:xfrm>
        </p:spPr>
        <p:txBody>
          <a:bodyPr>
            <a:normAutofit/>
          </a:bodyPr>
          <a:lstStyle/>
          <a:p>
            <a:pPr marL="0" indent="0">
              <a:buNone/>
            </a:pPr>
            <a:r>
              <a:rPr lang="en-US" sz="1600" b="1">
                <a:latin typeface="Calisto MT" panose="02040603050505030304" pitchFamily="18" charset="0"/>
              </a:rPr>
              <a:t>(1) Arts Facility Capital Grants - $1 million total available </a:t>
            </a:r>
          </a:p>
          <a:p>
            <a:pPr marL="0" indent="0">
              <a:buNone/>
            </a:pPr>
            <a:r>
              <a:rPr lang="en-US" sz="1600" b="1" i="1" u="sng">
                <a:latin typeface="Calisto MT" panose="02040603050505030304" pitchFamily="18" charset="0"/>
              </a:rPr>
              <a:t>Arts Facility Definition: </a:t>
            </a:r>
            <a:r>
              <a:rPr lang="en-US" sz="1600" i="1">
                <a:latin typeface="Calisto MT" panose="02040603050505030304" pitchFamily="18" charset="0"/>
              </a:rPr>
              <a:t>Capital project has its primary mission or objective as the exhibition, presentation, production or performance of, and/or education in, an arts and/or humanities discipline, and/or provides support services to artists and/or scholars and/or arts and/or humanities organizations.</a:t>
            </a:r>
            <a:r>
              <a:rPr lang="en-US" sz="1600">
                <a:latin typeface="Calisto MT" panose="02040603050505030304" pitchFamily="18" charset="0"/>
              </a:rPr>
              <a:t> </a:t>
            </a:r>
          </a:p>
          <a:p>
            <a:pPr marL="291465" lvl="1" indent="0">
              <a:buNone/>
            </a:pPr>
            <a:r>
              <a:rPr lang="en-US" sz="1600">
                <a:latin typeface="Calisto MT" panose="02040603050505030304" pitchFamily="18" charset="0"/>
              </a:rPr>
              <a:t>• $750,000 to match appropriated Maryland State Bond Bills (or other forms of Maryland State capital funding)  </a:t>
            </a:r>
          </a:p>
          <a:p>
            <a:pPr marL="291465" lvl="1" indent="0">
              <a:buNone/>
            </a:pPr>
            <a:r>
              <a:rPr lang="en-US" sz="1600">
                <a:latin typeface="Calisto MT" panose="02040603050505030304" pitchFamily="18" charset="0"/>
              </a:rPr>
              <a:t>• $250,000 for other, small Arts Facility Capital Projects   </a:t>
            </a:r>
          </a:p>
          <a:p>
            <a:pPr marL="0" indent="0">
              <a:buNone/>
            </a:pPr>
            <a:r>
              <a:rPr lang="en-US" sz="1600" b="1">
                <a:latin typeface="Calisto MT" panose="02040603050505030304" pitchFamily="18" charset="0"/>
              </a:rPr>
              <a:t>(2) Non-Arts Capital Grants - $2 million total available </a:t>
            </a:r>
          </a:p>
          <a:p>
            <a:pPr marL="291465" lvl="1" indent="0">
              <a:buNone/>
            </a:pPr>
            <a:r>
              <a:rPr lang="en-US" sz="1600">
                <a:latin typeface="Calisto MT" panose="02040603050505030304" pitchFamily="18" charset="0"/>
              </a:rPr>
              <a:t>• $1.25 million to match appropriated Maryland State Bond Bills (or other forms of Maryland State capital funding) </a:t>
            </a:r>
          </a:p>
          <a:p>
            <a:pPr marL="291465" lvl="1" indent="0">
              <a:buNone/>
            </a:pPr>
            <a:r>
              <a:rPr lang="en-US" sz="1600">
                <a:latin typeface="Calisto MT" panose="02040603050505030304" pitchFamily="18" charset="0"/>
              </a:rPr>
              <a:t>• $750,000 for other, small Capital Projects </a:t>
            </a:r>
            <a:endParaRPr lang="en-US" sz="1600"/>
          </a:p>
        </p:txBody>
      </p:sp>
      <p:cxnSp>
        <p:nvCxnSpPr>
          <p:cNvPr id="2" name="Straight Connector 1">
            <a:extLst>
              <a:ext uri="{FF2B5EF4-FFF2-40B4-BE49-F238E27FC236}">
                <a16:creationId xmlns:a16="http://schemas.microsoft.com/office/drawing/2014/main" id="{1716C3C9-8A65-8F88-B356-D75C58D9D432}"/>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12536C2-44E7-DE8F-92FB-2476AF5694A5}"/>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7CF48EEB-6B84-EBE4-F1D5-D3D7965C6F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2669831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53B82-0055-2C1B-D73C-C4FB5AC4BA71}"/>
            </a:ext>
          </a:extLst>
        </p:cNvPr>
        <p:cNvGrpSpPr/>
        <p:nvPr/>
      </p:nvGrpSpPr>
      <p:grpSpPr>
        <a:xfrm>
          <a:off x="0" y="0"/>
          <a:ext cx="0" cy="0"/>
          <a:chOff x="0" y="0"/>
          <a:chExt cx="0" cy="0"/>
        </a:xfrm>
      </p:grpSpPr>
      <p:sp>
        <p:nvSpPr>
          <p:cNvPr id="21" name="Rectangle 12">
            <a:extLst>
              <a:ext uri="{FF2B5EF4-FFF2-40B4-BE49-F238E27FC236}">
                <a16:creationId xmlns:a16="http://schemas.microsoft.com/office/drawing/2014/main" id="{EC0DDFDB-DA36-61D9-8824-2C94244E8844}"/>
              </a:ext>
            </a:extLst>
          </p:cNvPr>
          <p:cNvSpPr>
            <a:spLocks/>
          </p:cNvSpPr>
          <p:nvPr/>
        </p:nvSpPr>
        <p:spPr bwMode="auto">
          <a:xfrm>
            <a:off x="1" y="354479"/>
            <a:ext cx="7052981" cy="718141"/>
          </a:xfrm>
          <a:prstGeom prst="rect">
            <a:avLst/>
          </a:prstGeom>
          <a:noFill/>
          <a:ln>
            <a:noFill/>
          </a:ln>
        </p:spPr>
        <p:txBody>
          <a:bodyPr lIns="0" tIns="0" rIns="0" bIns="0" anchor="ctr"/>
          <a:lstStyle/>
          <a:p>
            <a:pPr algn="ct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Funding Categories (2 of 2)</a:t>
            </a:r>
          </a:p>
        </p:txBody>
      </p:sp>
      <p:sp>
        <p:nvSpPr>
          <p:cNvPr id="22" name="Line 13">
            <a:extLst>
              <a:ext uri="{FF2B5EF4-FFF2-40B4-BE49-F238E27FC236}">
                <a16:creationId xmlns:a16="http://schemas.microsoft.com/office/drawing/2014/main" id="{62946804-E83B-0003-1F76-06C0DEF13D71}"/>
              </a:ext>
            </a:extLst>
          </p:cNvPr>
          <p:cNvSpPr>
            <a:spLocks noChangeShapeType="1"/>
          </p:cNvSpPr>
          <p:nvPr/>
        </p:nvSpPr>
        <p:spPr bwMode="auto">
          <a:xfrm>
            <a:off x="26372"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54DA5D48-1AE2-E14F-57C0-583A66820A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cxnSp>
        <p:nvCxnSpPr>
          <p:cNvPr id="2" name="Straight Connector 1">
            <a:extLst>
              <a:ext uri="{FF2B5EF4-FFF2-40B4-BE49-F238E27FC236}">
                <a16:creationId xmlns:a16="http://schemas.microsoft.com/office/drawing/2014/main" id="{81737B3A-DA37-A641-FA7B-6F95BC78514A}"/>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8E38510-8987-915E-2F46-CB0FB76C4B76}"/>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3F6EB8AA-CCC0-59D8-8317-426DD039D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graphicFrame>
        <p:nvGraphicFramePr>
          <p:cNvPr id="3" name="Table 2">
            <a:extLst>
              <a:ext uri="{FF2B5EF4-FFF2-40B4-BE49-F238E27FC236}">
                <a16:creationId xmlns:a16="http://schemas.microsoft.com/office/drawing/2014/main" id="{4035CE23-1E5B-E395-B618-EC2DAA124045}"/>
              </a:ext>
            </a:extLst>
          </p:cNvPr>
          <p:cNvGraphicFramePr>
            <a:graphicFrameLocks noGrp="1"/>
          </p:cNvGraphicFramePr>
          <p:nvPr>
            <p:extLst>
              <p:ext uri="{D42A27DB-BD31-4B8C-83A1-F6EECF244321}">
                <p14:modId xmlns:p14="http://schemas.microsoft.com/office/powerpoint/2010/main" val="535866253"/>
              </p:ext>
            </p:extLst>
          </p:nvPr>
        </p:nvGraphicFramePr>
        <p:xfrm>
          <a:off x="576185" y="1097735"/>
          <a:ext cx="6690522" cy="2838769"/>
        </p:xfrm>
        <a:graphic>
          <a:graphicData uri="http://schemas.openxmlformats.org/drawingml/2006/table">
            <a:tbl>
              <a:tblPr firstRow="1" bandRow="1">
                <a:tableStyleId>{5C22544A-7EE6-4342-B048-85BDC9FD1C3A}</a:tableStyleId>
              </a:tblPr>
              <a:tblGrid>
                <a:gridCol w="1791139">
                  <a:extLst>
                    <a:ext uri="{9D8B030D-6E8A-4147-A177-3AD203B41FA5}">
                      <a16:colId xmlns:a16="http://schemas.microsoft.com/office/drawing/2014/main" val="424102070"/>
                    </a:ext>
                  </a:extLst>
                </a:gridCol>
                <a:gridCol w="2447131">
                  <a:extLst>
                    <a:ext uri="{9D8B030D-6E8A-4147-A177-3AD203B41FA5}">
                      <a16:colId xmlns:a16="http://schemas.microsoft.com/office/drawing/2014/main" val="2416933992"/>
                    </a:ext>
                  </a:extLst>
                </a:gridCol>
                <a:gridCol w="2452252">
                  <a:extLst>
                    <a:ext uri="{9D8B030D-6E8A-4147-A177-3AD203B41FA5}">
                      <a16:colId xmlns:a16="http://schemas.microsoft.com/office/drawing/2014/main" val="197649242"/>
                    </a:ext>
                  </a:extLst>
                </a:gridCol>
              </a:tblGrid>
              <a:tr h="231990">
                <a:tc>
                  <a:txBody>
                    <a:bodyPr/>
                    <a:lstStyle/>
                    <a:p>
                      <a:pPr algn="ctr"/>
                      <a:r>
                        <a:rPr lang="en-US">
                          <a:latin typeface="Calisto MT" panose="02040603050505030304" pitchFamily="18" charset="0"/>
                        </a:rPr>
                        <a:t>Award Information</a:t>
                      </a:r>
                    </a:p>
                  </a:txBody>
                  <a:tcPr/>
                </a:tc>
                <a:tc>
                  <a:txBody>
                    <a:bodyPr/>
                    <a:lstStyle/>
                    <a:p>
                      <a:pPr algn="ctr"/>
                      <a:r>
                        <a:rPr lang="en-US">
                          <a:latin typeface="Calisto MT" panose="02040603050505030304" pitchFamily="18" charset="0"/>
                        </a:rPr>
                        <a:t>Arts Facility Capital Projects</a:t>
                      </a:r>
                    </a:p>
                  </a:txBody>
                  <a:tcPr/>
                </a:tc>
                <a:tc>
                  <a:txBody>
                    <a:bodyPr/>
                    <a:lstStyle/>
                    <a:p>
                      <a:pPr algn="ctr"/>
                      <a:r>
                        <a:rPr lang="en-US">
                          <a:latin typeface="Calisto MT" panose="02040603050505030304" pitchFamily="18" charset="0"/>
                        </a:rPr>
                        <a:t>Non-Arts Capital Projects</a:t>
                      </a:r>
                    </a:p>
                  </a:txBody>
                  <a:tcPr/>
                </a:tc>
                <a:extLst>
                  <a:ext uri="{0D108BD9-81ED-4DB2-BD59-A6C34878D82A}">
                    <a16:rowId xmlns:a16="http://schemas.microsoft.com/office/drawing/2014/main" val="1524856500"/>
                  </a:ext>
                </a:extLst>
              </a:tr>
              <a:tr h="231990">
                <a:tc>
                  <a:txBody>
                    <a:bodyPr/>
                    <a:lstStyle/>
                    <a:p>
                      <a:r>
                        <a:rPr lang="en-US" b="1">
                          <a:latin typeface="Calisto MT" panose="02040603050505030304" pitchFamily="18" charset="0"/>
                        </a:rPr>
                        <a:t>State Match</a:t>
                      </a:r>
                    </a:p>
                  </a:txBody>
                  <a:tcPr/>
                </a:tc>
                <a:tc>
                  <a:txBody>
                    <a:bodyPr/>
                    <a:lstStyle/>
                    <a:p>
                      <a:pPr marL="171450" indent="-171450">
                        <a:buFont typeface="Arial" panose="020B0604020202020204" pitchFamily="34" charset="0"/>
                        <a:buChar char="•"/>
                      </a:pPr>
                      <a:r>
                        <a:rPr lang="en-US">
                          <a:latin typeface="Calisto MT" panose="02040603050505030304" pitchFamily="18" charset="0"/>
                        </a:rPr>
                        <a:t>$750,000 available in FY24; </a:t>
                      </a:r>
                    </a:p>
                    <a:p>
                      <a:pPr marL="171450" indent="-171450">
                        <a:buFont typeface="Arial" panose="020B0604020202020204" pitchFamily="34" charset="0"/>
                        <a:buChar char="•"/>
                      </a:pPr>
                      <a:r>
                        <a:rPr lang="en-US">
                          <a:latin typeface="Calisto MT"/>
                        </a:rPr>
                        <a:t>$25,000 to $750,000 request range; and</a:t>
                      </a:r>
                    </a:p>
                    <a:p>
                      <a:pPr marL="171450" indent="-171450">
                        <a:buFont typeface="Arial" panose="020B0604020202020204" pitchFamily="34" charset="0"/>
                        <a:buChar char="•"/>
                      </a:pPr>
                      <a:r>
                        <a:rPr lang="en-US">
                          <a:latin typeface="Calisto MT" panose="02040603050505030304" pitchFamily="18" charset="0"/>
                        </a:rPr>
                        <a:t>Awarded across up to three (3) fiscal years.</a:t>
                      </a:r>
                    </a:p>
                  </a:txBody>
                  <a:tcPr/>
                </a:tc>
                <a:tc>
                  <a:txBody>
                    <a:bodyPr/>
                    <a:lstStyle/>
                    <a:p>
                      <a:pPr marL="171450" indent="-171450">
                        <a:buFont typeface="Arial" panose="020B0604020202020204" pitchFamily="34" charset="0"/>
                        <a:buChar char="•"/>
                      </a:pPr>
                      <a:r>
                        <a:rPr lang="en-US">
                          <a:latin typeface="Calisto MT" panose="02040603050505030304" pitchFamily="18" charset="0"/>
                        </a:rPr>
                        <a:t>$1,250,000 available in FY24; </a:t>
                      </a:r>
                    </a:p>
                    <a:p>
                      <a:pPr marL="171450" indent="-171450">
                        <a:buFont typeface="Arial" panose="020B0604020202020204" pitchFamily="34" charset="0"/>
                        <a:buChar char="•"/>
                      </a:pPr>
                      <a:r>
                        <a:rPr lang="en-US">
                          <a:latin typeface="Calisto MT" panose="02040603050505030304" pitchFamily="18" charset="0"/>
                        </a:rPr>
                        <a:t>$25,000 to $1 million maximum request range;</a:t>
                      </a:r>
                    </a:p>
                    <a:p>
                      <a:pPr marL="171450" indent="-171450">
                        <a:buFont typeface="Arial" panose="020B0604020202020204" pitchFamily="34" charset="0"/>
                        <a:buChar char="•"/>
                      </a:pPr>
                      <a:r>
                        <a:rPr lang="en-US">
                          <a:latin typeface="Calisto MT" panose="02040603050505030304" pitchFamily="18" charset="0"/>
                        </a:rPr>
                        <a:t>Awarded across up to three (3) fiscal years.</a:t>
                      </a:r>
                    </a:p>
                  </a:txBody>
                  <a:tcPr/>
                </a:tc>
                <a:extLst>
                  <a:ext uri="{0D108BD9-81ED-4DB2-BD59-A6C34878D82A}">
                    <a16:rowId xmlns:a16="http://schemas.microsoft.com/office/drawing/2014/main" val="1643114892"/>
                  </a:ext>
                </a:extLst>
              </a:tr>
              <a:tr h="689056">
                <a:tc>
                  <a:txBody>
                    <a:bodyPr/>
                    <a:lstStyle/>
                    <a:p>
                      <a:r>
                        <a:rPr lang="en-US" b="1">
                          <a:latin typeface="Calisto MT" panose="02040603050505030304" pitchFamily="18" charset="0"/>
                        </a:rPr>
                        <a:t>Small Projects</a:t>
                      </a:r>
                      <a:endParaRPr lang="en-US" b="1" i="1">
                        <a:latin typeface="Calisto MT" panose="02040603050505030304" pitchFamily="18" charset="0"/>
                      </a:endParaRPr>
                    </a:p>
                  </a:txBody>
                  <a:tcPr/>
                </a:tc>
                <a:tc>
                  <a:txBody>
                    <a:bodyPr/>
                    <a:lstStyle/>
                    <a:p>
                      <a:pPr marL="171450" indent="-171450">
                        <a:buFont typeface="Arial" panose="020B0604020202020204" pitchFamily="34" charset="0"/>
                        <a:buChar char="•"/>
                      </a:pPr>
                      <a:r>
                        <a:rPr lang="en-US">
                          <a:latin typeface="Calisto MT" panose="02040603050505030304" pitchFamily="18" charset="0"/>
                        </a:rPr>
                        <a:t>$250,000 available in FY24;</a:t>
                      </a:r>
                    </a:p>
                    <a:p>
                      <a:pPr marL="171450" marR="0" lvl="0" indent="-171450" algn="l" defTabSz="58293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Calisto MT" panose="02040603050505030304" pitchFamily="18" charset="0"/>
                        </a:rPr>
                        <a:t>$25,000 to $100,000 request range; and</a:t>
                      </a:r>
                    </a:p>
                    <a:p>
                      <a:pPr marL="171450" indent="-171450">
                        <a:buFont typeface="Arial" panose="020B0604020202020204" pitchFamily="34" charset="0"/>
                        <a:buChar char="•"/>
                      </a:pPr>
                      <a:r>
                        <a:rPr lang="en-US">
                          <a:latin typeface="Calisto MT" panose="02040603050505030304" pitchFamily="18" charset="0"/>
                        </a:rPr>
                        <a:t>Awarded in a single fiscal year.</a:t>
                      </a:r>
                      <a:endParaRPr lang="en-US" i="1">
                        <a:latin typeface="Calisto MT" panose="02040603050505030304" pitchFamily="18" charset="0"/>
                      </a:endParaRPr>
                    </a:p>
                  </a:txBody>
                  <a:tcPr/>
                </a:tc>
                <a:tc>
                  <a:txBody>
                    <a:bodyPr/>
                    <a:lstStyle/>
                    <a:p>
                      <a:pPr marL="171450" indent="-171450">
                        <a:buFont typeface="Arial" panose="020B0604020202020204" pitchFamily="34" charset="0"/>
                        <a:buChar char="•"/>
                      </a:pPr>
                      <a:r>
                        <a:rPr lang="en-US">
                          <a:latin typeface="Calisto MT"/>
                        </a:rPr>
                        <a:t>$750,000 available in FY24;</a:t>
                      </a:r>
                    </a:p>
                    <a:p>
                      <a:pPr marL="171450" marR="0" lvl="0" indent="-171450" algn="l" defTabSz="58293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Calisto MT" panose="02040603050505030304" pitchFamily="18" charset="0"/>
                        </a:rPr>
                        <a:t>$25,000 to $100,000 request range; and</a:t>
                      </a:r>
                    </a:p>
                    <a:p>
                      <a:pPr marL="171450" indent="-171450">
                        <a:buFont typeface="Arial" panose="020B0604020202020204" pitchFamily="34" charset="0"/>
                        <a:buChar char="•"/>
                      </a:pPr>
                      <a:r>
                        <a:rPr lang="en-US">
                          <a:latin typeface="Calisto MT" panose="02040603050505030304" pitchFamily="18" charset="0"/>
                        </a:rPr>
                        <a:t>Awarded in a single fiscal year.</a:t>
                      </a:r>
                      <a:endParaRPr lang="en-US" i="1">
                        <a:latin typeface="Calisto MT" panose="02040603050505030304" pitchFamily="18" charset="0"/>
                      </a:endParaRPr>
                    </a:p>
                  </a:txBody>
                  <a:tcPr/>
                </a:tc>
                <a:extLst>
                  <a:ext uri="{0D108BD9-81ED-4DB2-BD59-A6C34878D82A}">
                    <a16:rowId xmlns:a16="http://schemas.microsoft.com/office/drawing/2014/main" val="945704421"/>
                  </a:ext>
                </a:extLst>
              </a:tr>
              <a:tr h="231990">
                <a:tc>
                  <a:txBody>
                    <a:bodyPr/>
                    <a:lstStyle/>
                    <a:p>
                      <a:r>
                        <a:rPr lang="en-US" b="1">
                          <a:latin typeface="Calisto MT" panose="02040603050505030304" pitchFamily="18" charset="0"/>
                        </a:rPr>
                        <a:t>Award Type</a:t>
                      </a:r>
                    </a:p>
                  </a:txBody>
                  <a:tcPr/>
                </a:tc>
                <a:tc gridSpan="2">
                  <a:txBody>
                    <a:bodyPr/>
                    <a:lstStyle/>
                    <a:p>
                      <a:pPr algn="ctr"/>
                      <a:r>
                        <a:rPr lang="en-US" b="1">
                          <a:latin typeface="Calisto MT" panose="02040603050505030304" pitchFamily="18" charset="0"/>
                        </a:rPr>
                        <a:t>Cost reimbursable</a:t>
                      </a:r>
                    </a:p>
                  </a:txBody>
                  <a:tcPr/>
                </a:tc>
                <a:tc hMerge="1">
                  <a:txBody>
                    <a:bodyPr/>
                    <a:lstStyle/>
                    <a:p>
                      <a:endParaRPr lang="en-US">
                        <a:latin typeface="Calisto MT" panose="02040603050505030304" pitchFamily="18" charset="0"/>
                      </a:endParaRPr>
                    </a:p>
                  </a:txBody>
                  <a:tcPr/>
                </a:tc>
                <a:extLst>
                  <a:ext uri="{0D108BD9-81ED-4DB2-BD59-A6C34878D82A}">
                    <a16:rowId xmlns:a16="http://schemas.microsoft.com/office/drawing/2014/main" val="227189215"/>
                  </a:ext>
                </a:extLst>
              </a:tr>
              <a:tr h="231990">
                <a:tc>
                  <a:txBody>
                    <a:bodyPr/>
                    <a:lstStyle/>
                    <a:p>
                      <a:r>
                        <a:rPr lang="en-US" b="1">
                          <a:latin typeface="Calisto MT" panose="02040603050505030304" pitchFamily="18" charset="0"/>
                        </a:rPr>
                        <a:t>Deadline</a:t>
                      </a:r>
                    </a:p>
                  </a:txBody>
                  <a:tcPr/>
                </a:tc>
                <a:tc gridSpan="2">
                  <a:txBody>
                    <a:bodyPr/>
                    <a:lstStyle/>
                    <a:p>
                      <a:pPr algn="ctr"/>
                      <a:r>
                        <a:rPr lang="en-US" sz="1200" b="1">
                          <a:solidFill>
                            <a:srgbClr val="FF0000"/>
                          </a:solidFill>
                          <a:latin typeface="Calisto MT" panose="02040603050505030304" pitchFamily="18" charset="0"/>
                          <a:ea typeface="Arial" panose="020B0604020202020204" pitchFamily="34" charset="0"/>
                        </a:rPr>
                        <a:t>Tuesday, March 19, 2024 at 3:00 PM</a:t>
                      </a:r>
                      <a:endParaRPr lang="en-US">
                        <a:latin typeface="Calisto MT" panose="02040603050505030304" pitchFamily="18" charset="0"/>
                      </a:endParaRPr>
                    </a:p>
                  </a:txBody>
                  <a:tcPr/>
                </a:tc>
                <a:tc hMerge="1">
                  <a:txBody>
                    <a:bodyPr/>
                    <a:lstStyle/>
                    <a:p>
                      <a:endParaRPr lang="en-US"/>
                    </a:p>
                  </a:txBody>
                  <a:tcPr/>
                </a:tc>
                <a:extLst>
                  <a:ext uri="{0D108BD9-81ED-4DB2-BD59-A6C34878D82A}">
                    <a16:rowId xmlns:a16="http://schemas.microsoft.com/office/drawing/2014/main" val="3529743352"/>
                  </a:ext>
                </a:extLst>
              </a:tr>
              <a:tr h="231990">
                <a:tc>
                  <a:txBody>
                    <a:bodyPr/>
                    <a:lstStyle/>
                    <a:p>
                      <a:r>
                        <a:rPr lang="en-US" b="1">
                          <a:latin typeface="Calisto MT" panose="02040603050505030304" pitchFamily="18" charset="0"/>
                        </a:rPr>
                        <a:t>Application Site</a:t>
                      </a:r>
                    </a:p>
                  </a:txBody>
                  <a:tcPr/>
                </a:tc>
                <a:tc gridSpan="2">
                  <a:txBody>
                    <a:bodyPr/>
                    <a:lstStyle/>
                    <a:p>
                      <a:pPr marL="0" marR="0" lvl="0" indent="0" algn="ctr" defTabSz="582930" rtl="0" eaLnBrk="1" fontAlgn="auto" latinLnBrk="0" hangingPunct="1">
                        <a:lnSpc>
                          <a:spcPct val="100000"/>
                        </a:lnSpc>
                        <a:spcBef>
                          <a:spcPts val="0"/>
                        </a:spcBef>
                        <a:spcAft>
                          <a:spcPts val="0"/>
                        </a:spcAft>
                        <a:buClrTx/>
                        <a:buSzTx/>
                        <a:buFontTx/>
                        <a:buNone/>
                        <a:tabLst/>
                        <a:defRPr/>
                      </a:pPr>
                      <a:r>
                        <a:rPr lang="en-US" sz="1200">
                          <a:latin typeface="Calisto MT" panose="02040603050505030304" pitchFamily="18" charset="0"/>
                          <a:hlinkClick r:id="rId5"/>
                        </a:rPr>
                        <a:t>https://mcmdgrants.smapply.org/prog/FY24CSCG </a:t>
                      </a:r>
                      <a:endParaRPr lang="en-US"/>
                    </a:p>
                  </a:txBody>
                  <a:tcPr/>
                </a:tc>
                <a:tc hMerge="1">
                  <a:txBody>
                    <a:bodyPr/>
                    <a:lstStyle/>
                    <a:p>
                      <a:endParaRPr lang="en-US"/>
                    </a:p>
                  </a:txBody>
                  <a:tcPr/>
                </a:tc>
                <a:extLst>
                  <a:ext uri="{0D108BD9-81ED-4DB2-BD59-A6C34878D82A}">
                    <a16:rowId xmlns:a16="http://schemas.microsoft.com/office/drawing/2014/main" val="866672812"/>
                  </a:ext>
                </a:extLst>
              </a:tr>
            </a:tbl>
          </a:graphicData>
        </a:graphic>
      </p:graphicFrame>
    </p:spTree>
    <p:extLst>
      <p:ext uri="{BB962C8B-B14F-4D97-AF65-F5344CB8AC3E}">
        <p14:creationId xmlns:p14="http://schemas.microsoft.com/office/powerpoint/2010/main" val="1875724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29B4F-CC90-4422-BA4A-B83BDE8DE191}"/>
            </a:ext>
          </a:extLst>
        </p:cNvPr>
        <p:cNvGrpSpPr/>
        <p:nvPr/>
      </p:nvGrpSpPr>
      <p:grpSpPr>
        <a:xfrm>
          <a:off x="0" y="0"/>
          <a:ext cx="0" cy="0"/>
          <a:chOff x="0" y="0"/>
          <a:chExt cx="0" cy="0"/>
        </a:xfrm>
      </p:grpSpPr>
      <p:sp>
        <p:nvSpPr>
          <p:cNvPr id="21" name="Rectangle 12">
            <a:extLst>
              <a:ext uri="{FF2B5EF4-FFF2-40B4-BE49-F238E27FC236}">
                <a16:creationId xmlns:a16="http://schemas.microsoft.com/office/drawing/2014/main" id="{0A20EA4A-7E40-DD8B-919A-088725902464}"/>
              </a:ext>
            </a:extLst>
          </p:cNvPr>
          <p:cNvSpPr>
            <a:spLocks/>
          </p:cNvSpPr>
          <p:nvPr/>
        </p:nvSpPr>
        <p:spPr bwMode="auto">
          <a:xfrm>
            <a:off x="1" y="354479"/>
            <a:ext cx="7052981" cy="718141"/>
          </a:xfrm>
          <a:prstGeom prst="rect">
            <a:avLst/>
          </a:prstGeom>
          <a:noFill/>
          <a:ln>
            <a:noFill/>
          </a:ln>
        </p:spPr>
        <p:txBody>
          <a:bodyPr lIns="0" tIns="0" rIns="0" bIns="0" anchor="ctr"/>
          <a:lstStyle/>
          <a:p>
            <a:pPr algn="ct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FY24 CSCG Target Populations</a:t>
            </a:r>
          </a:p>
        </p:txBody>
      </p:sp>
      <p:sp>
        <p:nvSpPr>
          <p:cNvPr id="22" name="Line 13">
            <a:extLst>
              <a:ext uri="{FF2B5EF4-FFF2-40B4-BE49-F238E27FC236}">
                <a16:creationId xmlns:a16="http://schemas.microsoft.com/office/drawing/2014/main" id="{ED8CA801-B18A-AE86-9627-5DFFCF59338B}"/>
              </a:ext>
            </a:extLst>
          </p:cNvPr>
          <p:cNvSpPr>
            <a:spLocks noChangeShapeType="1"/>
          </p:cNvSpPr>
          <p:nvPr/>
        </p:nvSpPr>
        <p:spPr bwMode="auto">
          <a:xfrm>
            <a:off x="26372"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5BF21EFF-5431-677D-0526-D6018679DC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11" name="Content Placeholder 10">
            <a:extLst>
              <a:ext uri="{FF2B5EF4-FFF2-40B4-BE49-F238E27FC236}">
                <a16:creationId xmlns:a16="http://schemas.microsoft.com/office/drawing/2014/main" id="{84BD5668-EC58-49F8-C147-ECAC7BE8D01F}"/>
              </a:ext>
            </a:extLst>
          </p:cNvPr>
          <p:cNvSpPr>
            <a:spLocks noGrp="1"/>
          </p:cNvSpPr>
          <p:nvPr>
            <p:ph idx="1"/>
          </p:nvPr>
        </p:nvSpPr>
        <p:spPr>
          <a:xfrm>
            <a:off x="185068" y="1369219"/>
            <a:ext cx="6867914" cy="3263504"/>
          </a:xfrm>
        </p:spPr>
        <p:txBody>
          <a:bodyPr>
            <a:normAutofit/>
          </a:bodyPr>
          <a:lstStyle/>
          <a:p>
            <a:pPr marL="0" indent="0">
              <a:buNone/>
            </a:pPr>
            <a:r>
              <a:rPr lang="en-US" sz="1600" b="1">
                <a:latin typeface="Calisto MT" panose="02040603050505030304" pitchFamily="18" charset="0"/>
              </a:rPr>
              <a:t>Target Population: </a:t>
            </a:r>
            <a:r>
              <a:rPr lang="en-US" sz="1600">
                <a:latin typeface="Calisto MT" panose="02040603050505030304" pitchFamily="18" charset="0"/>
              </a:rPr>
              <a:t>Montgomery County residents.  Priority in awarding funding will be given to projects that demonstrate a commitment to and impact on </a:t>
            </a:r>
            <a:r>
              <a:rPr lang="en-US" sz="1600" u="sng">
                <a:latin typeface="Calisto MT" panose="02040603050505030304" pitchFamily="18" charset="0"/>
              </a:rPr>
              <a:t>Underserved populations</a:t>
            </a:r>
            <a:r>
              <a:rPr lang="en-US" sz="1600">
                <a:latin typeface="Calisto MT" panose="02040603050505030304" pitchFamily="18" charset="0"/>
              </a:rPr>
              <a:t> in Montgomery County. </a:t>
            </a:r>
          </a:p>
          <a:p>
            <a:pPr marL="0" indent="0">
              <a:buNone/>
            </a:pPr>
            <a:r>
              <a:rPr lang="en-US" sz="1600" i="1">
                <a:latin typeface="Calisto MT" panose="02040603050505030304" pitchFamily="18" charset="0"/>
              </a:rPr>
              <a:t>“Populations sharing a particular characteristic, as well as geographic communities, that have been systematically denied a full opportunity to participate in aspects of economic, social, and civic life such as Black, Latino, and Indigenous and Native American persons, Asian Americans and Pacific Islanders and other persons of color; members of religious minorities; lesbian, gay, bisexual, transgender, and queer (LGBTQIA+) persons; persons with disabilities; persons who live in rural areas; and persons otherwise adversely affected by persistent poverty or inequality.”</a:t>
            </a:r>
          </a:p>
          <a:p>
            <a:pPr marL="0" indent="0">
              <a:buNone/>
            </a:pPr>
            <a:r>
              <a:rPr lang="en-US" sz="1600">
                <a:latin typeface="Calisto MT" panose="02040603050505030304" pitchFamily="18" charset="0"/>
              </a:rPr>
              <a:t>January 20, 2021 Executive Order on Advancing Racial Equity and Support for Underserved Communities Through the Federal Government.</a:t>
            </a:r>
          </a:p>
        </p:txBody>
      </p:sp>
      <p:cxnSp>
        <p:nvCxnSpPr>
          <p:cNvPr id="2" name="Straight Connector 1">
            <a:extLst>
              <a:ext uri="{FF2B5EF4-FFF2-40B4-BE49-F238E27FC236}">
                <a16:creationId xmlns:a16="http://schemas.microsoft.com/office/drawing/2014/main" id="{4D5BE009-E3DE-FE58-99ED-B03E7A50181C}"/>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103E172-CFAF-D067-9F85-1FB7E73F3D28}"/>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507DB80E-583F-5507-B543-7E1F4D94BF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30322147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F122179B8940448C7D0649D18F3F58" ma:contentTypeVersion="19" ma:contentTypeDescription="Create a new document." ma:contentTypeScope="" ma:versionID="ed47e2c665d0fbe15a0406261daa9317">
  <xsd:schema xmlns:xsd="http://www.w3.org/2001/XMLSchema" xmlns:xs="http://www.w3.org/2001/XMLSchema" xmlns:p="http://schemas.microsoft.com/office/2006/metadata/properties" xmlns:ns2="167de7b8-2287-4eba-9266-c84c809e3def" xmlns:ns3="74875b86-4471-4064-a2d4-c252a114a110" targetNamespace="http://schemas.microsoft.com/office/2006/metadata/properties" ma:root="true" ma:fieldsID="026e4bca7c2ed57fb426eed2abe92220" ns2:_="" ns3:_="">
    <xsd:import namespace="167de7b8-2287-4eba-9266-c84c809e3def"/>
    <xsd:import namespace="74875b86-4471-4064-a2d4-c252a114a11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SearchProperties" minOccurs="0"/>
                <xsd:element ref="ns2:Initial_x0020_Date" minOccurs="0"/>
                <xsd:element ref="ns2:InitialedBy" minOccurs="0"/>
                <xsd:element ref="ns2:Signedby" minOccurs="0"/>
                <xsd:element ref="ns2:Signed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7de7b8-2287-4eba-9266-c84c809e3d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8a4874a-8cf6-4bd1-a3b1-571cbf9a5b83"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Initial_x0020_Date" ma:index="22" nillable="true" ma:displayName="Initial Date" ma:description="The date a correction was initialed" ma:format="DateOnly" ma:internalName="Initial_x0020_Date">
      <xsd:simpleType>
        <xsd:restriction base="dms:DateTime"/>
      </xsd:simpleType>
    </xsd:element>
    <xsd:element name="InitialedBy" ma:index="23" nillable="true" ma:displayName="Initialed By" ma:description="Name of person initialing the correction" ma:format="Dropdown" ma:internalName="InitialedBy">
      <xsd:simpleType>
        <xsd:restriction base="dms:Text">
          <xsd:maxLength value="255"/>
        </xsd:restriction>
      </xsd:simpleType>
    </xsd:element>
    <xsd:element name="Signedby" ma:index="24" nillable="true" ma:displayName="Signed by" ma:description="Name of signer" ma:format="Dropdown" ma:internalName="Signedby">
      <xsd:simpleType>
        <xsd:restriction base="dms:Text">
          <xsd:maxLength value="255"/>
        </xsd:restriction>
      </xsd:simpleType>
    </xsd:element>
    <xsd:element name="SignedDate" ma:index="25" nillable="true" ma:displayName="Signed Date" ma:format="Dropdown" ma:internalName="SignedDat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875b86-4471-4064-a2d4-c252a114a11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2e7293f-92cb-4acb-9cdb-af20a6ac7ce8}" ma:internalName="TaxCatchAll" ma:showField="CatchAllData" ma:web="74875b86-4471-4064-a2d4-c252a114a110">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67de7b8-2287-4eba-9266-c84c809e3def">
      <Terms xmlns="http://schemas.microsoft.com/office/infopath/2007/PartnerControls"/>
    </lcf76f155ced4ddcb4097134ff3c332f>
    <TaxCatchAll xmlns="74875b86-4471-4064-a2d4-c252a114a110" xsi:nil="true"/>
    <SharedWithUsers xmlns="74875b86-4471-4064-a2d4-c252a114a110">
      <UserInfo>
        <DisplayName>Harris, Walton</DisplayName>
        <AccountId>81</AccountId>
        <AccountType/>
      </UserInfo>
    </SharedWithUsers>
    <SignedDate xmlns="167de7b8-2287-4eba-9266-c84c809e3def" xsi:nil="true"/>
    <Signedby xmlns="167de7b8-2287-4eba-9266-c84c809e3def" xsi:nil="true"/>
    <InitialedBy xmlns="167de7b8-2287-4eba-9266-c84c809e3def" xsi:nil="true"/>
    <Initial_x0020_Date xmlns="167de7b8-2287-4eba-9266-c84c809e3de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7C2B47-80DB-4B9D-A9D3-946ED43B0889}">
  <ds:schemaRefs>
    <ds:schemaRef ds:uri="167de7b8-2287-4eba-9266-c84c809e3def"/>
    <ds:schemaRef ds:uri="74875b86-4471-4064-a2d4-c252a114a1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A18CF64-A083-4840-BF04-D03345ABF1BE}">
  <ds:schemaRefs>
    <ds:schemaRef ds:uri="167de7b8-2287-4eba-9266-c84c809e3def"/>
    <ds:schemaRef ds:uri="74875b86-4471-4064-a2d4-c252a114a11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F8F3EBC-5FF8-4735-BCC8-C624AB202D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3097</Words>
  <Application>Microsoft Office PowerPoint</Application>
  <PresentationFormat>Custom</PresentationFormat>
  <Paragraphs>231</Paragraphs>
  <Slides>27</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Bebas Neue Light</vt:lpstr>
      <vt:lpstr>Calibri</vt:lpstr>
      <vt:lpstr>Calibri Light</vt:lpstr>
      <vt:lpstr>Calisto MT</vt:lpstr>
      <vt:lpstr>Ink Free</vt:lpstr>
      <vt:lpstr>Lato</vt:lpstr>
      <vt:lpstr>Lato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Kravets, Olga</dc:creator>
  <cp:keywords/>
  <dc:description/>
  <cp:lastModifiedBy>Kravets, Olga</cp:lastModifiedBy>
  <cp:revision>2</cp:revision>
  <cp:lastPrinted>2022-02-07T19:21:52Z</cp:lastPrinted>
  <dcterms:modified xsi:type="dcterms:W3CDTF">2024-03-07T15:36:41Z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0x0101008CF122179B8940448C7D0649D18F3F58</vt:lpwstr>
  </property>
  <property fmtid="{D5CDD505-2E9C-101B-9397-08002B2CF9AE}" pid="3" name="MediaServiceImageTags">
    <vt:lpwstr/>
  </property>
</Properties>
</file>