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4296" r:id="rId4"/>
  </p:sldMasterIdLst>
  <p:notesMasterIdLst>
    <p:notesMasterId r:id="rId28"/>
  </p:notesMasterIdLst>
  <p:handoutMasterIdLst>
    <p:handoutMasterId r:id="rId29"/>
  </p:handoutMasterIdLst>
  <p:sldIdLst>
    <p:sldId id="280" r:id="rId5"/>
    <p:sldId id="693" r:id="rId6"/>
    <p:sldId id="657" r:id="rId7"/>
    <p:sldId id="749" r:id="rId8"/>
    <p:sldId id="747" r:id="rId9"/>
    <p:sldId id="768" r:id="rId10"/>
    <p:sldId id="774" r:id="rId11"/>
    <p:sldId id="755" r:id="rId12"/>
    <p:sldId id="780" r:id="rId13"/>
    <p:sldId id="757" r:id="rId14"/>
    <p:sldId id="781" r:id="rId15"/>
    <p:sldId id="756" r:id="rId16"/>
    <p:sldId id="778" r:id="rId17"/>
    <p:sldId id="665" r:id="rId18"/>
    <p:sldId id="646" r:id="rId19"/>
    <p:sldId id="672" r:id="rId20"/>
    <p:sldId id="666" r:id="rId21"/>
    <p:sldId id="667" r:id="rId22"/>
    <p:sldId id="737" r:id="rId23"/>
    <p:sldId id="716" r:id="rId24"/>
    <p:sldId id="692" r:id="rId25"/>
    <p:sldId id="738" r:id="rId26"/>
    <p:sldId id="765" r:id="rId27"/>
  </p:sldIdLst>
  <p:sldSz cx="7772400" cy="51435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4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3F554E-FD96-A2D4-0CC3-C982EFB52B45}" name="Hoy, Allison M." initials="HAM" userId="S::HOYALL01@MontgomeryCountyMD.gov::471a8d3b-6b74-426e-9f25-71897ae2fe3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59DD5E"/>
    <a:srgbClr val="66FF66"/>
    <a:srgbClr val="66FF33"/>
    <a:srgbClr val="FF9900"/>
    <a:srgbClr val="9A7044"/>
    <a:srgbClr val="2C79C7"/>
    <a:srgbClr val="C6BAA3"/>
    <a:srgbClr val="00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1326" y="126"/>
      </p:cViewPr>
      <p:guideLst>
        <p:guide orient="horz" pos="1620"/>
        <p:guide pos="242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169920" cy="481727"/>
          </a:xfrm>
          <a:prstGeom prst="rect">
            <a:avLst/>
          </a:prstGeom>
        </p:spPr>
        <p:txBody>
          <a:bodyPr vert="horz" lIns="97426" tIns="48713" rIns="97426" bIns="48713" rtlCol="0"/>
          <a:lstStyle>
            <a:lvl1pPr algn="l">
              <a:defRPr sz="1300"/>
            </a:lvl1pPr>
          </a:lstStyle>
          <a:p>
            <a:endParaRPr lang="en-US"/>
          </a:p>
        </p:txBody>
      </p:sp>
      <p:sp>
        <p:nvSpPr>
          <p:cNvPr id="3" name="Date Placeholder 2"/>
          <p:cNvSpPr>
            <a:spLocks noGrp="1"/>
          </p:cNvSpPr>
          <p:nvPr>
            <p:ph type="dt" sz="quarter" idx="1"/>
          </p:nvPr>
        </p:nvSpPr>
        <p:spPr>
          <a:xfrm>
            <a:off x="4143590" y="0"/>
            <a:ext cx="3169920" cy="481727"/>
          </a:xfrm>
          <a:prstGeom prst="rect">
            <a:avLst/>
          </a:prstGeom>
        </p:spPr>
        <p:txBody>
          <a:bodyPr vert="horz" lIns="97426" tIns="48713" rIns="97426" bIns="48713" rtlCol="0"/>
          <a:lstStyle>
            <a:lvl1pPr algn="r">
              <a:defRPr sz="1300"/>
            </a:lvl1pPr>
          </a:lstStyle>
          <a:p>
            <a:fld id="{1F11649D-7942-6D44-A605-D8AD3FFC4148}" type="datetimeFigureOut">
              <a:rPr lang="en-US" smtClean="0"/>
              <a:t>4/22/2024</a:t>
            </a:fld>
            <a:endParaRPr lang="en-US"/>
          </a:p>
        </p:txBody>
      </p:sp>
      <p:sp>
        <p:nvSpPr>
          <p:cNvPr id="4" name="Footer Placeholder 3"/>
          <p:cNvSpPr>
            <a:spLocks noGrp="1"/>
          </p:cNvSpPr>
          <p:nvPr>
            <p:ph type="ftr" sz="quarter" idx="2"/>
          </p:nvPr>
        </p:nvSpPr>
        <p:spPr>
          <a:xfrm>
            <a:off x="3" y="9119480"/>
            <a:ext cx="3169920" cy="481726"/>
          </a:xfrm>
          <a:prstGeom prst="rect">
            <a:avLst/>
          </a:prstGeom>
        </p:spPr>
        <p:txBody>
          <a:bodyPr vert="horz" lIns="97426" tIns="48713" rIns="97426" bIns="48713" rtlCol="0" anchor="b"/>
          <a:lstStyle>
            <a:lvl1pPr algn="l">
              <a:defRPr sz="1300"/>
            </a:lvl1pPr>
          </a:lstStyle>
          <a:p>
            <a:endParaRPr lang="en-US"/>
          </a:p>
        </p:txBody>
      </p:sp>
      <p:sp>
        <p:nvSpPr>
          <p:cNvPr id="5" name="Slide Number Placeholder 4"/>
          <p:cNvSpPr>
            <a:spLocks noGrp="1"/>
          </p:cNvSpPr>
          <p:nvPr>
            <p:ph type="sldNum" sz="quarter" idx="3"/>
          </p:nvPr>
        </p:nvSpPr>
        <p:spPr>
          <a:xfrm>
            <a:off x="4143590" y="9119480"/>
            <a:ext cx="3169920" cy="481726"/>
          </a:xfrm>
          <a:prstGeom prst="rect">
            <a:avLst/>
          </a:prstGeom>
        </p:spPr>
        <p:txBody>
          <a:bodyPr vert="horz" lIns="97426" tIns="48713" rIns="97426" bIns="48713" rtlCol="0" anchor="b"/>
          <a:lstStyle>
            <a:lvl1pPr algn="r">
              <a:defRPr sz="1300"/>
            </a:lvl1pPr>
          </a:lstStyle>
          <a:p>
            <a:fld id="{D47A84F7-ED2F-6A49-BFA4-C158FEEE1215}" type="slidenum">
              <a:rPr lang="en-US" smtClean="0"/>
              <a:t>‹#›</a:t>
            </a:fld>
            <a:endParaRPr lang="en-US"/>
          </a:p>
        </p:txBody>
      </p:sp>
    </p:spTree>
    <p:extLst>
      <p:ext uri="{BB962C8B-B14F-4D97-AF65-F5344CB8AC3E}">
        <p14:creationId xmlns:p14="http://schemas.microsoft.com/office/powerpoint/2010/main" val="1469262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169920" cy="480060"/>
          </a:xfrm>
          <a:prstGeom prst="rect">
            <a:avLst/>
          </a:prstGeom>
        </p:spPr>
        <p:txBody>
          <a:bodyPr vert="horz" lIns="97426" tIns="48713" rIns="97426" bIns="48713" rtlCol="0"/>
          <a:lstStyle>
            <a:lvl1pPr algn="l">
              <a:defRPr sz="1300"/>
            </a:lvl1pPr>
          </a:lstStyle>
          <a:p>
            <a:endParaRPr lang="en-US"/>
          </a:p>
        </p:txBody>
      </p:sp>
      <p:sp>
        <p:nvSpPr>
          <p:cNvPr id="3" name="Date Placeholder 2"/>
          <p:cNvSpPr>
            <a:spLocks noGrp="1"/>
          </p:cNvSpPr>
          <p:nvPr>
            <p:ph type="dt" idx="1"/>
          </p:nvPr>
        </p:nvSpPr>
        <p:spPr>
          <a:xfrm>
            <a:off x="4143590" y="0"/>
            <a:ext cx="3169920" cy="480060"/>
          </a:xfrm>
          <a:prstGeom prst="rect">
            <a:avLst/>
          </a:prstGeom>
        </p:spPr>
        <p:txBody>
          <a:bodyPr vert="horz" lIns="97426" tIns="48713" rIns="97426" bIns="48713" rtlCol="0"/>
          <a:lstStyle>
            <a:lvl1pPr algn="r">
              <a:defRPr sz="1300"/>
            </a:lvl1pPr>
          </a:lstStyle>
          <a:p>
            <a:fld id="{2585A59D-70F8-D247-82DD-BA5A6D366B3E}" type="datetimeFigureOut">
              <a:rPr lang="en-US" smtClean="0"/>
              <a:t>4/22/2024</a:t>
            </a:fld>
            <a:endParaRPr lang="en-US"/>
          </a:p>
        </p:txBody>
      </p:sp>
      <p:sp>
        <p:nvSpPr>
          <p:cNvPr id="4" name="Slide Image Placeholder 3"/>
          <p:cNvSpPr>
            <a:spLocks noGrp="1" noRot="1" noChangeAspect="1"/>
          </p:cNvSpPr>
          <p:nvPr>
            <p:ph type="sldImg" idx="2"/>
          </p:nvPr>
        </p:nvSpPr>
        <p:spPr>
          <a:xfrm>
            <a:off x="936625" y="719138"/>
            <a:ext cx="5441950" cy="3600450"/>
          </a:xfrm>
          <a:prstGeom prst="rect">
            <a:avLst/>
          </a:prstGeom>
          <a:noFill/>
          <a:ln w="12700">
            <a:solidFill>
              <a:prstClr val="black"/>
            </a:solidFill>
          </a:ln>
        </p:spPr>
        <p:txBody>
          <a:bodyPr vert="horz" lIns="97426" tIns="48713" rIns="97426" bIns="48713" rtlCol="0" anchor="ctr"/>
          <a:lstStyle/>
          <a:p>
            <a:endParaRPr lang="en-US"/>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7426" tIns="48713" rIns="97426" bIns="48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9119474"/>
            <a:ext cx="3169920" cy="480060"/>
          </a:xfrm>
          <a:prstGeom prst="rect">
            <a:avLst/>
          </a:prstGeom>
        </p:spPr>
        <p:txBody>
          <a:bodyPr vert="horz" lIns="97426" tIns="48713" rIns="97426" bIns="48713" rtlCol="0" anchor="b"/>
          <a:lstStyle>
            <a:lvl1pPr algn="l">
              <a:defRPr sz="1300"/>
            </a:lvl1pPr>
          </a:lstStyle>
          <a:p>
            <a:endParaRPr lang="en-US"/>
          </a:p>
        </p:txBody>
      </p:sp>
      <p:sp>
        <p:nvSpPr>
          <p:cNvPr id="7" name="Slide Number Placeholder 6"/>
          <p:cNvSpPr>
            <a:spLocks noGrp="1"/>
          </p:cNvSpPr>
          <p:nvPr>
            <p:ph type="sldNum" sz="quarter" idx="5"/>
          </p:nvPr>
        </p:nvSpPr>
        <p:spPr>
          <a:xfrm>
            <a:off x="4143590" y="9119474"/>
            <a:ext cx="3169920" cy="480060"/>
          </a:xfrm>
          <a:prstGeom prst="rect">
            <a:avLst/>
          </a:prstGeom>
        </p:spPr>
        <p:txBody>
          <a:bodyPr vert="horz" lIns="97426" tIns="48713" rIns="97426" bIns="48713" rtlCol="0" anchor="b"/>
          <a:lstStyle>
            <a:lvl1pPr algn="r">
              <a:defRPr sz="1300"/>
            </a:lvl1pPr>
          </a:lstStyle>
          <a:p>
            <a:fld id="{BFA35223-E47F-1946-8A6D-4B121950ACDE}" type="slidenum">
              <a:rPr lang="en-US" smtClean="0"/>
              <a:t>‹#›</a:t>
            </a:fld>
            <a:endParaRPr lang="en-US"/>
          </a:p>
        </p:txBody>
      </p:sp>
    </p:spTree>
    <p:extLst>
      <p:ext uri="{BB962C8B-B14F-4D97-AF65-F5344CB8AC3E}">
        <p14:creationId xmlns:p14="http://schemas.microsoft.com/office/powerpoint/2010/main" val="39196526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CDDB67-6EF7-4AE2-A03A-9180A20934EF}" type="slidenum">
              <a:rPr lang="en-US" smtClean="0"/>
              <a:t>1</a:t>
            </a:fld>
            <a:endParaRPr lang="en-US"/>
          </a:p>
        </p:txBody>
      </p:sp>
    </p:spTree>
    <p:extLst>
      <p:ext uri="{BB962C8B-B14F-4D97-AF65-F5344CB8AC3E}">
        <p14:creationId xmlns:p14="http://schemas.microsoft.com/office/powerpoint/2010/main" val="2181769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3884E-43DE-189E-2C29-DE92FB9956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97B551-FDDE-F374-9C55-953813D79F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1CD644-E0DA-ED81-063B-7B2B467B37F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165E61-314D-A713-3EF6-2D11C42C16EC}"/>
              </a:ext>
            </a:extLst>
          </p:cNvPr>
          <p:cNvSpPr>
            <a:spLocks noGrp="1"/>
          </p:cNvSpPr>
          <p:nvPr>
            <p:ph type="sldNum" sz="quarter" idx="5"/>
          </p:nvPr>
        </p:nvSpPr>
        <p:spPr/>
        <p:txBody>
          <a:bodyPr/>
          <a:lstStyle/>
          <a:p>
            <a:fld id="{BFA35223-E47F-1946-8A6D-4B121950ACDE}" type="slidenum">
              <a:rPr lang="en-US" smtClean="0"/>
              <a:t>13</a:t>
            </a:fld>
            <a:endParaRPr lang="en-US"/>
          </a:p>
        </p:txBody>
      </p:sp>
    </p:spTree>
    <p:extLst>
      <p:ext uri="{BB962C8B-B14F-4D97-AF65-F5344CB8AC3E}">
        <p14:creationId xmlns:p14="http://schemas.microsoft.com/office/powerpoint/2010/main" val="3563981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Switch to Rafael on this slide</a:t>
            </a:r>
          </a:p>
          <a:p>
            <a:endParaRPr lang="en-US"/>
          </a:p>
        </p:txBody>
      </p:sp>
      <p:sp>
        <p:nvSpPr>
          <p:cNvPr id="4" name="Slide Number Placeholder 3"/>
          <p:cNvSpPr>
            <a:spLocks noGrp="1"/>
          </p:cNvSpPr>
          <p:nvPr>
            <p:ph type="sldNum" sz="quarter" idx="5"/>
          </p:nvPr>
        </p:nvSpPr>
        <p:spPr/>
        <p:txBody>
          <a:bodyPr/>
          <a:lstStyle/>
          <a:p>
            <a:fld id="{BFA35223-E47F-1946-8A6D-4B121950ACDE}" type="slidenum">
              <a:rPr lang="en-US" smtClean="0"/>
              <a:t>14</a:t>
            </a:fld>
            <a:endParaRPr lang="en-US"/>
          </a:p>
        </p:txBody>
      </p:sp>
    </p:spTree>
    <p:extLst>
      <p:ext uri="{BB962C8B-B14F-4D97-AF65-F5344CB8AC3E}">
        <p14:creationId xmlns:p14="http://schemas.microsoft.com/office/powerpoint/2010/main" val="4142884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A35223-E47F-1946-8A6D-4B121950ACDE}" type="slidenum">
              <a:rPr lang="en-US" smtClean="0"/>
              <a:t>15</a:t>
            </a:fld>
            <a:endParaRPr lang="en-US"/>
          </a:p>
        </p:txBody>
      </p:sp>
    </p:spTree>
    <p:extLst>
      <p:ext uri="{BB962C8B-B14F-4D97-AF65-F5344CB8AC3E}">
        <p14:creationId xmlns:p14="http://schemas.microsoft.com/office/powerpoint/2010/main" val="2801132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B48ED-94A8-A19B-135E-1D51F2A24F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6533A1-2824-E7ED-BF08-ECBAB434D7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2396BE-D86F-90D6-4C6A-FC291DB45E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5398F45-52A6-B937-C776-1928779F0F1A}"/>
              </a:ext>
            </a:extLst>
          </p:cNvPr>
          <p:cNvSpPr>
            <a:spLocks noGrp="1"/>
          </p:cNvSpPr>
          <p:nvPr>
            <p:ph type="sldNum" sz="quarter" idx="5"/>
          </p:nvPr>
        </p:nvSpPr>
        <p:spPr/>
        <p:txBody>
          <a:bodyPr/>
          <a:lstStyle/>
          <a:p>
            <a:fld id="{BFA35223-E47F-1946-8A6D-4B121950ACDE}" type="slidenum">
              <a:rPr lang="en-US" smtClean="0"/>
              <a:t>5</a:t>
            </a:fld>
            <a:endParaRPr lang="en-US"/>
          </a:p>
        </p:txBody>
      </p:sp>
    </p:spTree>
    <p:extLst>
      <p:ext uri="{BB962C8B-B14F-4D97-AF65-F5344CB8AC3E}">
        <p14:creationId xmlns:p14="http://schemas.microsoft.com/office/powerpoint/2010/main" val="1169226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99A39-984C-60CB-D60A-9826564789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573C6A-0BA4-77D2-E4EB-326C0C8B57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612B54-A21E-5479-3CAB-D7CD16473E2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2A8D21A-9FC3-14AE-5DD6-72683D12B092}"/>
              </a:ext>
            </a:extLst>
          </p:cNvPr>
          <p:cNvSpPr>
            <a:spLocks noGrp="1"/>
          </p:cNvSpPr>
          <p:nvPr>
            <p:ph type="sldNum" sz="quarter" idx="5"/>
          </p:nvPr>
        </p:nvSpPr>
        <p:spPr/>
        <p:txBody>
          <a:bodyPr/>
          <a:lstStyle/>
          <a:p>
            <a:fld id="{BFA35223-E47F-1946-8A6D-4B121950ACDE}" type="slidenum">
              <a:rPr lang="en-US" smtClean="0"/>
              <a:t>6</a:t>
            </a:fld>
            <a:endParaRPr lang="en-US"/>
          </a:p>
        </p:txBody>
      </p:sp>
    </p:spTree>
    <p:extLst>
      <p:ext uri="{BB962C8B-B14F-4D97-AF65-F5344CB8AC3E}">
        <p14:creationId xmlns:p14="http://schemas.microsoft.com/office/powerpoint/2010/main" val="4068626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B5ED9-4C50-E2F2-5F9B-5AF97DC757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C88F12-D5C1-61D7-9975-9762C417EF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DF8039-9A0F-8B60-DC24-F77A8DDFFB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08B676-6808-E02C-0B4B-74F80663FD0B}"/>
              </a:ext>
            </a:extLst>
          </p:cNvPr>
          <p:cNvSpPr>
            <a:spLocks noGrp="1"/>
          </p:cNvSpPr>
          <p:nvPr>
            <p:ph type="sldNum" sz="quarter" idx="5"/>
          </p:nvPr>
        </p:nvSpPr>
        <p:spPr/>
        <p:txBody>
          <a:bodyPr/>
          <a:lstStyle/>
          <a:p>
            <a:fld id="{BFA35223-E47F-1946-8A6D-4B121950ACDE}" type="slidenum">
              <a:rPr lang="en-US" smtClean="0"/>
              <a:t>7</a:t>
            </a:fld>
            <a:endParaRPr lang="en-US"/>
          </a:p>
        </p:txBody>
      </p:sp>
    </p:spTree>
    <p:extLst>
      <p:ext uri="{BB962C8B-B14F-4D97-AF65-F5344CB8AC3E}">
        <p14:creationId xmlns:p14="http://schemas.microsoft.com/office/powerpoint/2010/main" val="3269395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1F102-3E78-B457-E7D0-03352AC1E0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1A001E-E95F-2A68-21DC-8F725B22B8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6AB2B5-D6E8-8F2A-9054-5B4F2E931F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98C9A23-28DA-F9C9-63F7-EBD025FD7E68}"/>
              </a:ext>
            </a:extLst>
          </p:cNvPr>
          <p:cNvSpPr>
            <a:spLocks noGrp="1"/>
          </p:cNvSpPr>
          <p:nvPr>
            <p:ph type="sldNum" sz="quarter" idx="5"/>
          </p:nvPr>
        </p:nvSpPr>
        <p:spPr/>
        <p:txBody>
          <a:bodyPr/>
          <a:lstStyle/>
          <a:p>
            <a:fld id="{BFA35223-E47F-1946-8A6D-4B121950ACDE}" type="slidenum">
              <a:rPr lang="en-US" smtClean="0"/>
              <a:t>8</a:t>
            </a:fld>
            <a:endParaRPr lang="en-US"/>
          </a:p>
        </p:txBody>
      </p:sp>
    </p:spTree>
    <p:extLst>
      <p:ext uri="{BB962C8B-B14F-4D97-AF65-F5344CB8AC3E}">
        <p14:creationId xmlns:p14="http://schemas.microsoft.com/office/powerpoint/2010/main" val="2106641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1F102-3E78-B457-E7D0-03352AC1E0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1A001E-E95F-2A68-21DC-8F725B22B8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6AB2B5-D6E8-8F2A-9054-5B4F2E931F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98C9A23-28DA-F9C9-63F7-EBD025FD7E68}"/>
              </a:ext>
            </a:extLst>
          </p:cNvPr>
          <p:cNvSpPr>
            <a:spLocks noGrp="1"/>
          </p:cNvSpPr>
          <p:nvPr>
            <p:ph type="sldNum" sz="quarter" idx="5"/>
          </p:nvPr>
        </p:nvSpPr>
        <p:spPr/>
        <p:txBody>
          <a:bodyPr/>
          <a:lstStyle/>
          <a:p>
            <a:fld id="{BFA35223-E47F-1946-8A6D-4B121950ACDE}" type="slidenum">
              <a:rPr lang="en-US" smtClean="0"/>
              <a:t>9</a:t>
            </a:fld>
            <a:endParaRPr lang="en-US"/>
          </a:p>
        </p:txBody>
      </p:sp>
    </p:spTree>
    <p:extLst>
      <p:ext uri="{BB962C8B-B14F-4D97-AF65-F5344CB8AC3E}">
        <p14:creationId xmlns:p14="http://schemas.microsoft.com/office/powerpoint/2010/main" val="1705252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13B72-6475-0033-DCC1-C5DB15E413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35BE7A-1588-A894-AA89-047AC39E5B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C12686-4F0E-0F01-352F-D5714559A9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0378759-FB74-4A00-8826-607F6BC9431A}"/>
              </a:ext>
            </a:extLst>
          </p:cNvPr>
          <p:cNvSpPr>
            <a:spLocks noGrp="1"/>
          </p:cNvSpPr>
          <p:nvPr>
            <p:ph type="sldNum" sz="quarter" idx="5"/>
          </p:nvPr>
        </p:nvSpPr>
        <p:spPr/>
        <p:txBody>
          <a:bodyPr/>
          <a:lstStyle/>
          <a:p>
            <a:fld id="{BFA35223-E47F-1946-8A6D-4B121950ACDE}" type="slidenum">
              <a:rPr lang="en-US" smtClean="0"/>
              <a:t>10</a:t>
            </a:fld>
            <a:endParaRPr lang="en-US"/>
          </a:p>
        </p:txBody>
      </p:sp>
    </p:spTree>
    <p:extLst>
      <p:ext uri="{BB962C8B-B14F-4D97-AF65-F5344CB8AC3E}">
        <p14:creationId xmlns:p14="http://schemas.microsoft.com/office/powerpoint/2010/main" val="2864164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13B72-6475-0033-DCC1-C5DB15E413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35BE7A-1588-A894-AA89-047AC39E5B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C12686-4F0E-0F01-352F-D5714559A9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0378759-FB74-4A00-8826-607F6BC9431A}"/>
              </a:ext>
            </a:extLst>
          </p:cNvPr>
          <p:cNvSpPr>
            <a:spLocks noGrp="1"/>
          </p:cNvSpPr>
          <p:nvPr>
            <p:ph type="sldNum" sz="quarter" idx="5"/>
          </p:nvPr>
        </p:nvSpPr>
        <p:spPr/>
        <p:txBody>
          <a:bodyPr/>
          <a:lstStyle/>
          <a:p>
            <a:fld id="{BFA35223-E47F-1946-8A6D-4B121950ACDE}" type="slidenum">
              <a:rPr lang="en-US" smtClean="0"/>
              <a:t>11</a:t>
            </a:fld>
            <a:endParaRPr lang="en-US"/>
          </a:p>
        </p:txBody>
      </p:sp>
    </p:spTree>
    <p:extLst>
      <p:ext uri="{BB962C8B-B14F-4D97-AF65-F5344CB8AC3E}">
        <p14:creationId xmlns:p14="http://schemas.microsoft.com/office/powerpoint/2010/main" val="3085037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88744-8D84-1CA4-EC16-83EC609133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390D92-FECC-A0E1-1725-BBE696C56B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FB1DAA-CCC6-0A18-A033-7D12FB7E180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F5DCB91-F323-C07B-CC93-506CEC2DD957}"/>
              </a:ext>
            </a:extLst>
          </p:cNvPr>
          <p:cNvSpPr>
            <a:spLocks noGrp="1"/>
          </p:cNvSpPr>
          <p:nvPr>
            <p:ph type="sldNum" sz="quarter" idx="5"/>
          </p:nvPr>
        </p:nvSpPr>
        <p:spPr/>
        <p:txBody>
          <a:bodyPr/>
          <a:lstStyle/>
          <a:p>
            <a:fld id="{BFA35223-E47F-1946-8A6D-4B121950ACDE}" type="slidenum">
              <a:rPr lang="en-US" smtClean="0"/>
              <a:t>12</a:t>
            </a:fld>
            <a:endParaRPr lang="en-US"/>
          </a:p>
        </p:txBody>
      </p:sp>
    </p:spTree>
    <p:extLst>
      <p:ext uri="{BB962C8B-B14F-4D97-AF65-F5344CB8AC3E}">
        <p14:creationId xmlns:p14="http://schemas.microsoft.com/office/powerpoint/2010/main" val="2933305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CB65D-67DA-4CD4-BBBF-A8F065A4146C}"/>
              </a:ext>
            </a:extLst>
          </p:cNvPr>
          <p:cNvSpPr>
            <a:spLocks noGrp="1"/>
          </p:cNvSpPr>
          <p:nvPr>
            <p:ph type="ctrTitle"/>
          </p:nvPr>
        </p:nvSpPr>
        <p:spPr>
          <a:xfrm>
            <a:off x="971550" y="841772"/>
            <a:ext cx="5829300" cy="1790700"/>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2A21596B-CFF5-4C3E-8D79-8EE1F285432B}"/>
              </a:ext>
            </a:extLst>
          </p:cNvPr>
          <p:cNvSpPr>
            <a:spLocks noGrp="1"/>
          </p:cNvSpPr>
          <p:nvPr>
            <p:ph type="subTitle" idx="1"/>
          </p:nvPr>
        </p:nvSpPr>
        <p:spPr>
          <a:xfrm>
            <a:off x="971550" y="2701528"/>
            <a:ext cx="5829300" cy="1241822"/>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05F02745-8C69-4AA6-9D90-06691B476F5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F9ED826-EAFC-4A88-9957-E16CD90A1B39}"/>
              </a:ext>
            </a:extLst>
          </p:cNvPr>
          <p:cNvSpPr>
            <a:spLocks noGrp="1"/>
          </p:cNvSpPr>
          <p:nvPr>
            <p:ph type="ftr" sz="quarter" idx="11"/>
          </p:nvPr>
        </p:nvSpPr>
        <p:spPr/>
        <p:txBody>
          <a:bodyPr/>
          <a:lstStyle/>
          <a:p>
            <a:r>
              <a:rPr lang="en-US"/>
              <a:t>FY21 Operating Budget Forum</a:t>
            </a:r>
          </a:p>
        </p:txBody>
      </p:sp>
      <p:sp>
        <p:nvSpPr>
          <p:cNvPr id="6" name="Slide Number Placeholder 5">
            <a:extLst>
              <a:ext uri="{FF2B5EF4-FFF2-40B4-BE49-F238E27FC236}">
                <a16:creationId xmlns:a16="http://schemas.microsoft.com/office/drawing/2014/main" id="{19E6E5CE-8064-4996-AADC-70F0B85781AA}"/>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4165624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AFB5C-2362-48FB-86C5-98B5D90D50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6F1A09-FFE1-49F1-8FBA-08F6CF28EE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DFE7A-3EB6-4AD9-8D1C-EBB68AFA19B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479C71D-B923-41C2-B0C7-F7F5C5DACFFD}"/>
              </a:ext>
            </a:extLst>
          </p:cNvPr>
          <p:cNvSpPr>
            <a:spLocks noGrp="1"/>
          </p:cNvSpPr>
          <p:nvPr>
            <p:ph type="ftr" sz="quarter" idx="11"/>
          </p:nvPr>
        </p:nvSpPr>
        <p:spPr/>
        <p:txBody>
          <a:bodyPr/>
          <a:lstStyle/>
          <a:p>
            <a:r>
              <a:rPr lang="en-US"/>
              <a:t>FY21 Operating Budget Forum</a:t>
            </a:r>
          </a:p>
        </p:txBody>
      </p:sp>
      <p:sp>
        <p:nvSpPr>
          <p:cNvPr id="6" name="Slide Number Placeholder 5">
            <a:extLst>
              <a:ext uri="{FF2B5EF4-FFF2-40B4-BE49-F238E27FC236}">
                <a16:creationId xmlns:a16="http://schemas.microsoft.com/office/drawing/2014/main" id="{0F71C0ED-FF85-42BD-A118-DBE265DF7837}"/>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427860026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28644F-69FB-4D98-AF20-0F72927A7FC1}"/>
              </a:ext>
            </a:extLst>
          </p:cNvPr>
          <p:cNvSpPr>
            <a:spLocks noGrp="1"/>
          </p:cNvSpPr>
          <p:nvPr>
            <p:ph type="title" orient="vert"/>
          </p:nvPr>
        </p:nvSpPr>
        <p:spPr>
          <a:xfrm>
            <a:off x="5562124" y="273844"/>
            <a:ext cx="1675924"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D01A71-3CF1-457E-B8CD-2DDEA0EBA2D5}"/>
              </a:ext>
            </a:extLst>
          </p:cNvPr>
          <p:cNvSpPr>
            <a:spLocks noGrp="1"/>
          </p:cNvSpPr>
          <p:nvPr>
            <p:ph type="body" orient="vert" idx="1"/>
          </p:nvPr>
        </p:nvSpPr>
        <p:spPr>
          <a:xfrm>
            <a:off x="534353" y="273844"/>
            <a:ext cx="4930616"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1BE83-B979-4072-9A27-D63564F6CF9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8C09214-6F69-4D31-AD5E-21D3BE649560}"/>
              </a:ext>
            </a:extLst>
          </p:cNvPr>
          <p:cNvSpPr>
            <a:spLocks noGrp="1"/>
          </p:cNvSpPr>
          <p:nvPr>
            <p:ph type="ftr" sz="quarter" idx="11"/>
          </p:nvPr>
        </p:nvSpPr>
        <p:spPr/>
        <p:txBody>
          <a:bodyPr/>
          <a:lstStyle/>
          <a:p>
            <a:r>
              <a:rPr lang="en-US"/>
              <a:t>FY21 Operating Budget Forum</a:t>
            </a:r>
          </a:p>
        </p:txBody>
      </p:sp>
      <p:sp>
        <p:nvSpPr>
          <p:cNvPr id="6" name="Slide Number Placeholder 5">
            <a:extLst>
              <a:ext uri="{FF2B5EF4-FFF2-40B4-BE49-F238E27FC236}">
                <a16:creationId xmlns:a16="http://schemas.microsoft.com/office/drawing/2014/main" id="{06AE3D2D-0BC4-4BFA-AF8F-A1E36C100C5D}"/>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3586960733"/>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Image without footer">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7772400" cy="5143500"/>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0" name="Footer Placeholder 3"/>
          <p:cNvSpPr>
            <a:spLocks noGrp="1"/>
          </p:cNvSpPr>
          <p:nvPr>
            <p:ph type="ftr" sz="quarter" idx="3"/>
          </p:nvPr>
        </p:nvSpPr>
        <p:spPr>
          <a:xfrm>
            <a:off x="2297873" y="4881348"/>
            <a:ext cx="3179704" cy="194274"/>
          </a:xfrm>
          <a:prstGeom prst="rect">
            <a:avLst/>
          </a:prstGeom>
        </p:spPr>
        <p:txBody>
          <a:bodyPr vert="horz" lIns="91440" tIns="45720" rIns="91440" bIns="45720" rtlCol="0" anchor="ctr"/>
          <a:lstStyle>
            <a:lvl1pPr algn="ctr">
              <a:defRPr sz="600" b="0" i="0">
                <a:solidFill>
                  <a:schemeClr val="tx1">
                    <a:alpha val="50000"/>
                  </a:schemeClr>
                </a:solidFill>
                <a:latin typeface="Lato Light" charset="0"/>
                <a:ea typeface="Lato Light" charset="0"/>
                <a:cs typeface="Lato Light" charset="0"/>
              </a:defRPr>
            </a:lvl1pPr>
          </a:lstStyle>
          <a:p>
            <a:r>
              <a:rPr lang="en-US"/>
              <a:t>FY21 Operating Budget Forum</a:t>
            </a:r>
          </a:p>
        </p:txBody>
      </p:sp>
    </p:spTree>
    <p:extLst>
      <p:ext uri="{BB962C8B-B14F-4D97-AF65-F5344CB8AC3E}">
        <p14:creationId xmlns:p14="http://schemas.microsoft.com/office/powerpoint/2010/main" val="90374050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ull Blank">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Tree>
    <p:extLst>
      <p:ext uri="{BB962C8B-B14F-4D97-AF65-F5344CB8AC3E}">
        <p14:creationId xmlns:p14="http://schemas.microsoft.com/office/powerpoint/2010/main" val="102638523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ith all footer">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83315" y="4860098"/>
            <a:ext cx="328284"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3373428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Image with all footer">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a:off x="0" y="2"/>
            <a:ext cx="7772400" cy="4844059"/>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987231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ex Page">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83315" y="4860098"/>
            <a:ext cx="328284"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8" name="Picture Placeholder 3"/>
          <p:cNvSpPr>
            <a:spLocks noGrp="1"/>
          </p:cNvSpPr>
          <p:nvPr>
            <p:ph type="pic" sz="quarter" idx="10"/>
          </p:nvPr>
        </p:nvSpPr>
        <p:spPr>
          <a:xfrm>
            <a:off x="835094" y="2917032"/>
            <a:ext cx="2504440" cy="1657350"/>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6" name="Picture Placeholder 3"/>
          <p:cNvSpPr>
            <a:spLocks noGrp="1"/>
          </p:cNvSpPr>
          <p:nvPr>
            <p:ph type="pic" sz="quarter" idx="14"/>
          </p:nvPr>
        </p:nvSpPr>
        <p:spPr>
          <a:xfrm>
            <a:off x="4438919" y="3038475"/>
            <a:ext cx="818246" cy="96678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7" name="Picture Placeholder 3"/>
          <p:cNvSpPr>
            <a:spLocks noGrp="1"/>
          </p:cNvSpPr>
          <p:nvPr>
            <p:ph type="pic" sz="quarter" idx="15"/>
          </p:nvPr>
        </p:nvSpPr>
        <p:spPr>
          <a:xfrm>
            <a:off x="5280929" y="3038475"/>
            <a:ext cx="818246" cy="96678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8" name="Picture Placeholder 3"/>
          <p:cNvSpPr>
            <a:spLocks noGrp="1"/>
          </p:cNvSpPr>
          <p:nvPr>
            <p:ph type="pic" sz="quarter" idx="16"/>
          </p:nvPr>
        </p:nvSpPr>
        <p:spPr>
          <a:xfrm>
            <a:off x="6123464" y="3038475"/>
            <a:ext cx="818246" cy="96678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660038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Image">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83315" y="4860098"/>
            <a:ext cx="328284"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8" name="Picture Placeholder 3"/>
          <p:cNvSpPr>
            <a:spLocks noGrp="1"/>
          </p:cNvSpPr>
          <p:nvPr>
            <p:ph type="pic" sz="quarter" idx="10"/>
          </p:nvPr>
        </p:nvSpPr>
        <p:spPr>
          <a:xfrm>
            <a:off x="0" y="2"/>
            <a:ext cx="7769219" cy="2193185"/>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968648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Wide Image">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8" name="Picture Placeholder 3"/>
          <p:cNvSpPr>
            <a:spLocks noGrp="1"/>
          </p:cNvSpPr>
          <p:nvPr>
            <p:ph type="pic" sz="quarter" idx="10"/>
          </p:nvPr>
        </p:nvSpPr>
        <p:spPr>
          <a:xfrm>
            <a:off x="848082" y="1959769"/>
            <a:ext cx="1238727" cy="1457325"/>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9" name="Picture Placeholder 3"/>
          <p:cNvSpPr>
            <a:spLocks noGrp="1"/>
          </p:cNvSpPr>
          <p:nvPr>
            <p:ph type="pic" sz="quarter" idx="14"/>
          </p:nvPr>
        </p:nvSpPr>
        <p:spPr>
          <a:xfrm>
            <a:off x="2466846" y="1959769"/>
            <a:ext cx="1238727" cy="1457325"/>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30" name="Picture Placeholder 3"/>
          <p:cNvSpPr>
            <a:spLocks noGrp="1"/>
          </p:cNvSpPr>
          <p:nvPr>
            <p:ph type="pic" sz="quarter" idx="15"/>
          </p:nvPr>
        </p:nvSpPr>
        <p:spPr>
          <a:xfrm>
            <a:off x="4089027" y="1959769"/>
            <a:ext cx="1238727" cy="1457325"/>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31" name="Picture Placeholder 3"/>
          <p:cNvSpPr>
            <a:spLocks noGrp="1"/>
          </p:cNvSpPr>
          <p:nvPr>
            <p:ph type="pic" sz="quarter" idx="16"/>
          </p:nvPr>
        </p:nvSpPr>
        <p:spPr>
          <a:xfrm>
            <a:off x="5707791" y="1959769"/>
            <a:ext cx="1238727" cy="1457325"/>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993967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quare Single">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0575" y="4860098"/>
            <a:ext cx="353767"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8" name="Picture Placeholder 3"/>
          <p:cNvSpPr>
            <a:spLocks noGrp="1"/>
          </p:cNvSpPr>
          <p:nvPr>
            <p:ph type="pic" sz="quarter" idx="10"/>
          </p:nvPr>
        </p:nvSpPr>
        <p:spPr>
          <a:xfrm>
            <a:off x="854252" y="1945483"/>
            <a:ext cx="1412796" cy="1662113"/>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047372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6463-4B23-4582-AB13-C7C683D369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FAFAEF-7B82-47F6-B8F6-12B5A19733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883946-2838-4D2B-8F55-7143157B514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58144C4-61C4-4E46-B063-4CFE1B9DEC8C}"/>
              </a:ext>
            </a:extLst>
          </p:cNvPr>
          <p:cNvSpPr>
            <a:spLocks noGrp="1"/>
          </p:cNvSpPr>
          <p:nvPr>
            <p:ph type="ftr" sz="quarter" idx="11"/>
          </p:nvPr>
        </p:nvSpPr>
        <p:spPr/>
        <p:txBody>
          <a:bodyPr/>
          <a:lstStyle/>
          <a:p>
            <a:r>
              <a:rPr lang="en-US"/>
              <a:t>FY21 Operating Budget Forum</a:t>
            </a:r>
          </a:p>
        </p:txBody>
      </p:sp>
      <p:sp>
        <p:nvSpPr>
          <p:cNvPr id="6" name="Slide Number Placeholder 5">
            <a:extLst>
              <a:ext uri="{FF2B5EF4-FFF2-40B4-BE49-F238E27FC236}">
                <a16:creationId xmlns:a16="http://schemas.microsoft.com/office/drawing/2014/main" id="{1760F83B-D265-4C76-98F0-F78F11842268}"/>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2970233198"/>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ll Image Page">
    <p:spTree>
      <p:nvGrpSpPr>
        <p:cNvPr id="1" name=""/>
        <p:cNvGrpSpPr/>
        <p:nvPr/>
      </p:nvGrpSpPr>
      <p:grpSpPr>
        <a:xfrm>
          <a:off x="0" y="0"/>
          <a:ext cx="0" cy="0"/>
          <a:chOff x="0" y="0"/>
          <a:chExt cx="0" cy="0"/>
        </a:xfrm>
      </p:grpSpPr>
      <p:sp>
        <p:nvSpPr>
          <p:cNvPr id="18" name="Picture Placeholder 3"/>
          <p:cNvSpPr>
            <a:spLocks noGrp="1"/>
          </p:cNvSpPr>
          <p:nvPr>
            <p:ph type="pic" sz="quarter" idx="10"/>
          </p:nvPr>
        </p:nvSpPr>
        <p:spPr>
          <a:xfrm>
            <a:off x="0" y="0"/>
            <a:ext cx="2460979" cy="5143500"/>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0575" y="4860098"/>
            <a:ext cx="353767"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615935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ide Small Image">
    <p:spTree>
      <p:nvGrpSpPr>
        <p:cNvPr id="1" name=""/>
        <p:cNvGrpSpPr/>
        <p:nvPr/>
      </p:nvGrpSpPr>
      <p:grpSpPr>
        <a:xfrm>
          <a:off x="0" y="0"/>
          <a:ext cx="0" cy="0"/>
          <a:chOff x="0" y="0"/>
          <a:chExt cx="0" cy="0"/>
        </a:xfrm>
      </p:grpSpPr>
      <p:sp>
        <p:nvSpPr>
          <p:cNvPr id="18" name="Picture Placeholder 3"/>
          <p:cNvSpPr>
            <a:spLocks noGrp="1"/>
          </p:cNvSpPr>
          <p:nvPr>
            <p:ph type="pic" sz="quarter" idx="10"/>
          </p:nvPr>
        </p:nvSpPr>
        <p:spPr>
          <a:xfrm>
            <a:off x="852408" y="2062164"/>
            <a:ext cx="2711794" cy="779009"/>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0575" y="4860098"/>
            <a:ext cx="353767"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1671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quare Small Image">
    <p:spTree>
      <p:nvGrpSpPr>
        <p:cNvPr id="1" name=""/>
        <p:cNvGrpSpPr/>
        <p:nvPr/>
      </p:nvGrpSpPr>
      <p:grpSpPr>
        <a:xfrm>
          <a:off x="0" y="0"/>
          <a:ext cx="0" cy="0"/>
          <a:chOff x="0" y="0"/>
          <a:chExt cx="0" cy="0"/>
        </a:xfrm>
      </p:grpSpPr>
      <p:sp>
        <p:nvSpPr>
          <p:cNvPr id="18" name="Picture Placeholder 3"/>
          <p:cNvSpPr>
            <a:spLocks noGrp="1"/>
          </p:cNvSpPr>
          <p:nvPr>
            <p:ph type="pic" sz="quarter" idx="10"/>
          </p:nvPr>
        </p:nvSpPr>
        <p:spPr>
          <a:xfrm>
            <a:off x="1145620" y="2947987"/>
            <a:ext cx="1145620" cy="134778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836802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ide small 2">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0575" y="4860098"/>
            <a:ext cx="353767"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0"/>
          </p:nvPr>
        </p:nvSpPr>
        <p:spPr>
          <a:xfrm>
            <a:off x="1332411" y="2112160"/>
            <a:ext cx="5013198" cy="1415184"/>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786039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ll Image without footer">
    <p:spTree>
      <p:nvGrpSpPr>
        <p:cNvPr id="1" name=""/>
        <p:cNvGrpSpPr/>
        <p:nvPr/>
      </p:nvGrpSpPr>
      <p:grpSpPr>
        <a:xfrm>
          <a:off x="0" y="0"/>
          <a:ext cx="0" cy="0"/>
          <a:chOff x="0" y="0"/>
          <a:chExt cx="0" cy="0"/>
        </a:xfrm>
      </p:grpSpPr>
      <p:sp>
        <p:nvSpPr>
          <p:cNvPr id="18" name="Picture Placeholder 3"/>
          <p:cNvSpPr>
            <a:spLocks noGrp="1"/>
          </p:cNvSpPr>
          <p:nvPr>
            <p:ph type="pic" sz="quarter" idx="10"/>
          </p:nvPr>
        </p:nvSpPr>
        <p:spPr>
          <a:xfrm>
            <a:off x="0" y="0"/>
            <a:ext cx="2460979" cy="5143500"/>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Tree>
    <p:extLst>
      <p:ext uri="{BB962C8B-B14F-4D97-AF65-F5344CB8AC3E}">
        <p14:creationId xmlns:p14="http://schemas.microsoft.com/office/powerpoint/2010/main" val="1764892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Mocup 1">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0575" y="4860098"/>
            <a:ext cx="353767"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0"/>
          </p:nvPr>
        </p:nvSpPr>
        <p:spPr>
          <a:xfrm>
            <a:off x="1496134" y="627536"/>
            <a:ext cx="4777131" cy="2858787"/>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73506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Small Image">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83315" y="4860098"/>
            <a:ext cx="328284"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0"/>
          </p:nvPr>
        </p:nvSpPr>
        <p:spPr>
          <a:xfrm>
            <a:off x="3238500" y="1824039"/>
            <a:ext cx="1019904" cy="677466"/>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8" name="Picture Placeholder 3"/>
          <p:cNvSpPr>
            <a:spLocks noGrp="1"/>
          </p:cNvSpPr>
          <p:nvPr>
            <p:ph type="pic" sz="quarter" idx="14"/>
          </p:nvPr>
        </p:nvSpPr>
        <p:spPr>
          <a:xfrm>
            <a:off x="4575182" y="1824039"/>
            <a:ext cx="1019904" cy="677466"/>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6" name="Picture Placeholder 3"/>
          <p:cNvSpPr>
            <a:spLocks noGrp="1"/>
          </p:cNvSpPr>
          <p:nvPr>
            <p:ph type="pic" sz="quarter" idx="15"/>
          </p:nvPr>
        </p:nvSpPr>
        <p:spPr>
          <a:xfrm>
            <a:off x="5916134" y="1824039"/>
            <a:ext cx="1019904" cy="677466"/>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222343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ocup Img">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0"/>
          </p:nvPr>
        </p:nvSpPr>
        <p:spPr>
          <a:xfrm>
            <a:off x="1045798" y="839449"/>
            <a:ext cx="2189521" cy="3726786"/>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9156642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uple Img Mockup">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0"/>
          </p:nvPr>
        </p:nvSpPr>
        <p:spPr>
          <a:xfrm>
            <a:off x="2247712" y="2000251"/>
            <a:ext cx="1403697" cy="1647825"/>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7" name="Picture Placeholder 3"/>
          <p:cNvSpPr>
            <a:spLocks noGrp="1"/>
          </p:cNvSpPr>
          <p:nvPr>
            <p:ph type="pic" sz="quarter" idx="14"/>
          </p:nvPr>
        </p:nvSpPr>
        <p:spPr>
          <a:xfrm>
            <a:off x="2247712" y="661394"/>
            <a:ext cx="843529" cy="1337765"/>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542537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Mockup 2">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7" name="Picture Placeholder 3"/>
          <p:cNvSpPr>
            <a:spLocks noGrp="1"/>
          </p:cNvSpPr>
          <p:nvPr>
            <p:ph type="pic" sz="quarter" idx="14"/>
          </p:nvPr>
        </p:nvSpPr>
        <p:spPr>
          <a:xfrm>
            <a:off x="2581037" y="699543"/>
            <a:ext cx="3277107" cy="2607926"/>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60229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315DE-369C-4661-B0C3-67F83C86D70D}"/>
              </a:ext>
            </a:extLst>
          </p:cNvPr>
          <p:cNvSpPr>
            <a:spLocks noGrp="1"/>
          </p:cNvSpPr>
          <p:nvPr>
            <p:ph type="title"/>
          </p:nvPr>
        </p:nvSpPr>
        <p:spPr>
          <a:xfrm>
            <a:off x="530304" y="1282304"/>
            <a:ext cx="6703695" cy="2139553"/>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E512C159-04D3-45FF-AA2E-F9DB4BA28817}"/>
              </a:ext>
            </a:extLst>
          </p:cNvPr>
          <p:cNvSpPr>
            <a:spLocks noGrp="1"/>
          </p:cNvSpPr>
          <p:nvPr>
            <p:ph type="body" idx="1"/>
          </p:nvPr>
        </p:nvSpPr>
        <p:spPr>
          <a:xfrm>
            <a:off x="530304" y="3442098"/>
            <a:ext cx="6703695" cy="1125140"/>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FDC55-1DD3-4EB9-9D56-CA17A8F8ED4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88DF68D-7660-4FD5-A1F7-5BBA18A4492C}"/>
              </a:ext>
            </a:extLst>
          </p:cNvPr>
          <p:cNvSpPr>
            <a:spLocks noGrp="1"/>
          </p:cNvSpPr>
          <p:nvPr>
            <p:ph type="ftr" sz="quarter" idx="11"/>
          </p:nvPr>
        </p:nvSpPr>
        <p:spPr/>
        <p:txBody>
          <a:bodyPr/>
          <a:lstStyle/>
          <a:p>
            <a:r>
              <a:rPr lang="en-US"/>
              <a:t>FY21 Operating Budget Forum</a:t>
            </a:r>
          </a:p>
        </p:txBody>
      </p:sp>
      <p:sp>
        <p:nvSpPr>
          <p:cNvPr id="6" name="Slide Number Placeholder 5">
            <a:extLst>
              <a:ext uri="{FF2B5EF4-FFF2-40B4-BE49-F238E27FC236}">
                <a16:creationId xmlns:a16="http://schemas.microsoft.com/office/drawing/2014/main" id="{693E92F1-5871-4FB0-9E5A-22FF96E99039}"/>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3023235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uple Mockup Img">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1605446" y="1183036"/>
            <a:ext cx="4574249" cy="1291273"/>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83315" y="4860098"/>
            <a:ext cx="328284"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7" name="Picture Placeholder 3"/>
          <p:cNvSpPr>
            <a:spLocks noGrp="1"/>
          </p:cNvSpPr>
          <p:nvPr>
            <p:ph type="pic" sz="quarter" idx="14"/>
          </p:nvPr>
        </p:nvSpPr>
        <p:spPr>
          <a:xfrm>
            <a:off x="4485057" y="1761344"/>
            <a:ext cx="2081809" cy="1851287"/>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8267829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Mockup 3">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2835016" y="571804"/>
            <a:ext cx="2854127" cy="2763507"/>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83315" y="4860098"/>
            <a:ext cx="328284"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4751224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mall Couple Img">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1823906" y="1014415"/>
            <a:ext cx="1667304" cy="1106695"/>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7" name="Picture Placeholder 3"/>
          <p:cNvSpPr>
            <a:spLocks noGrp="1"/>
          </p:cNvSpPr>
          <p:nvPr>
            <p:ph type="pic" sz="quarter" idx="14"/>
          </p:nvPr>
        </p:nvSpPr>
        <p:spPr>
          <a:xfrm>
            <a:off x="2069605" y="1689350"/>
            <a:ext cx="1134919" cy="1121306"/>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6948605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ide Img Big">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853428" y="1645694"/>
            <a:ext cx="6091561" cy="171959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0575" y="4860098"/>
            <a:ext cx="353767"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9420245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quare Img 3">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1580511" y="904875"/>
            <a:ext cx="1687721" cy="1980732"/>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8074449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quare Small Middle Img">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2817495" y="1466850"/>
            <a:ext cx="1376363" cy="161531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4994296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1242776" y="1843352"/>
            <a:ext cx="1227088" cy="256645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26" name="Picture Placeholder 3"/>
          <p:cNvSpPr>
            <a:spLocks noGrp="1"/>
          </p:cNvSpPr>
          <p:nvPr>
            <p:ph type="pic" sz="quarter" idx="14"/>
          </p:nvPr>
        </p:nvSpPr>
        <p:spPr>
          <a:xfrm>
            <a:off x="2648910" y="1843352"/>
            <a:ext cx="1227088" cy="256645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7" name="Picture Placeholder 3"/>
          <p:cNvSpPr>
            <a:spLocks noGrp="1"/>
          </p:cNvSpPr>
          <p:nvPr>
            <p:ph type="pic" sz="quarter" idx="15"/>
          </p:nvPr>
        </p:nvSpPr>
        <p:spPr>
          <a:xfrm>
            <a:off x="4065609" y="1843352"/>
            <a:ext cx="1227088" cy="256645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8" name="Picture Placeholder 3"/>
          <p:cNvSpPr>
            <a:spLocks noGrp="1"/>
          </p:cNvSpPr>
          <p:nvPr>
            <p:ph type="pic" sz="quarter" idx="16"/>
          </p:nvPr>
        </p:nvSpPr>
        <p:spPr>
          <a:xfrm>
            <a:off x="5471744" y="1843352"/>
            <a:ext cx="1227088" cy="256645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503652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0575" y="4860098"/>
            <a:ext cx="353767"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26" name="Picture Placeholder 3"/>
          <p:cNvSpPr>
            <a:spLocks noGrp="1"/>
          </p:cNvSpPr>
          <p:nvPr>
            <p:ph type="pic" sz="quarter" idx="14"/>
          </p:nvPr>
        </p:nvSpPr>
        <p:spPr>
          <a:xfrm>
            <a:off x="967221" y="1870053"/>
            <a:ext cx="1857640" cy="1230913"/>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31" name="Picture Placeholder 3"/>
          <p:cNvSpPr>
            <a:spLocks noGrp="1"/>
          </p:cNvSpPr>
          <p:nvPr>
            <p:ph type="pic" sz="quarter" idx="15"/>
          </p:nvPr>
        </p:nvSpPr>
        <p:spPr>
          <a:xfrm>
            <a:off x="3944707" y="1870053"/>
            <a:ext cx="1857640" cy="1230913"/>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32" name="Picture Placeholder 3"/>
          <p:cNvSpPr>
            <a:spLocks noGrp="1"/>
          </p:cNvSpPr>
          <p:nvPr>
            <p:ph type="pic" sz="quarter" idx="16"/>
          </p:nvPr>
        </p:nvSpPr>
        <p:spPr>
          <a:xfrm>
            <a:off x="1975486" y="3252808"/>
            <a:ext cx="1857640" cy="1230913"/>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33" name="Picture Placeholder 3"/>
          <p:cNvSpPr>
            <a:spLocks noGrp="1"/>
          </p:cNvSpPr>
          <p:nvPr>
            <p:ph type="pic" sz="quarter" idx="17"/>
          </p:nvPr>
        </p:nvSpPr>
        <p:spPr>
          <a:xfrm>
            <a:off x="4949106" y="3252808"/>
            <a:ext cx="1857640" cy="1230913"/>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4379516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ortfolio 3">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0575" y="4860098"/>
            <a:ext cx="353767"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26" name="Picture Placeholder 3"/>
          <p:cNvSpPr>
            <a:spLocks noGrp="1"/>
          </p:cNvSpPr>
          <p:nvPr>
            <p:ph type="pic" sz="quarter" idx="14"/>
          </p:nvPr>
        </p:nvSpPr>
        <p:spPr>
          <a:xfrm>
            <a:off x="3542110" y="1390915"/>
            <a:ext cx="1445687" cy="302365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3225697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ocial Page">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26" name="Picture Placeholder 3"/>
          <p:cNvSpPr>
            <a:spLocks noGrp="1"/>
          </p:cNvSpPr>
          <p:nvPr>
            <p:ph type="pic" sz="quarter" idx="14"/>
          </p:nvPr>
        </p:nvSpPr>
        <p:spPr>
          <a:xfrm>
            <a:off x="1856571" y="2223492"/>
            <a:ext cx="4858081" cy="1385982"/>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580268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9CF44-F6CA-426B-A7F0-020C79A488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018D17-C961-4CC5-AA48-10AFF47A3A96}"/>
              </a:ext>
            </a:extLst>
          </p:cNvPr>
          <p:cNvSpPr>
            <a:spLocks noGrp="1"/>
          </p:cNvSpPr>
          <p:nvPr>
            <p:ph sz="half" idx="1"/>
          </p:nvPr>
        </p:nvSpPr>
        <p:spPr>
          <a:xfrm>
            <a:off x="534353" y="1369219"/>
            <a:ext cx="330327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54382C-BD2C-45F7-8E47-06B3FF302DFB}"/>
              </a:ext>
            </a:extLst>
          </p:cNvPr>
          <p:cNvSpPr>
            <a:spLocks noGrp="1"/>
          </p:cNvSpPr>
          <p:nvPr>
            <p:ph sz="half" idx="2"/>
          </p:nvPr>
        </p:nvSpPr>
        <p:spPr>
          <a:xfrm>
            <a:off x="3934778" y="1369219"/>
            <a:ext cx="330327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FB8CD8-8FBC-4F5C-B9AD-264774209A4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7E7D6AD-C7B9-408C-AF38-1E3319CBEC1E}"/>
              </a:ext>
            </a:extLst>
          </p:cNvPr>
          <p:cNvSpPr>
            <a:spLocks noGrp="1"/>
          </p:cNvSpPr>
          <p:nvPr>
            <p:ph type="ftr" sz="quarter" idx="11"/>
          </p:nvPr>
        </p:nvSpPr>
        <p:spPr/>
        <p:txBody>
          <a:bodyPr/>
          <a:lstStyle/>
          <a:p>
            <a:r>
              <a:rPr lang="en-US"/>
              <a:t>FY21 Operating Budget Forum</a:t>
            </a:r>
          </a:p>
        </p:txBody>
      </p:sp>
      <p:sp>
        <p:nvSpPr>
          <p:cNvPr id="7" name="Slide Number Placeholder 6">
            <a:extLst>
              <a:ext uri="{FF2B5EF4-FFF2-40B4-BE49-F238E27FC236}">
                <a16:creationId xmlns:a16="http://schemas.microsoft.com/office/drawing/2014/main" id="{9E563BA6-6E92-4258-9215-E74CE8555489}"/>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1383715222"/>
      </p:ext>
    </p:extLst>
  </p:cSld>
  <p:clrMapOvr>
    <a:masterClrMapping/>
  </p:clrMapOvr>
  <p:hf sldNum="0"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ward page">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7" name="Picture Placeholder 3"/>
          <p:cNvSpPr>
            <a:spLocks noGrp="1"/>
          </p:cNvSpPr>
          <p:nvPr>
            <p:ph type="pic" sz="quarter" idx="14"/>
          </p:nvPr>
        </p:nvSpPr>
        <p:spPr>
          <a:xfrm>
            <a:off x="772399" y="2048806"/>
            <a:ext cx="726736" cy="1777564"/>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8" name="Picture Placeholder 3"/>
          <p:cNvSpPr>
            <a:spLocks noGrp="1"/>
          </p:cNvSpPr>
          <p:nvPr>
            <p:ph type="pic" sz="quarter" idx="15"/>
          </p:nvPr>
        </p:nvSpPr>
        <p:spPr>
          <a:xfrm>
            <a:off x="2993085" y="2241312"/>
            <a:ext cx="726736" cy="1777564"/>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7" name="Picture Placeholder 3"/>
          <p:cNvSpPr>
            <a:spLocks noGrp="1"/>
          </p:cNvSpPr>
          <p:nvPr>
            <p:ph type="pic" sz="quarter" idx="16"/>
          </p:nvPr>
        </p:nvSpPr>
        <p:spPr>
          <a:xfrm>
            <a:off x="5143644" y="2578196"/>
            <a:ext cx="726736" cy="1777564"/>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0634850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Award page">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0575" y="4860098"/>
            <a:ext cx="353767"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7" name="Picture Placeholder 3"/>
          <p:cNvSpPr>
            <a:spLocks noGrp="1"/>
          </p:cNvSpPr>
          <p:nvPr>
            <p:ph type="pic" sz="quarter" idx="14"/>
          </p:nvPr>
        </p:nvSpPr>
        <p:spPr>
          <a:xfrm>
            <a:off x="861460" y="1514475"/>
            <a:ext cx="6055552" cy="1733550"/>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5784674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ight 2 Image">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7" name="Picture Placeholder 3"/>
          <p:cNvSpPr>
            <a:spLocks noGrp="1"/>
          </p:cNvSpPr>
          <p:nvPr>
            <p:ph type="pic" sz="quarter" idx="14"/>
          </p:nvPr>
        </p:nvSpPr>
        <p:spPr>
          <a:xfrm>
            <a:off x="3305546" y="1583831"/>
            <a:ext cx="2232609" cy="1975771"/>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6" name="Picture Placeholder 3"/>
          <p:cNvSpPr>
            <a:spLocks noGrp="1"/>
          </p:cNvSpPr>
          <p:nvPr>
            <p:ph type="pic" sz="quarter" idx="15"/>
          </p:nvPr>
        </p:nvSpPr>
        <p:spPr>
          <a:xfrm>
            <a:off x="5541067" y="1583831"/>
            <a:ext cx="2232609" cy="1975771"/>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3262476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alf BG &amp; Man Img">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6" name="Picture Placeholder 3"/>
          <p:cNvSpPr>
            <a:spLocks noGrp="1"/>
          </p:cNvSpPr>
          <p:nvPr>
            <p:ph type="pic" sz="quarter" idx="15"/>
          </p:nvPr>
        </p:nvSpPr>
        <p:spPr>
          <a:xfrm>
            <a:off x="-6370" y="1839593"/>
            <a:ext cx="7778770" cy="2177773"/>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6" name="Picture Placeholder 3"/>
          <p:cNvSpPr>
            <a:spLocks noGrp="1"/>
          </p:cNvSpPr>
          <p:nvPr>
            <p:ph type="pic" sz="quarter" idx="16"/>
          </p:nvPr>
        </p:nvSpPr>
        <p:spPr>
          <a:xfrm>
            <a:off x="2905094" y="472190"/>
            <a:ext cx="1960415" cy="3545174"/>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5229717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eneric 3">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6" name="Picture Placeholder 3"/>
          <p:cNvSpPr>
            <a:spLocks noGrp="1"/>
          </p:cNvSpPr>
          <p:nvPr>
            <p:ph type="pic" sz="quarter" idx="15"/>
          </p:nvPr>
        </p:nvSpPr>
        <p:spPr>
          <a:xfrm>
            <a:off x="2320557" y="2259722"/>
            <a:ext cx="3126549" cy="2068785"/>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413153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ector Group Mockup">
    <p:spTree>
      <p:nvGrpSpPr>
        <p:cNvPr id="1" name=""/>
        <p:cNvGrpSpPr/>
        <p:nvPr/>
      </p:nvGrpSpPr>
      <p:grpSpPr>
        <a:xfrm>
          <a:off x="0" y="0"/>
          <a:ext cx="0" cy="0"/>
          <a:chOff x="0" y="0"/>
          <a:chExt cx="0" cy="0"/>
        </a:xfrm>
      </p:grpSpPr>
      <p:sp>
        <p:nvSpPr>
          <p:cNvPr id="16" name="Picture Placeholder 3"/>
          <p:cNvSpPr>
            <a:spLocks noGrp="1"/>
          </p:cNvSpPr>
          <p:nvPr>
            <p:ph type="pic" sz="quarter" idx="15"/>
          </p:nvPr>
        </p:nvSpPr>
        <p:spPr>
          <a:xfrm>
            <a:off x="2410838" y="2723527"/>
            <a:ext cx="2547271" cy="1687701"/>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04" name="Picture Placeholder 3"/>
          <p:cNvSpPr>
            <a:spLocks noGrp="1"/>
          </p:cNvSpPr>
          <p:nvPr>
            <p:ph type="pic" sz="quarter" idx="16"/>
          </p:nvPr>
        </p:nvSpPr>
        <p:spPr>
          <a:xfrm>
            <a:off x="1395277" y="4243829"/>
            <a:ext cx="1581297" cy="890881"/>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05" name="Picture Placeholder 3"/>
          <p:cNvSpPr>
            <a:spLocks noGrp="1"/>
          </p:cNvSpPr>
          <p:nvPr>
            <p:ph type="pic" sz="quarter" idx="17"/>
          </p:nvPr>
        </p:nvSpPr>
        <p:spPr>
          <a:xfrm>
            <a:off x="4890190" y="4146380"/>
            <a:ext cx="1169945" cy="1006574"/>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06" name="Picture Placeholder 3"/>
          <p:cNvSpPr>
            <a:spLocks noGrp="1"/>
          </p:cNvSpPr>
          <p:nvPr>
            <p:ph type="pic" sz="quarter" idx="18"/>
          </p:nvPr>
        </p:nvSpPr>
        <p:spPr>
          <a:xfrm>
            <a:off x="4361385" y="4469441"/>
            <a:ext cx="506593" cy="67663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6314184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eneric 4">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6" name="Picture Placeholder 3"/>
          <p:cNvSpPr>
            <a:spLocks noGrp="1"/>
          </p:cNvSpPr>
          <p:nvPr>
            <p:ph type="pic" sz="quarter" idx="15"/>
          </p:nvPr>
        </p:nvSpPr>
        <p:spPr>
          <a:xfrm>
            <a:off x="455141" y="1721681"/>
            <a:ext cx="2373733" cy="2678129"/>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92819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eneric 5">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6" name="Picture Placeholder 3"/>
          <p:cNvSpPr>
            <a:spLocks noGrp="1"/>
          </p:cNvSpPr>
          <p:nvPr>
            <p:ph type="pic" sz="quarter" idx="15"/>
          </p:nvPr>
        </p:nvSpPr>
        <p:spPr>
          <a:xfrm>
            <a:off x="1" y="1369734"/>
            <a:ext cx="7775448" cy="3472055"/>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888308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6" name="Picture Placeholder 3"/>
          <p:cNvSpPr>
            <a:spLocks noGrp="1"/>
          </p:cNvSpPr>
          <p:nvPr>
            <p:ph type="pic" sz="quarter" idx="15"/>
          </p:nvPr>
        </p:nvSpPr>
        <p:spPr>
          <a:xfrm>
            <a:off x="2461862" y="3413760"/>
            <a:ext cx="1035719" cy="1219200"/>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1620884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6" name="Picture Placeholder 3"/>
          <p:cNvSpPr>
            <a:spLocks noGrp="1"/>
          </p:cNvSpPr>
          <p:nvPr>
            <p:ph type="pic" sz="quarter" idx="15"/>
          </p:nvPr>
        </p:nvSpPr>
        <p:spPr>
          <a:xfrm>
            <a:off x="3380184" y="1682797"/>
            <a:ext cx="1021656" cy="1202645"/>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321756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2858A-1942-4518-BE22-49558EBF81D5}"/>
              </a:ext>
            </a:extLst>
          </p:cNvPr>
          <p:cNvSpPr>
            <a:spLocks noGrp="1"/>
          </p:cNvSpPr>
          <p:nvPr>
            <p:ph type="title"/>
          </p:nvPr>
        </p:nvSpPr>
        <p:spPr>
          <a:xfrm>
            <a:off x="535365" y="273844"/>
            <a:ext cx="6703695"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71DEC4-5991-4CA4-BD63-0E4855D66DFF}"/>
              </a:ext>
            </a:extLst>
          </p:cNvPr>
          <p:cNvSpPr>
            <a:spLocks noGrp="1"/>
          </p:cNvSpPr>
          <p:nvPr>
            <p:ph type="body" idx="1"/>
          </p:nvPr>
        </p:nvSpPr>
        <p:spPr>
          <a:xfrm>
            <a:off x="535365" y="1260872"/>
            <a:ext cx="3288089" cy="61793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4" name="Content Placeholder 3">
            <a:extLst>
              <a:ext uri="{FF2B5EF4-FFF2-40B4-BE49-F238E27FC236}">
                <a16:creationId xmlns:a16="http://schemas.microsoft.com/office/drawing/2014/main" id="{AF944354-6DD8-45A8-B362-AB8960BD82B7}"/>
              </a:ext>
            </a:extLst>
          </p:cNvPr>
          <p:cNvSpPr>
            <a:spLocks noGrp="1"/>
          </p:cNvSpPr>
          <p:nvPr>
            <p:ph sz="half" idx="2"/>
          </p:nvPr>
        </p:nvSpPr>
        <p:spPr>
          <a:xfrm>
            <a:off x="535365" y="1878806"/>
            <a:ext cx="3288089"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E0EB41-3849-4BF7-91CD-BEAB98738A11}"/>
              </a:ext>
            </a:extLst>
          </p:cNvPr>
          <p:cNvSpPr>
            <a:spLocks noGrp="1"/>
          </p:cNvSpPr>
          <p:nvPr>
            <p:ph type="body" sz="quarter" idx="3"/>
          </p:nvPr>
        </p:nvSpPr>
        <p:spPr>
          <a:xfrm>
            <a:off x="3934778" y="1260872"/>
            <a:ext cx="3304282" cy="61793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6" name="Content Placeholder 5">
            <a:extLst>
              <a:ext uri="{FF2B5EF4-FFF2-40B4-BE49-F238E27FC236}">
                <a16:creationId xmlns:a16="http://schemas.microsoft.com/office/drawing/2014/main" id="{57E8F317-253C-4FE0-8342-6E9620EB443C}"/>
              </a:ext>
            </a:extLst>
          </p:cNvPr>
          <p:cNvSpPr>
            <a:spLocks noGrp="1"/>
          </p:cNvSpPr>
          <p:nvPr>
            <p:ph sz="quarter" idx="4"/>
          </p:nvPr>
        </p:nvSpPr>
        <p:spPr>
          <a:xfrm>
            <a:off x="3934778" y="1878806"/>
            <a:ext cx="3304282"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AE9B93-A251-4B2A-AE1F-90A8C4099D1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CB7AC755-C563-4A3D-88BC-2C077F367016}"/>
              </a:ext>
            </a:extLst>
          </p:cNvPr>
          <p:cNvSpPr>
            <a:spLocks noGrp="1"/>
          </p:cNvSpPr>
          <p:nvPr>
            <p:ph type="ftr" sz="quarter" idx="11"/>
          </p:nvPr>
        </p:nvSpPr>
        <p:spPr/>
        <p:txBody>
          <a:bodyPr/>
          <a:lstStyle/>
          <a:p>
            <a:r>
              <a:rPr lang="en-US"/>
              <a:t>FY21 Operating Budget Forum</a:t>
            </a:r>
          </a:p>
        </p:txBody>
      </p:sp>
      <p:sp>
        <p:nvSpPr>
          <p:cNvPr id="9" name="Slide Number Placeholder 8">
            <a:extLst>
              <a:ext uri="{FF2B5EF4-FFF2-40B4-BE49-F238E27FC236}">
                <a16:creationId xmlns:a16="http://schemas.microsoft.com/office/drawing/2014/main" id="{1676AB03-934F-4B66-9BD2-1F42744CC103}"/>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1512325185"/>
      </p:ext>
    </p:extLst>
  </p:cSld>
  <p:clrMapOvr>
    <a:masterClrMapping/>
  </p:clrMapOvr>
  <p:hf sldNum="0"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5"/>
          </p:nvPr>
        </p:nvSpPr>
        <p:spPr>
          <a:xfrm>
            <a:off x="4105608" y="1855515"/>
            <a:ext cx="1170988" cy="1378432"/>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171615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meline 4">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5"/>
          </p:nvPr>
        </p:nvSpPr>
        <p:spPr>
          <a:xfrm>
            <a:off x="3397456" y="2698797"/>
            <a:ext cx="989633" cy="1164949"/>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4612738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5"/>
          </p:nvPr>
        </p:nvSpPr>
        <p:spPr>
          <a:xfrm>
            <a:off x="0" y="2570814"/>
            <a:ext cx="7772400" cy="2271061"/>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4667473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ew Mockup 1">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a:off x="519826" y="483518"/>
            <a:ext cx="4406890" cy="4271990"/>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6841106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New Mockup 2">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a:off x="3847976" y="230021"/>
            <a:ext cx="3499374" cy="4926597"/>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6" name="Picture Placeholder 3"/>
          <p:cNvSpPr>
            <a:spLocks noGrp="1"/>
          </p:cNvSpPr>
          <p:nvPr>
            <p:ph type="pic" sz="quarter" idx="14"/>
          </p:nvPr>
        </p:nvSpPr>
        <p:spPr>
          <a:xfrm>
            <a:off x="-12552" y="1688758"/>
            <a:ext cx="1917140" cy="1680520"/>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0365997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New Mockup 3">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a:off x="2314822" y="1059582"/>
            <a:ext cx="3041833" cy="377495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8800811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ew Mockup 4">
    <p:spTree>
      <p:nvGrpSpPr>
        <p:cNvPr id="1" name=""/>
        <p:cNvGrpSpPr/>
        <p:nvPr/>
      </p:nvGrpSpPr>
      <p:grpSpPr>
        <a:xfrm>
          <a:off x="0" y="0"/>
          <a:ext cx="0" cy="0"/>
          <a:chOff x="0" y="0"/>
          <a:chExt cx="0" cy="0"/>
        </a:xfrm>
      </p:grpSpPr>
      <p:sp>
        <p:nvSpPr>
          <p:cNvPr id="14" name="Picture Placeholder 3"/>
          <p:cNvSpPr>
            <a:spLocks noGrp="1"/>
          </p:cNvSpPr>
          <p:nvPr>
            <p:ph type="pic" sz="quarter" idx="14"/>
          </p:nvPr>
        </p:nvSpPr>
        <p:spPr>
          <a:xfrm>
            <a:off x="-9546" y="2067694"/>
            <a:ext cx="7784995" cy="1706180"/>
          </a:xfrm>
          <a:prstGeom prst="rect">
            <a:avLst/>
          </a:prstGeom>
        </p:spPr>
        <p:txBody>
          <a:bodyPr/>
          <a:lstStyle>
            <a:lvl1pPr algn="l">
              <a:defRPr sz="75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a:off x="1506630" y="1059582"/>
            <a:ext cx="4752641" cy="377495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2384334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New Mockup 5">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a:off x="5110336" y="627534"/>
            <a:ext cx="3488788" cy="4207006"/>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313089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ew Portfolio 1">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a:off x="771338" y="872880"/>
            <a:ext cx="5183454" cy="3403847"/>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316024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New Portfolio 2">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a:off x="3146912" y="872880"/>
            <a:ext cx="3829527" cy="3386583"/>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472576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EBA0B-6FCD-47BF-9AB1-F58890757F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6A2E73-69DF-4B6C-BC7D-696735589E4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C21ABA0-A41D-4206-9625-5FA8697AB46B}"/>
              </a:ext>
            </a:extLst>
          </p:cNvPr>
          <p:cNvSpPr>
            <a:spLocks noGrp="1"/>
          </p:cNvSpPr>
          <p:nvPr>
            <p:ph type="ftr" sz="quarter" idx="11"/>
          </p:nvPr>
        </p:nvSpPr>
        <p:spPr/>
        <p:txBody>
          <a:bodyPr/>
          <a:lstStyle/>
          <a:p>
            <a:r>
              <a:rPr lang="en-US"/>
              <a:t>FY21 Operating Budget Forum</a:t>
            </a:r>
          </a:p>
        </p:txBody>
      </p:sp>
      <p:sp>
        <p:nvSpPr>
          <p:cNvPr id="5" name="Slide Number Placeholder 4">
            <a:extLst>
              <a:ext uri="{FF2B5EF4-FFF2-40B4-BE49-F238E27FC236}">
                <a16:creationId xmlns:a16="http://schemas.microsoft.com/office/drawing/2014/main" id="{1FCAFAFC-9E0F-40BE-9F59-6A183C502645}"/>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35209992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New Portfolio 3">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a:off x="529575" y="537264"/>
            <a:ext cx="2362013" cy="2037396"/>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6" name="Picture Placeholder 3"/>
          <p:cNvSpPr>
            <a:spLocks noGrp="1"/>
          </p:cNvSpPr>
          <p:nvPr>
            <p:ph type="pic" sz="quarter" idx="14"/>
          </p:nvPr>
        </p:nvSpPr>
        <p:spPr>
          <a:xfrm>
            <a:off x="529575" y="2580248"/>
            <a:ext cx="2362013" cy="2037396"/>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7" name="Picture Placeholder 3"/>
          <p:cNvSpPr>
            <a:spLocks noGrp="1"/>
          </p:cNvSpPr>
          <p:nvPr>
            <p:ph type="pic" sz="quarter" idx="15"/>
          </p:nvPr>
        </p:nvSpPr>
        <p:spPr>
          <a:xfrm>
            <a:off x="2889304" y="537264"/>
            <a:ext cx="2362013" cy="2037396"/>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8" name="Picture Placeholder 3"/>
          <p:cNvSpPr>
            <a:spLocks noGrp="1"/>
          </p:cNvSpPr>
          <p:nvPr>
            <p:ph type="pic" sz="quarter" idx="16"/>
          </p:nvPr>
        </p:nvSpPr>
        <p:spPr>
          <a:xfrm>
            <a:off x="2889304" y="2580248"/>
            <a:ext cx="2362013" cy="2037396"/>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9" name="Picture Placeholder 3"/>
          <p:cNvSpPr>
            <a:spLocks noGrp="1"/>
          </p:cNvSpPr>
          <p:nvPr>
            <p:ph type="pic" sz="quarter" idx="17"/>
          </p:nvPr>
        </p:nvSpPr>
        <p:spPr>
          <a:xfrm>
            <a:off x="5249032" y="537264"/>
            <a:ext cx="1984201" cy="4084164"/>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7163344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New Portfolio 4">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rot="20733342">
            <a:off x="2330097" y="2848244"/>
            <a:ext cx="1159094" cy="1365614"/>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45" name="Picture Placeholder 3"/>
          <p:cNvSpPr>
            <a:spLocks noGrp="1"/>
          </p:cNvSpPr>
          <p:nvPr>
            <p:ph type="pic" sz="quarter" idx="14"/>
          </p:nvPr>
        </p:nvSpPr>
        <p:spPr>
          <a:xfrm rot="1224953">
            <a:off x="3320133" y="1725352"/>
            <a:ext cx="1160395" cy="1360494"/>
          </a:xfrm>
          <a:custGeom>
            <a:avLst/>
            <a:gdLst>
              <a:gd name="connsiteX0" fmla="*/ 0 w 1365171"/>
              <a:gd name="connsiteY0" fmla="*/ 0 h 1359755"/>
              <a:gd name="connsiteX1" fmla="*/ 1365171 w 1365171"/>
              <a:gd name="connsiteY1" fmla="*/ 0 h 1359755"/>
              <a:gd name="connsiteX2" fmla="*/ 1365171 w 1365171"/>
              <a:gd name="connsiteY2" fmla="*/ 1359755 h 1359755"/>
              <a:gd name="connsiteX3" fmla="*/ 0 w 1365171"/>
              <a:gd name="connsiteY3" fmla="*/ 1359755 h 1359755"/>
              <a:gd name="connsiteX4" fmla="*/ 0 w 1365171"/>
              <a:gd name="connsiteY4" fmla="*/ 0 h 1359755"/>
              <a:gd name="connsiteX0" fmla="*/ 0 w 1365171"/>
              <a:gd name="connsiteY0" fmla="*/ 0 h 1370217"/>
              <a:gd name="connsiteX1" fmla="*/ 1365171 w 1365171"/>
              <a:gd name="connsiteY1" fmla="*/ 0 h 1370217"/>
              <a:gd name="connsiteX2" fmla="*/ 1365171 w 1365171"/>
              <a:gd name="connsiteY2" fmla="*/ 1359755 h 1370217"/>
              <a:gd name="connsiteX3" fmla="*/ 528825 w 1365171"/>
              <a:gd name="connsiteY3" fmla="*/ 1370139 h 1370217"/>
              <a:gd name="connsiteX4" fmla="*/ 0 w 1365171"/>
              <a:gd name="connsiteY4" fmla="*/ 1359755 h 1370217"/>
              <a:gd name="connsiteX5" fmla="*/ 0 w 1365171"/>
              <a:gd name="connsiteY5" fmla="*/ 0 h 1370217"/>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0 w 1365171"/>
              <a:gd name="connsiteY4" fmla="*/ 1359755 h 1365223"/>
              <a:gd name="connsiteX5" fmla="*/ 0 w 1365171"/>
              <a:gd name="connsiteY5"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0 w 1365171"/>
              <a:gd name="connsiteY4" fmla="*/ 1359755 h 1365223"/>
              <a:gd name="connsiteX5" fmla="*/ 0 w 1365171"/>
              <a:gd name="connsiteY5" fmla="*/ 0 h 1365223"/>
              <a:gd name="connsiteX0" fmla="*/ 5469 w 1370640"/>
              <a:gd name="connsiteY0" fmla="*/ 0 h 1365223"/>
              <a:gd name="connsiteX1" fmla="*/ 1370640 w 1370640"/>
              <a:gd name="connsiteY1" fmla="*/ 0 h 1365223"/>
              <a:gd name="connsiteX2" fmla="*/ 1370640 w 1370640"/>
              <a:gd name="connsiteY2" fmla="*/ 1359755 h 1365223"/>
              <a:gd name="connsiteX3" fmla="*/ 513457 w 1370640"/>
              <a:gd name="connsiteY3" fmla="*/ 1365223 h 1365223"/>
              <a:gd name="connsiteX4" fmla="*/ 0 w 1370640"/>
              <a:gd name="connsiteY4" fmla="*/ 1038673 h 1365223"/>
              <a:gd name="connsiteX5" fmla="*/ 5469 w 1370640"/>
              <a:gd name="connsiteY5"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745 w 1365171"/>
              <a:gd name="connsiteY4" fmla="*/ 1055367 h 1365223"/>
              <a:gd name="connsiteX5" fmla="*/ 0 w 1365171"/>
              <a:gd name="connsiteY5"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745 w 1365171"/>
              <a:gd name="connsiteY4" fmla="*/ 1055367 h 1365223"/>
              <a:gd name="connsiteX5" fmla="*/ 0 w 1365171"/>
              <a:gd name="connsiteY5"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233067 w 1365171"/>
              <a:gd name="connsiteY4" fmla="*/ 967039 h 1365223"/>
              <a:gd name="connsiteX5" fmla="*/ 745 w 1365171"/>
              <a:gd name="connsiteY5" fmla="*/ 1055367 h 1365223"/>
              <a:gd name="connsiteX6" fmla="*/ 0 w 1365171"/>
              <a:gd name="connsiteY6"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233067 w 1365171"/>
              <a:gd name="connsiteY4" fmla="*/ 967039 h 1365223"/>
              <a:gd name="connsiteX5" fmla="*/ 745 w 1365171"/>
              <a:gd name="connsiteY5" fmla="*/ 1055367 h 1365223"/>
              <a:gd name="connsiteX6" fmla="*/ 0 w 1365171"/>
              <a:gd name="connsiteY6"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203356 w 1365171"/>
              <a:gd name="connsiteY4" fmla="*/ 936676 h 1365223"/>
              <a:gd name="connsiteX5" fmla="*/ 745 w 1365171"/>
              <a:gd name="connsiteY5" fmla="*/ 1055367 h 1365223"/>
              <a:gd name="connsiteX6" fmla="*/ 0 w 1365171"/>
              <a:gd name="connsiteY6"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203356 w 1365171"/>
              <a:gd name="connsiteY4" fmla="*/ 936676 h 1365223"/>
              <a:gd name="connsiteX5" fmla="*/ 745 w 1365171"/>
              <a:gd name="connsiteY5" fmla="*/ 1055367 h 1365223"/>
              <a:gd name="connsiteX6" fmla="*/ 0 w 1365171"/>
              <a:gd name="connsiteY6"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203356 w 1365171"/>
              <a:gd name="connsiteY4" fmla="*/ 936676 h 1365223"/>
              <a:gd name="connsiteX5" fmla="*/ 745 w 1365171"/>
              <a:gd name="connsiteY5" fmla="*/ 1055367 h 1365223"/>
              <a:gd name="connsiteX6" fmla="*/ 0 w 1365171"/>
              <a:gd name="connsiteY6"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203356 w 1365171"/>
              <a:gd name="connsiteY4" fmla="*/ 936676 h 1365223"/>
              <a:gd name="connsiteX5" fmla="*/ 745 w 1365171"/>
              <a:gd name="connsiteY5" fmla="*/ 1055367 h 1365223"/>
              <a:gd name="connsiteX6" fmla="*/ 0 w 1365171"/>
              <a:gd name="connsiteY6"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203356 w 1365171"/>
              <a:gd name="connsiteY4" fmla="*/ 936676 h 1365223"/>
              <a:gd name="connsiteX5" fmla="*/ 274 w 1365171"/>
              <a:gd name="connsiteY5" fmla="*/ 1041736 h 1365223"/>
              <a:gd name="connsiteX6" fmla="*/ 0 w 1365171"/>
              <a:gd name="connsiteY6" fmla="*/ 0 h 1365223"/>
              <a:gd name="connsiteX0" fmla="*/ 0 w 1365171"/>
              <a:gd name="connsiteY0" fmla="*/ 0 h 1362775"/>
              <a:gd name="connsiteX1" fmla="*/ 1365171 w 1365171"/>
              <a:gd name="connsiteY1" fmla="*/ 0 h 1362775"/>
              <a:gd name="connsiteX2" fmla="*/ 1365171 w 1365171"/>
              <a:gd name="connsiteY2" fmla="*/ 1359755 h 1362775"/>
              <a:gd name="connsiteX3" fmla="*/ 539293 w 1365171"/>
              <a:gd name="connsiteY3" fmla="*/ 1362775 h 1362775"/>
              <a:gd name="connsiteX4" fmla="*/ 203356 w 1365171"/>
              <a:gd name="connsiteY4" fmla="*/ 936676 h 1362775"/>
              <a:gd name="connsiteX5" fmla="*/ 274 w 1365171"/>
              <a:gd name="connsiteY5" fmla="*/ 1041736 h 1362775"/>
              <a:gd name="connsiteX6" fmla="*/ 0 w 1365171"/>
              <a:gd name="connsiteY6" fmla="*/ 0 h 1362775"/>
              <a:gd name="connsiteX0" fmla="*/ 0 w 1365171"/>
              <a:gd name="connsiteY0" fmla="*/ 0 h 1360494"/>
              <a:gd name="connsiteX1" fmla="*/ 1365171 w 1365171"/>
              <a:gd name="connsiteY1" fmla="*/ 0 h 1360494"/>
              <a:gd name="connsiteX2" fmla="*/ 1365171 w 1365171"/>
              <a:gd name="connsiteY2" fmla="*/ 1359755 h 1360494"/>
              <a:gd name="connsiteX3" fmla="*/ 518117 w 1365171"/>
              <a:gd name="connsiteY3" fmla="*/ 1360494 h 1360494"/>
              <a:gd name="connsiteX4" fmla="*/ 203356 w 1365171"/>
              <a:gd name="connsiteY4" fmla="*/ 936676 h 1360494"/>
              <a:gd name="connsiteX5" fmla="*/ 274 w 1365171"/>
              <a:gd name="connsiteY5" fmla="*/ 1041736 h 1360494"/>
              <a:gd name="connsiteX6" fmla="*/ 0 w 1365171"/>
              <a:gd name="connsiteY6" fmla="*/ 0 h 1360494"/>
              <a:gd name="connsiteX0" fmla="*/ 0 w 1365171"/>
              <a:gd name="connsiteY0" fmla="*/ 0 h 1360494"/>
              <a:gd name="connsiteX1" fmla="*/ 1365171 w 1365171"/>
              <a:gd name="connsiteY1" fmla="*/ 0 h 1360494"/>
              <a:gd name="connsiteX2" fmla="*/ 1365171 w 1365171"/>
              <a:gd name="connsiteY2" fmla="*/ 1359755 h 1360494"/>
              <a:gd name="connsiteX3" fmla="*/ 518117 w 1365171"/>
              <a:gd name="connsiteY3" fmla="*/ 1360494 h 1360494"/>
              <a:gd name="connsiteX4" fmla="*/ 203356 w 1365171"/>
              <a:gd name="connsiteY4" fmla="*/ 936676 h 1360494"/>
              <a:gd name="connsiteX5" fmla="*/ 274 w 1365171"/>
              <a:gd name="connsiteY5" fmla="*/ 1041736 h 1360494"/>
              <a:gd name="connsiteX6" fmla="*/ 0 w 1365171"/>
              <a:gd name="connsiteY6" fmla="*/ 0 h 1360494"/>
              <a:gd name="connsiteX0" fmla="*/ 0 w 1365171"/>
              <a:gd name="connsiteY0" fmla="*/ 0 h 1360494"/>
              <a:gd name="connsiteX1" fmla="*/ 1365171 w 1365171"/>
              <a:gd name="connsiteY1" fmla="*/ 0 h 1360494"/>
              <a:gd name="connsiteX2" fmla="*/ 1365171 w 1365171"/>
              <a:gd name="connsiteY2" fmla="*/ 1359755 h 1360494"/>
              <a:gd name="connsiteX3" fmla="*/ 518117 w 1365171"/>
              <a:gd name="connsiteY3" fmla="*/ 1360494 h 1360494"/>
              <a:gd name="connsiteX4" fmla="*/ 192628 w 1365171"/>
              <a:gd name="connsiteY4" fmla="*/ 916955 h 1360494"/>
              <a:gd name="connsiteX5" fmla="*/ 274 w 1365171"/>
              <a:gd name="connsiteY5" fmla="*/ 1041736 h 1360494"/>
              <a:gd name="connsiteX6" fmla="*/ 0 w 1365171"/>
              <a:gd name="connsiteY6" fmla="*/ 0 h 1360494"/>
              <a:gd name="connsiteX0" fmla="*/ 0 w 1365171"/>
              <a:gd name="connsiteY0" fmla="*/ 0 h 1360494"/>
              <a:gd name="connsiteX1" fmla="*/ 1365171 w 1365171"/>
              <a:gd name="connsiteY1" fmla="*/ 0 h 1360494"/>
              <a:gd name="connsiteX2" fmla="*/ 1365171 w 1365171"/>
              <a:gd name="connsiteY2" fmla="*/ 1359755 h 1360494"/>
              <a:gd name="connsiteX3" fmla="*/ 518117 w 1365171"/>
              <a:gd name="connsiteY3" fmla="*/ 1360494 h 1360494"/>
              <a:gd name="connsiteX4" fmla="*/ 192628 w 1365171"/>
              <a:gd name="connsiteY4" fmla="*/ 916955 h 1360494"/>
              <a:gd name="connsiteX5" fmla="*/ 274 w 1365171"/>
              <a:gd name="connsiteY5" fmla="*/ 1041736 h 1360494"/>
              <a:gd name="connsiteX6" fmla="*/ 0 w 1365171"/>
              <a:gd name="connsiteY6" fmla="*/ 0 h 1360494"/>
              <a:gd name="connsiteX0" fmla="*/ 0 w 1365171"/>
              <a:gd name="connsiteY0" fmla="*/ 0 h 1360494"/>
              <a:gd name="connsiteX1" fmla="*/ 1365171 w 1365171"/>
              <a:gd name="connsiteY1" fmla="*/ 0 h 1360494"/>
              <a:gd name="connsiteX2" fmla="*/ 1365171 w 1365171"/>
              <a:gd name="connsiteY2" fmla="*/ 1359755 h 1360494"/>
              <a:gd name="connsiteX3" fmla="*/ 518117 w 1365171"/>
              <a:gd name="connsiteY3" fmla="*/ 1360494 h 1360494"/>
              <a:gd name="connsiteX4" fmla="*/ 192628 w 1365171"/>
              <a:gd name="connsiteY4" fmla="*/ 916955 h 1360494"/>
              <a:gd name="connsiteX5" fmla="*/ 274 w 1365171"/>
              <a:gd name="connsiteY5" fmla="*/ 1041736 h 1360494"/>
              <a:gd name="connsiteX6" fmla="*/ 0 w 1365171"/>
              <a:gd name="connsiteY6" fmla="*/ 0 h 136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171" h="1360494">
                <a:moveTo>
                  <a:pt x="0" y="0"/>
                </a:moveTo>
                <a:lnTo>
                  <a:pt x="1365171" y="0"/>
                </a:lnTo>
                <a:lnTo>
                  <a:pt x="1365171" y="1359755"/>
                </a:lnTo>
                <a:lnTo>
                  <a:pt x="518117" y="1360494"/>
                </a:lnTo>
                <a:cubicBezTo>
                  <a:pt x="301821" y="1058384"/>
                  <a:pt x="252916" y="977626"/>
                  <a:pt x="192628" y="916955"/>
                </a:cubicBezTo>
                <a:cubicBezTo>
                  <a:pt x="165319" y="918093"/>
                  <a:pt x="93864" y="967877"/>
                  <a:pt x="274" y="1041736"/>
                </a:cubicBezTo>
                <a:cubicBezTo>
                  <a:pt x="26" y="689947"/>
                  <a:pt x="248" y="351789"/>
                  <a:pt x="0" y="0"/>
                </a:cubicBezTo>
                <a:close/>
              </a:path>
            </a:pathLst>
          </a:cu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46" name="Picture Placeholder 3"/>
          <p:cNvSpPr>
            <a:spLocks noGrp="1"/>
          </p:cNvSpPr>
          <p:nvPr>
            <p:ph type="pic" sz="quarter" idx="15"/>
          </p:nvPr>
        </p:nvSpPr>
        <p:spPr>
          <a:xfrm rot="20952885">
            <a:off x="2035766" y="943429"/>
            <a:ext cx="1158984" cy="1366206"/>
          </a:xfrm>
          <a:custGeom>
            <a:avLst/>
            <a:gdLst>
              <a:gd name="connsiteX0" fmla="*/ 0 w 1358514"/>
              <a:gd name="connsiteY0" fmla="*/ 0 h 1363740"/>
              <a:gd name="connsiteX1" fmla="*/ 1358514 w 1358514"/>
              <a:gd name="connsiteY1" fmla="*/ 0 h 1363740"/>
              <a:gd name="connsiteX2" fmla="*/ 1358514 w 1358514"/>
              <a:gd name="connsiteY2" fmla="*/ 1363740 h 1363740"/>
              <a:gd name="connsiteX3" fmla="*/ 0 w 1358514"/>
              <a:gd name="connsiteY3" fmla="*/ 1363740 h 1363740"/>
              <a:gd name="connsiteX4" fmla="*/ 0 w 1358514"/>
              <a:gd name="connsiteY4" fmla="*/ 0 h 1363740"/>
              <a:gd name="connsiteX0" fmla="*/ 0 w 1358514"/>
              <a:gd name="connsiteY0" fmla="*/ 0 h 1363740"/>
              <a:gd name="connsiteX1" fmla="*/ 1358514 w 1358514"/>
              <a:gd name="connsiteY1" fmla="*/ 0 h 1363740"/>
              <a:gd name="connsiteX2" fmla="*/ 1358514 w 1358514"/>
              <a:gd name="connsiteY2" fmla="*/ 1363740 h 1363740"/>
              <a:gd name="connsiteX3" fmla="*/ 1199144 w 1358514"/>
              <a:gd name="connsiteY3" fmla="*/ 1362684 h 1363740"/>
              <a:gd name="connsiteX4" fmla="*/ 0 w 1358514"/>
              <a:gd name="connsiteY4" fmla="*/ 1363740 h 1363740"/>
              <a:gd name="connsiteX5" fmla="*/ 0 w 1358514"/>
              <a:gd name="connsiteY5" fmla="*/ 0 h 1363740"/>
              <a:gd name="connsiteX0" fmla="*/ 0 w 1361498"/>
              <a:gd name="connsiteY0" fmla="*/ 0 h 1363740"/>
              <a:gd name="connsiteX1" fmla="*/ 1358514 w 1361498"/>
              <a:gd name="connsiteY1" fmla="*/ 0 h 1363740"/>
              <a:gd name="connsiteX2" fmla="*/ 1361498 w 1361498"/>
              <a:gd name="connsiteY2" fmla="*/ 1104967 h 1363740"/>
              <a:gd name="connsiteX3" fmla="*/ 1199144 w 1361498"/>
              <a:gd name="connsiteY3" fmla="*/ 1362684 h 1363740"/>
              <a:gd name="connsiteX4" fmla="*/ 0 w 1361498"/>
              <a:gd name="connsiteY4" fmla="*/ 1363740 h 1363740"/>
              <a:gd name="connsiteX5" fmla="*/ 0 w 1361498"/>
              <a:gd name="connsiteY5" fmla="*/ 0 h 1363740"/>
              <a:gd name="connsiteX0" fmla="*/ 0 w 1361498"/>
              <a:gd name="connsiteY0" fmla="*/ 0 h 1363740"/>
              <a:gd name="connsiteX1" fmla="*/ 1358514 w 1361498"/>
              <a:gd name="connsiteY1" fmla="*/ 0 h 1363740"/>
              <a:gd name="connsiteX2" fmla="*/ 1361498 w 1361498"/>
              <a:gd name="connsiteY2" fmla="*/ 1104967 h 1363740"/>
              <a:gd name="connsiteX3" fmla="*/ 1199144 w 1361498"/>
              <a:gd name="connsiteY3" fmla="*/ 1362684 h 1363740"/>
              <a:gd name="connsiteX4" fmla="*/ 0 w 1361498"/>
              <a:gd name="connsiteY4" fmla="*/ 1363740 h 1363740"/>
              <a:gd name="connsiteX5" fmla="*/ 0 w 1361498"/>
              <a:gd name="connsiteY5" fmla="*/ 0 h 1363740"/>
              <a:gd name="connsiteX0" fmla="*/ 0 w 1361498"/>
              <a:gd name="connsiteY0" fmla="*/ 0 h 1363740"/>
              <a:gd name="connsiteX1" fmla="*/ 1358514 w 1361498"/>
              <a:gd name="connsiteY1" fmla="*/ 0 h 1363740"/>
              <a:gd name="connsiteX2" fmla="*/ 1361498 w 1361498"/>
              <a:gd name="connsiteY2" fmla="*/ 1104967 h 1363740"/>
              <a:gd name="connsiteX3" fmla="*/ 1199144 w 1361498"/>
              <a:gd name="connsiteY3" fmla="*/ 1362684 h 1363740"/>
              <a:gd name="connsiteX4" fmla="*/ 0 w 1361498"/>
              <a:gd name="connsiteY4" fmla="*/ 1363740 h 1363740"/>
              <a:gd name="connsiteX5" fmla="*/ 0 w 1361498"/>
              <a:gd name="connsiteY5" fmla="*/ 0 h 1363740"/>
              <a:gd name="connsiteX0" fmla="*/ 0 w 1361498"/>
              <a:gd name="connsiteY0" fmla="*/ 0 h 1363740"/>
              <a:gd name="connsiteX1" fmla="*/ 1358514 w 1361498"/>
              <a:gd name="connsiteY1" fmla="*/ 0 h 1363740"/>
              <a:gd name="connsiteX2" fmla="*/ 1361498 w 1361498"/>
              <a:gd name="connsiteY2" fmla="*/ 1104967 h 1363740"/>
              <a:gd name="connsiteX3" fmla="*/ 1199144 w 1361498"/>
              <a:gd name="connsiteY3" fmla="*/ 1362684 h 1363740"/>
              <a:gd name="connsiteX4" fmla="*/ 0 w 1361498"/>
              <a:gd name="connsiteY4" fmla="*/ 1363740 h 1363740"/>
              <a:gd name="connsiteX5" fmla="*/ 0 w 1361498"/>
              <a:gd name="connsiteY5" fmla="*/ 0 h 1363740"/>
              <a:gd name="connsiteX0" fmla="*/ 0 w 1361498"/>
              <a:gd name="connsiteY0" fmla="*/ 0 h 1363740"/>
              <a:gd name="connsiteX1" fmla="*/ 1358514 w 1361498"/>
              <a:gd name="connsiteY1" fmla="*/ 0 h 1363740"/>
              <a:gd name="connsiteX2" fmla="*/ 1361498 w 1361498"/>
              <a:gd name="connsiteY2" fmla="*/ 1104967 h 1363740"/>
              <a:gd name="connsiteX3" fmla="*/ 1199144 w 1361498"/>
              <a:gd name="connsiteY3" fmla="*/ 1362684 h 1363740"/>
              <a:gd name="connsiteX4" fmla="*/ 0 w 1361498"/>
              <a:gd name="connsiteY4" fmla="*/ 1363740 h 1363740"/>
              <a:gd name="connsiteX5" fmla="*/ 0 w 1361498"/>
              <a:gd name="connsiteY5" fmla="*/ 0 h 1363740"/>
              <a:gd name="connsiteX0" fmla="*/ 0 w 1361498"/>
              <a:gd name="connsiteY0" fmla="*/ 0 h 1363740"/>
              <a:gd name="connsiteX1" fmla="*/ 1358514 w 1361498"/>
              <a:gd name="connsiteY1" fmla="*/ 0 h 1363740"/>
              <a:gd name="connsiteX2" fmla="*/ 1361498 w 1361498"/>
              <a:gd name="connsiteY2" fmla="*/ 1104967 h 1363740"/>
              <a:gd name="connsiteX3" fmla="*/ 1199144 w 1361498"/>
              <a:gd name="connsiteY3" fmla="*/ 1362684 h 1363740"/>
              <a:gd name="connsiteX4" fmla="*/ 0 w 1361498"/>
              <a:gd name="connsiteY4" fmla="*/ 1363740 h 1363740"/>
              <a:gd name="connsiteX5" fmla="*/ 0 w 1361498"/>
              <a:gd name="connsiteY5" fmla="*/ 0 h 1363740"/>
              <a:gd name="connsiteX0" fmla="*/ 0 w 1363511"/>
              <a:gd name="connsiteY0" fmla="*/ 0 h 1363740"/>
              <a:gd name="connsiteX1" fmla="*/ 1358514 w 1363511"/>
              <a:gd name="connsiteY1" fmla="*/ 0 h 1363740"/>
              <a:gd name="connsiteX2" fmla="*/ 1363511 w 1363511"/>
              <a:gd name="connsiteY2" fmla="*/ 1094400 h 1363740"/>
              <a:gd name="connsiteX3" fmla="*/ 1199144 w 1363511"/>
              <a:gd name="connsiteY3" fmla="*/ 1362684 h 1363740"/>
              <a:gd name="connsiteX4" fmla="*/ 0 w 1363511"/>
              <a:gd name="connsiteY4" fmla="*/ 1363740 h 1363740"/>
              <a:gd name="connsiteX5" fmla="*/ 0 w 1363511"/>
              <a:gd name="connsiteY5" fmla="*/ 0 h 1363740"/>
              <a:gd name="connsiteX0" fmla="*/ 0 w 1363511"/>
              <a:gd name="connsiteY0" fmla="*/ 0 h 1366206"/>
              <a:gd name="connsiteX1" fmla="*/ 1358514 w 1363511"/>
              <a:gd name="connsiteY1" fmla="*/ 0 h 1366206"/>
              <a:gd name="connsiteX2" fmla="*/ 1363511 w 1363511"/>
              <a:gd name="connsiteY2" fmla="*/ 1094400 h 1366206"/>
              <a:gd name="connsiteX3" fmla="*/ 1198473 w 1363511"/>
              <a:gd name="connsiteY3" fmla="*/ 1366206 h 1366206"/>
              <a:gd name="connsiteX4" fmla="*/ 0 w 1363511"/>
              <a:gd name="connsiteY4" fmla="*/ 1363740 h 1366206"/>
              <a:gd name="connsiteX5" fmla="*/ 0 w 1363511"/>
              <a:gd name="connsiteY5" fmla="*/ 0 h 1366206"/>
              <a:gd name="connsiteX0" fmla="*/ 0 w 1363511"/>
              <a:gd name="connsiteY0" fmla="*/ 0 h 1366206"/>
              <a:gd name="connsiteX1" fmla="*/ 1358514 w 1363511"/>
              <a:gd name="connsiteY1" fmla="*/ 0 h 1366206"/>
              <a:gd name="connsiteX2" fmla="*/ 1363511 w 1363511"/>
              <a:gd name="connsiteY2" fmla="*/ 1094400 h 1366206"/>
              <a:gd name="connsiteX3" fmla="*/ 1198473 w 1363511"/>
              <a:gd name="connsiteY3" fmla="*/ 1366206 h 1366206"/>
              <a:gd name="connsiteX4" fmla="*/ 0 w 1363511"/>
              <a:gd name="connsiteY4" fmla="*/ 1363740 h 1366206"/>
              <a:gd name="connsiteX5" fmla="*/ 0 w 1363511"/>
              <a:gd name="connsiteY5" fmla="*/ 0 h 136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511" h="1366206">
                <a:moveTo>
                  <a:pt x="0" y="0"/>
                </a:moveTo>
                <a:lnTo>
                  <a:pt x="1358514" y="0"/>
                </a:lnTo>
                <a:cubicBezTo>
                  <a:pt x="1359509" y="368322"/>
                  <a:pt x="1362516" y="726078"/>
                  <a:pt x="1363511" y="1094400"/>
                </a:cubicBezTo>
                <a:cubicBezTo>
                  <a:pt x="1317230" y="1151086"/>
                  <a:pt x="1276460" y="1238901"/>
                  <a:pt x="1198473" y="1366206"/>
                </a:cubicBezTo>
                <a:lnTo>
                  <a:pt x="0" y="1363740"/>
                </a:lnTo>
                <a:lnTo>
                  <a:pt x="0" y="0"/>
                </a:lnTo>
                <a:close/>
              </a:path>
            </a:pathLst>
          </a:cu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47" name="Picture Placeholder 3"/>
          <p:cNvSpPr>
            <a:spLocks noGrp="1"/>
          </p:cNvSpPr>
          <p:nvPr>
            <p:ph type="pic" sz="quarter" idx="16"/>
          </p:nvPr>
        </p:nvSpPr>
        <p:spPr>
          <a:xfrm rot="641361">
            <a:off x="908661" y="1571948"/>
            <a:ext cx="1151138" cy="1367649"/>
          </a:xfrm>
          <a:custGeom>
            <a:avLst/>
            <a:gdLst>
              <a:gd name="connsiteX0" fmla="*/ 0 w 1354082"/>
              <a:gd name="connsiteY0" fmla="*/ 0 h 1362713"/>
              <a:gd name="connsiteX1" fmla="*/ 1354082 w 1354082"/>
              <a:gd name="connsiteY1" fmla="*/ 0 h 1362713"/>
              <a:gd name="connsiteX2" fmla="*/ 1354082 w 1354082"/>
              <a:gd name="connsiteY2" fmla="*/ 1362713 h 1362713"/>
              <a:gd name="connsiteX3" fmla="*/ 0 w 1354082"/>
              <a:gd name="connsiteY3" fmla="*/ 1362713 h 1362713"/>
              <a:gd name="connsiteX4" fmla="*/ 0 w 1354082"/>
              <a:gd name="connsiteY4" fmla="*/ 0 h 1362713"/>
              <a:gd name="connsiteX0" fmla="*/ 0 w 1354082"/>
              <a:gd name="connsiteY0" fmla="*/ 0 h 1362713"/>
              <a:gd name="connsiteX1" fmla="*/ 971109 w 1354082"/>
              <a:gd name="connsiteY1" fmla="*/ 145 h 1362713"/>
              <a:gd name="connsiteX2" fmla="*/ 1354082 w 1354082"/>
              <a:gd name="connsiteY2" fmla="*/ 0 h 1362713"/>
              <a:gd name="connsiteX3" fmla="*/ 1354082 w 1354082"/>
              <a:gd name="connsiteY3" fmla="*/ 1362713 h 1362713"/>
              <a:gd name="connsiteX4" fmla="*/ 0 w 1354082"/>
              <a:gd name="connsiteY4" fmla="*/ 1362713 h 1362713"/>
              <a:gd name="connsiteX5" fmla="*/ 0 w 1354082"/>
              <a:gd name="connsiteY5" fmla="*/ 0 h 1362713"/>
              <a:gd name="connsiteX0" fmla="*/ 0 w 1356793"/>
              <a:gd name="connsiteY0" fmla="*/ 0 h 1362713"/>
              <a:gd name="connsiteX1" fmla="*/ 971109 w 1356793"/>
              <a:gd name="connsiteY1" fmla="*/ 145 h 1362713"/>
              <a:gd name="connsiteX2" fmla="*/ 1356793 w 1356793"/>
              <a:gd name="connsiteY2" fmla="*/ 921257 h 1362713"/>
              <a:gd name="connsiteX3" fmla="*/ 1354082 w 1356793"/>
              <a:gd name="connsiteY3" fmla="*/ 1362713 h 1362713"/>
              <a:gd name="connsiteX4" fmla="*/ 0 w 1356793"/>
              <a:gd name="connsiteY4" fmla="*/ 1362713 h 1362713"/>
              <a:gd name="connsiteX5" fmla="*/ 0 w 1356793"/>
              <a:gd name="connsiteY5" fmla="*/ 0 h 1362713"/>
              <a:gd name="connsiteX0" fmla="*/ 0 w 1356793"/>
              <a:gd name="connsiteY0" fmla="*/ 4936 h 1367649"/>
              <a:gd name="connsiteX1" fmla="*/ 980228 w 1356793"/>
              <a:gd name="connsiteY1" fmla="*/ 0 h 1367649"/>
              <a:gd name="connsiteX2" fmla="*/ 1356793 w 1356793"/>
              <a:gd name="connsiteY2" fmla="*/ 926193 h 1367649"/>
              <a:gd name="connsiteX3" fmla="*/ 1354082 w 1356793"/>
              <a:gd name="connsiteY3" fmla="*/ 1367649 h 1367649"/>
              <a:gd name="connsiteX4" fmla="*/ 0 w 1356793"/>
              <a:gd name="connsiteY4" fmla="*/ 1367649 h 1367649"/>
              <a:gd name="connsiteX5" fmla="*/ 0 w 1356793"/>
              <a:gd name="connsiteY5" fmla="*/ 4936 h 1367649"/>
              <a:gd name="connsiteX0" fmla="*/ 0 w 1354280"/>
              <a:gd name="connsiteY0" fmla="*/ 4936 h 1367649"/>
              <a:gd name="connsiteX1" fmla="*/ 980228 w 1354280"/>
              <a:gd name="connsiteY1" fmla="*/ 0 h 1367649"/>
              <a:gd name="connsiteX2" fmla="*/ 1353367 w 1354280"/>
              <a:gd name="connsiteY2" fmla="*/ 943636 h 1367649"/>
              <a:gd name="connsiteX3" fmla="*/ 1354082 w 1354280"/>
              <a:gd name="connsiteY3" fmla="*/ 1367649 h 1367649"/>
              <a:gd name="connsiteX4" fmla="*/ 0 w 1354280"/>
              <a:gd name="connsiteY4" fmla="*/ 1367649 h 1367649"/>
              <a:gd name="connsiteX5" fmla="*/ 0 w 1354280"/>
              <a:gd name="connsiteY5" fmla="*/ 4936 h 136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4280" h="1367649">
                <a:moveTo>
                  <a:pt x="0" y="4936"/>
                </a:moveTo>
                <a:lnTo>
                  <a:pt x="980228" y="0"/>
                </a:lnTo>
                <a:lnTo>
                  <a:pt x="1353367" y="943636"/>
                </a:lnTo>
                <a:cubicBezTo>
                  <a:pt x="1352463" y="1090788"/>
                  <a:pt x="1354986" y="1220497"/>
                  <a:pt x="1354082" y="1367649"/>
                </a:cubicBezTo>
                <a:lnTo>
                  <a:pt x="0" y="1367649"/>
                </a:lnTo>
                <a:lnTo>
                  <a:pt x="0" y="4936"/>
                </a:lnTo>
                <a:close/>
              </a:path>
            </a:pathLst>
          </a:cu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7126334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New Portfolio 5">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30" name="Picture Placeholder 3"/>
          <p:cNvSpPr>
            <a:spLocks noGrp="1"/>
          </p:cNvSpPr>
          <p:nvPr>
            <p:ph type="pic" sz="quarter" idx="10"/>
          </p:nvPr>
        </p:nvSpPr>
        <p:spPr>
          <a:xfrm>
            <a:off x="669892" y="741682"/>
            <a:ext cx="3108005" cy="3665426"/>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31" name="Picture Placeholder 3"/>
          <p:cNvSpPr>
            <a:spLocks noGrp="1"/>
          </p:cNvSpPr>
          <p:nvPr>
            <p:ph type="pic" sz="quarter" idx="14"/>
          </p:nvPr>
        </p:nvSpPr>
        <p:spPr>
          <a:xfrm>
            <a:off x="3823448" y="741682"/>
            <a:ext cx="3955323" cy="1154574"/>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32" name="Picture Placeholder 3"/>
          <p:cNvSpPr>
            <a:spLocks noGrp="1"/>
          </p:cNvSpPr>
          <p:nvPr>
            <p:ph type="pic" sz="quarter" idx="15"/>
          </p:nvPr>
        </p:nvSpPr>
        <p:spPr>
          <a:xfrm>
            <a:off x="3823448" y="1948390"/>
            <a:ext cx="3955323" cy="1154574"/>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33" name="Picture Placeholder 3"/>
          <p:cNvSpPr>
            <a:spLocks noGrp="1"/>
          </p:cNvSpPr>
          <p:nvPr>
            <p:ph type="pic" sz="quarter" idx="16"/>
          </p:nvPr>
        </p:nvSpPr>
        <p:spPr>
          <a:xfrm>
            <a:off x="3823448" y="3155100"/>
            <a:ext cx="1062971" cy="1252009"/>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34" name="Picture Placeholder 3"/>
          <p:cNvSpPr>
            <a:spLocks noGrp="1"/>
          </p:cNvSpPr>
          <p:nvPr>
            <p:ph type="pic" sz="quarter" idx="17"/>
          </p:nvPr>
        </p:nvSpPr>
        <p:spPr>
          <a:xfrm>
            <a:off x="4944712" y="3155100"/>
            <a:ext cx="1062971" cy="1252009"/>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36" name="Picture Placeholder 3"/>
          <p:cNvSpPr>
            <a:spLocks noGrp="1"/>
          </p:cNvSpPr>
          <p:nvPr>
            <p:ph type="pic" sz="quarter" idx="18"/>
          </p:nvPr>
        </p:nvSpPr>
        <p:spPr>
          <a:xfrm>
            <a:off x="6059605" y="3155100"/>
            <a:ext cx="1728988" cy="1252009"/>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0593442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ew Portfolio 6">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39" name="Picture Placeholder 3"/>
          <p:cNvSpPr>
            <a:spLocks noGrp="1"/>
          </p:cNvSpPr>
          <p:nvPr>
            <p:ph type="pic" sz="quarter" idx="10"/>
          </p:nvPr>
        </p:nvSpPr>
        <p:spPr>
          <a:xfrm>
            <a:off x="810431" y="764382"/>
            <a:ext cx="1635964" cy="3447855"/>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40" name="Picture Placeholder 3"/>
          <p:cNvSpPr>
            <a:spLocks noGrp="1"/>
          </p:cNvSpPr>
          <p:nvPr>
            <p:ph type="pic" sz="quarter" idx="14"/>
          </p:nvPr>
        </p:nvSpPr>
        <p:spPr>
          <a:xfrm>
            <a:off x="2515536" y="-14990"/>
            <a:ext cx="1402519" cy="293723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41" name="Picture Placeholder 3"/>
          <p:cNvSpPr>
            <a:spLocks noGrp="1"/>
          </p:cNvSpPr>
          <p:nvPr>
            <p:ph type="pic" sz="quarter" idx="15"/>
          </p:nvPr>
        </p:nvSpPr>
        <p:spPr>
          <a:xfrm>
            <a:off x="2515536" y="2998034"/>
            <a:ext cx="4173825" cy="1214202"/>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42" name="Picture Placeholder 3"/>
          <p:cNvSpPr>
            <a:spLocks noGrp="1"/>
          </p:cNvSpPr>
          <p:nvPr>
            <p:ph type="pic" sz="quarter" idx="16"/>
          </p:nvPr>
        </p:nvSpPr>
        <p:spPr>
          <a:xfrm>
            <a:off x="3980823" y="1371600"/>
            <a:ext cx="1319699" cy="155064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43" name="Picture Placeholder 3"/>
          <p:cNvSpPr>
            <a:spLocks noGrp="1"/>
          </p:cNvSpPr>
          <p:nvPr>
            <p:ph type="pic" sz="quarter" idx="17"/>
          </p:nvPr>
        </p:nvSpPr>
        <p:spPr>
          <a:xfrm>
            <a:off x="3980823" y="-14990"/>
            <a:ext cx="1319699" cy="1318300"/>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44" name="Picture Placeholder 3"/>
          <p:cNvSpPr>
            <a:spLocks noGrp="1"/>
          </p:cNvSpPr>
          <p:nvPr>
            <p:ph type="pic" sz="quarter" idx="18"/>
          </p:nvPr>
        </p:nvSpPr>
        <p:spPr>
          <a:xfrm>
            <a:off x="5363291" y="1371600"/>
            <a:ext cx="1319699" cy="155064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6401703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New Portfolio 7">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39" name="Picture Placeholder 3"/>
          <p:cNvSpPr>
            <a:spLocks noGrp="1"/>
          </p:cNvSpPr>
          <p:nvPr>
            <p:ph type="pic" sz="quarter" idx="10"/>
          </p:nvPr>
        </p:nvSpPr>
        <p:spPr>
          <a:xfrm>
            <a:off x="2591307" y="857846"/>
            <a:ext cx="5193835" cy="342423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465331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New Portfolio 7">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39" name="Picture Placeholder 3"/>
          <p:cNvSpPr>
            <a:spLocks noGrp="1"/>
          </p:cNvSpPr>
          <p:nvPr>
            <p:ph type="pic" sz="quarter" idx="10"/>
          </p:nvPr>
        </p:nvSpPr>
        <p:spPr>
          <a:xfrm>
            <a:off x="604490" y="592111"/>
            <a:ext cx="3052361" cy="2008682"/>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8" name="Picture Placeholder 3"/>
          <p:cNvSpPr>
            <a:spLocks noGrp="1"/>
          </p:cNvSpPr>
          <p:nvPr>
            <p:ph type="pic" sz="quarter" idx="14"/>
          </p:nvPr>
        </p:nvSpPr>
        <p:spPr>
          <a:xfrm>
            <a:off x="3702931" y="592111"/>
            <a:ext cx="1709913" cy="2008682"/>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6" name="Picture Placeholder 3"/>
          <p:cNvSpPr>
            <a:spLocks noGrp="1"/>
          </p:cNvSpPr>
          <p:nvPr>
            <p:ph type="pic" sz="quarter" idx="15"/>
          </p:nvPr>
        </p:nvSpPr>
        <p:spPr>
          <a:xfrm>
            <a:off x="5456975" y="592111"/>
            <a:ext cx="1709913" cy="2008682"/>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7" name="Picture Placeholder 3"/>
          <p:cNvSpPr>
            <a:spLocks noGrp="1"/>
          </p:cNvSpPr>
          <p:nvPr>
            <p:ph type="pic" sz="quarter" idx="16"/>
          </p:nvPr>
        </p:nvSpPr>
        <p:spPr>
          <a:xfrm>
            <a:off x="604490" y="2653399"/>
            <a:ext cx="6560448" cy="1911106"/>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6104865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New Portfolio 9">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39" name="Picture Placeholder 3"/>
          <p:cNvSpPr>
            <a:spLocks noGrp="1"/>
          </p:cNvSpPr>
          <p:nvPr>
            <p:ph type="pic" sz="quarter" idx="10"/>
          </p:nvPr>
        </p:nvSpPr>
        <p:spPr>
          <a:xfrm>
            <a:off x="2255378" y="606392"/>
            <a:ext cx="1626732" cy="191463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32" name="Picture Placeholder 3"/>
          <p:cNvSpPr>
            <a:spLocks noGrp="1"/>
          </p:cNvSpPr>
          <p:nvPr>
            <p:ph type="pic" sz="quarter" idx="14"/>
          </p:nvPr>
        </p:nvSpPr>
        <p:spPr>
          <a:xfrm>
            <a:off x="630770" y="2524569"/>
            <a:ext cx="1626732" cy="191463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33" name="Picture Placeholder 3"/>
          <p:cNvSpPr>
            <a:spLocks noGrp="1"/>
          </p:cNvSpPr>
          <p:nvPr>
            <p:ph type="pic" sz="quarter" idx="15"/>
          </p:nvPr>
        </p:nvSpPr>
        <p:spPr>
          <a:xfrm>
            <a:off x="5510435" y="606392"/>
            <a:ext cx="1626732" cy="191463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34" name="Picture Placeholder 3"/>
          <p:cNvSpPr>
            <a:spLocks noGrp="1"/>
          </p:cNvSpPr>
          <p:nvPr>
            <p:ph type="pic" sz="quarter" idx="16"/>
          </p:nvPr>
        </p:nvSpPr>
        <p:spPr>
          <a:xfrm>
            <a:off x="3885827" y="2524569"/>
            <a:ext cx="1626732" cy="191463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1431955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New Portfolio 10">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32" name="Picture Placeholder 3"/>
          <p:cNvSpPr>
            <a:spLocks noGrp="1"/>
          </p:cNvSpPr>
          <p:nvPr>
            <p:ph type="pic" sz="quarter" idx="14"/>
          </p:nvPr>
        </p:nvSpPr>
        <p:spPr>
          <a:xfrm>
            <a:off x="662994" y="598755"/>
            <a:ext cx="2130395" cy="2508830"/>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7" name="Picture Placeholder 3"/>
          <p:cNvSpPr>
            <a:spLocks noGrp="1"/>
          </p:cNvSpPr>
          <p:nvPr>
            <p:ph type="pic" sz="quarter" idx="15"/>
          </p:nvPr>
        </p:nvSpPr>
        <p:spPr>
          <a:xfrm>
            <a:off x="2831086" y="598755"/>
            <a:ext cx="2130395" cy="2508830"/>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8" name="Picture Placeholder 3"/>
          <p:cNvSpPr>
            <a:spLocks noGrp="1"/>
          </p:cNvSpPr>
          <p:nvPr>
            <p:ph type="pic" sz="quarter" idx="16"/>
          </p:nvPr>
        </p:nvSpPr>
        <p:spPr>
          <a:xfrm>
            <a:off x="4999176" y="598755"/>
            <a:ext cx="2130395" cy="2508830"/>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369893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3A36F0-820B-4AE7-9D81-C8036F36E405}"/>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54DE5A3-AF8A-4DB8-BB18-039B22D91046}"/>
              </a:ext>
            </a:extLst>
          </p:cNvPr>
          <p:cNvSpPr>
            <a:spLocks noGrp="1"/>
          </p:cNvSpPr>
          <p:nvPr>
            <p:ph type="ftr" sz="quarter" idx="11"/>
          </p:nvPr>
        </p:nvSpPr>
        <p:spPr/>
        <p:txBody>
          <a:bodyPr/>
          <a:lstStyle/>
          <a:p>
            <a:r>
              <a:rPr lang="en-US"/>
              <a:t>FY21 Operating Budget Forum</a:t>
            </a:r>
          </a:p>
        </p:txBody>
      </p:sp>
      <p:sp>
        <p:nvSpPr>
          <p:cNvPr id="4" name="Slide Number Placeholder 3">
            <a:extLst>
              <a:ext uri="{FF2B5EF4-FFF2-40B4-BE49-F238E27FC236}">
                <a16:creationId xmlns:a16="http://schemas.microsoft.com/office/drawing/2014/main" id="{0225607E-3605-4B8B-8D2F-07003DA2A43A}"/>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4203863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6F409-331F-4DD7-85A8-8C9F06D79F34}"/>
              </a:ext>
            </a:extLst>
          </p:cNvPr>
          <p:cNvSpPr>
            <a:spLocks noGrp="1"/>
          </p:cNvSpPr>
          <p:nvPr>
            <p:ph type="title"/>
          </p:nvPr>
        </p:nvSpPr>
        <p:spPr>
          <a:xfrm>
            <a:off x="535365" y="342900"/>
            <a:ext cx="2506801" cy="120015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65BF7254-21FC-4580-B09B-25E9635B1780}"/>
              </a:ext>
            </a:extLst>
          </p:cNvPr>
          <p:cNvSpPr>
            <a:spLocks noGrp="1"/>
          </p:cNvSpPr>
          <p:nvPr>
            <p:ph idx="1"/>
          </p:nvPr>
        </p:nvSpPr>
        <p:spPr>
          <a:xfrm>
            <a:off x="3304282" y="740569"/>
            <a:ext cx="3934778" cy="3655219"/>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0CC352-8DB4-470C-88A6-2F39C08B51AB}"/>
              </a:ext>
            </a:extLst>
          </p:cNvPr>
          <p:cNvSpPr>
            <a:spLocks noGrp="1"/>
          </p:cNvSpPr>
          <p:nvPr>
            <p:ph type="body" sz="half" idx="2"/>
          </p:nvPr>
        </p:nvSpPr>
        <p:spPr>
          <a:xfrm>
            <a:off x="535365" y="1543050"/>
            <a:ext cx="2506801" cy="2858691"/>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a:extLst>
              <a:ext uri="{FF2B5EF4-FFF2-40B4-BE49-F238E27FC236}">
                <a16:creationId xmlns:a16="http://schemas.microsoft.com/office/drawing/2014/main" id="{844595F4-746B-43BA-87D1-C9525E584A9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6C92DDB-B98B-4FA7-A7F8-D337AF21ECC7}"/>
              </a:ext>
            </a:extLst>
          </p:cNvPr>
          <p:cNvSpPr>
            <a:spLocks noGrp="1"/>
          </p:cNvSpPr>
          <p:nvPr>
            <p:ph type="ftr" sz="quarter" idx="11"/>
          </p:nvPr>
        </p:nvSpPr>
        <p:spPr/>
        <p:txBody>
          <a:bodyPr/>
          <a:lstStyle/>
          <a:p>
            <a:r>
              <a:rPr lang="en-US"/>
              <a:t>FY21 Operating Budget Forum</a:t>
            </a:r>
          </a:p>
        </p:txBody>
      </p:sp>
      <p:sp>
        <p:nvSpPr>
          <p:cNvPr id="7" name="Slide Number Placeholder 6">
            <a:extLst>
              <a:ext uri="{FF2B5EF4-FFF2-40B4-BE49-F238E27FC236}">
                <a16:creationId xmlns:a16="http://schemas.microsoft.com/office/drawing/2014/main" id="{31B05A14-814F-45E9-917C-8B305C6A4638}"/>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2428864500"/>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3E500-08B3-4429-8DE6-C918E231AF6A}"/>
              </a:ext>
            </a:extLst>
          </p:cNvPr>
          <p:cNvSpPr>
            <a:spLocks noGrp="1"/>
          </p:cNvSpPr>
          <p:nvPr>
            <p:ph type="title"/>
          </p:nvPr>
        </p:nvSpPr>
        <p:spPr>
          <a:xfrm>
            <a:off x="535365" y="342900"/>
            <a:ext cx="2506801" cy="120015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982C7D93-A1F1-46A1-92D5-E4CBB7B200C7}"/>
              </a:ext>
            </a:extLst>
          </p:cNvPr>
          <p:cNvSpPr>
            <a:spLocks noGrp="1"/>
          </p:cNvSpPr>
          <p:nvPr>
            <p:ph type="pic" idx="1"/>
          </p:nvPr>
        </p:nvSpPr>
        <p:spPr>
          <a:xfrm>
            <a:off x="3304282" y="740569"/>
            <a:ext cx="3934778" cy="3655219"/>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CDE374AA-AAF4-47AB-BF4D-1AC5C0D04329}"/>
              </a:ext>
            </a:extLst>
          </p:cNvPr>
          <p:cNvSpPr>
            <a:spLocks noGrp="1"/>
          </p:cNvSpPr>
          <p:nvPr>
            <p:ph type="body" sz="half" idx="2"/>
          </p:nvPr>
        </p:nvSpPr>
        <p:spPr>
          <a:xfrm>
            <a:off x="535365" y="1543050"/>
            <a:ext cx="2506801" cy="2858691"/>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a:extLst>
              <a:ext uri="{FF2B5EF4-FFF2-40B4-BE49-F238E27FC236}">
                <a16:creationId xmlns:a16="http://schemas.microsoft.com/office/drawing/2014/main" id="{2CD4D5B9-1E8F-409D-A282-A694C8C24D9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5D70071-DC90-4722-9703-BEAF6694787D}"/>
              </a:ext>
            </a:extLst>
          </p:cNvPr>
          <p:cNvSpPr>
            <a:spLocks noGrp="1"/>
          </p:cNvSpPr>
          <p:nvPr>
            <p:ph type="ftr" sz="quarter" idx="11"/>
          </p:nvPr>
        </p:nvSpPr>
        <p:spPr/>
        <p:txBody>
          <a:bodyPr/>
          <a:lstStyle/>
          <a:p>
            <a:r>
              <a:rPr lang="en-US"/>
              <a:t>FY21 Operating Budget Forum</a:t>
            </a:r>
          </a:p>
        </p:txBody>
      </p:sp>
      <p:sp>
        <p:nvSpPr>
          <p:cNvPr id="7" name="Slide Number Placeholder 6">
            <a:extLst>
              <a:ext uri="{FF2B5EF4-FFF2-40B4-BE49-F238E27FC236}">
                <a16:creationId xmlns:a16="http://schemas.microsoft.com/office/drawing/2014/main" id="{1E9D5289-8E60-4C55-A2C4-DE0BA9E3BE12}"/>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3557812494"/>
      </p:ext>
    </p:extLst>
  </p:cSld>
  <p:clrMapOvr>
    <a:masterClrMapping/>
  </p:clrMapOvr>
  <p:hf sldNum="0" hdr="0" dt="0"/>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FCB47A-A839-435F-867D-4D9EC10BA658}"/>
              </a:ext>
            </a:extLst>
          </p:cNvPr>
          <p:cNvSpPr>
            <a:spLocks noGrp="1"/>
          </p:cNvSpPr>
          <p:nvPr>
            <p:ph type="title"/>
          </p:nvPr>
        </p:nvSpPr>
        <p:spPr>
          <a:xfrm>
            <a:off x="534353" y="273844"/>
            <a:ext cx="6703695"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C7572F-D0BD-41F4-87BF-CD2D57D7A782}"/>
              </a:ext>
            </a:extLst>
          </p:cNvPr>
          <p:cNvSpPr>
            <a:spLocks noGrp="1"/>
          </p:cNvSpPr>
          <p:nvPr>
            <p:ph type="body" idx="1"/>
          </p:nvPr>
        </p:nvSpPr>
        <p:spPr>
          <a:xfrm>
            <a:off x="534353" y="1369219"/>
            <a:ext cx="6703695"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C9011A-CB58-4102-942F-17BBE2C72C4E}"/>
              </a:ext>
            </a:extLst>
          </p:cNvPr>
          <p:cNvSpPr>
            <a:spLocks noGrp="1"/>
          </p:cNvSpPr>
          <p:nvPr>
            <p:ph type="dt" sz="half" idx="2"/>
          </p:nvPr>
        </p:nvSpPr>
        <p:spPr>
          <a:xfrm>
            <a:off x="534353" y="4767263"/>
            <a:ext cx="1748790" cy="273844"/>
          </a:xfrm>
          <a:prstGeom prst="rect">
            <a:avLst/>
          </a:prstGeom>
        </p:spPr>
        <p:txBody>
          <a:bodyPr vert="horz" lIns="91440" tIns="45720" rIns="91440" bIns="45720" rtlCol="0" anchor="ctr"/>
          <a:lstStyle>
            <a:lvl1pPr algn="l">
              <a:defRPr sz="765">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5003582-0B67-4198-B68E-0424EC987F40}"/>
              </a:ext>
            </a:extLst>
          </p:cNvPr>
          <p:cNvSpPr>
            <a:spLocks noGrp="1"/>
          </p:cNvSpPr>
          <p:nvPr>
            <p:ph type="ftr" sz="quarter" idx="3"/>
          </p:nvPr>
        </p:nvSpPr>
        <p:spPr>
          <a:xfrm>
            <a:off x="2574608" y="4767263"/>
            <a:ext cx="2623185" cy="273844"/>
          </a:xfrm>
          <a:prstGeom prst="rect">
            <a:avLst/>
          </a:prstGeom>
        </p:spPr>
        <p:txBody>
          <a:bodyPr vert="horz" lIns="91440" tIns="45720" rIns="91440" bIns="45720" rtlCol="0" anchor="ctr"/>
          <a:lstStyle>
            <a:lvl1pPr algn="ctr">
              <a:defRPr sz="765">
                <a:solidFill>
                  <a:schemeClr val="tx1">
                    <a:tint val="75000"/>
                  </a:schemeClr>
                </a:solidFill>
              </a:defRPr>
            </a:lvl1pPr>
          </a:lstStyle>
          <a:p>
            <a:r>
              <a:rPr lang="en-US"/>
              <a:t>FY21 Operating Budget Forum</a:t>
            </a:r>
          </a:p>
        </p:txBody>
      </p:sp>
      <p:sp>
        <p:nvSpPr>
          <p:cNvPr id="6" name="Slide Number Placeholder 5">
            <a:extLst>
              <a:ext uri="{FF2B5EF4-FFF2-40B4-BE49-F238E27FC236}">
                <a16:creationId xmlns:a16="http://schemas.microsoft.com/office/drawing/2014/main" id="{CA75E4F4-9E0E-4F82-859C-C983637897FE}"/>
              </a:ext>
            </a:extLst>
          </p:cNvPr>
          <p:cNvSpPr>
            <a:spLocks noGrp="1"/>
          </p:cNvSpPr>
          <p:nvPr>
            <p:ph type="sldNum" sz="quarter" idx="4"/>
          </p:nvPr>
        </p:nvSpPr>
        <p:spPr>
          <a:xfrm>
            <a:off x="5489258" y="4767263"/>
            <a:ext cx="1748790" cy="273844"/>
          </a:xfrm>
          <a:prstGeom prst="rect">
            <a:avLst/>
          </a:prstGeom>
        </p:spPr>
        <p:txBody>
          <a:bodyPr vert="horz" lIns="91440" tIns="45720" rIns="91440" bIns="45720" rtlCol="0" anchor="ctr"/>
          <a:lstStyle>
            <a:lvl1pPr algn="r">
              <a:defRPr sz="765">
                <a:solidFill>
                  <a:schemeClr val="tx1">
                    <a:tint val="75000"/>
                  </a:schemeClr>
                </a:solidFill>
              </a:defRPr>
            </a:lvl1pPr>
          </a:lstStyle>
          <a:p>
            <a:fld id="{D54A55BF-8F0A-4A50-B8F4-E25F20C77787}" type="slidenum">
              <a:rPr lang="en-US" smtClean="0"/>
              <a:t>‹#›</a:t>
            </a:fld>
            <a:endParaRPr lang="en-US"/>
          </a:p>
        </p:txBody>
      </p:sp>
    </p:spTree>
    <p:extLst>
      <p:ext uri="{BB962C8B-B14F-4D97-AF65-F5344CB8AC3E}">
        <p14:creationId xmlns:p14="http://schemas.microsoft.com/office/powerpoint/2010/main" val="4160152148"/>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 id="2147484308" r:id="rId12"/>
    <p:sldLayoutId id="2147484309" r:id="rId13"/>
    <p:sldLayoutId id="2147483663" r:id="rId14"/>
    <p:sldLayoutId id="2147483665"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84" r:id="rId33"/>
    <p:sldLayoutId id="2147483685" r:id="rId34"/>
    <p:sldLayoutId id="2147483686" r:id="rId35"/>
    <p:sldLayoutId id="2147483687" r:id="rId36"/>
    <p:sldLayoutId id="2147483688" r:id="rId37"/>
    <p:sldLayoutId id="2147483689" r:id="rId38"/>
    <p:sldLayoutId id="2147483690" r:id="rId39"/>
    <p:sldLayoutId id="2147483691" r:id="rId40"/>
    <p:sldLayoutId id="2147483692" r:id="rId41"/>
    <p:sldLayoutId id="2147483693" r:id="rId42"/>
    <p:sldLayoutId id="2147483694" r:id="rId43"/>
    <p:sldLayoutId id="2147483695" r:id="rId44"/>
    <p:sldLayoutId id="2147483696" r:id="rId45"/>
    <p:sldLayoutId id="2147483697" r:id="rId46"/>
    <p:sldLayoutId id="2147483698" r:id="rId47"/>
    <p:sldLayoutId id="2147483699" r:id="rId48"/>
    <p:sldLayoutId id="2147483700" r:id="rId49"/>
    <p:sldLayoutId id="2147483701" r:id="rId50"/>
    <p:sldLayoutId id="2147483702" r:id="rId51"/>
    <p:sldLayoutId id="2147483703" r:id="rId52"/>
    <p:sldLayoutId id="2147483704" r:id="rId53"/>
    <p:sldLayoutId id="2147483705" r:id="rId54"/>
    <p:sldLayoutId id="2147483706" r:id="rId55"/>
    <p:sldLayoutId id="2147483707" r:id="rId56"/>
    <p:sldLayoutId id="2147483708" r:id="rId57"/>
    <p:sldLayoutId id="2147483710" r:id="rId58"/>
    <p:sldLayoutId id="2147483711" r:id="rId59"/>
    <p:sldLayoutId id="2147483712" r:id="rId60"/>
    <p:sldLayoutId id="2147483713" r:id="rId61"/>
    <p:sldLayoutId id="2147483714" r:id="rId62"/>
    <p:sldLayoutId id="2147483715" r:id="rId63"/>
    <p:sldLayoutId id="2147483716" r:id="rId64"/>
    <p:sldLayoutId id="2147483717" r:id="rId65"/>
    <p:sldLayoutId id="2147483718" r:id="rId66"/>
    <p:sldLayoutId id="2147483719" r:id="rId67"/>
  </p:sldLayoutIdLst>
  <p:hf sldNum="0" hdr="0" dt="0"/>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mcmdgrants.smapply.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hyperlink" Target="https://egov.maryland.gov/businessexpress/entitysearch"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mcipcc.ne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cmdgrants.smapply.org/prog/FY24PBM"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mcmdgrants.smapply.org/prog/HEECAP"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mcmdgrants.smapply.org/" TargetMode="External"/><Relationship Id="rId2" Type="http://schemas.openxmlformats.org/officeDocument/2006/relationships/hyperlink" Target="mailto:Ali.Hoy@montgomerycountymd.gov" TargetMode="Externa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hyperlink" Target="https://mcmdgrants.smapply.org/"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mcmdgrants.smapply.org/prog/FY24PB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mainstreet.org/ourwork/theapproach"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hyperlink" Target="https://www.mainstreet.org/ourwork/theapproac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C10D4D-3832-4447-BC31-D95AE3A845F0}"/>
              </a:ext>
            </a:extLst>
          </p:cNvPr>
          <p:cNvPicPr>
            <a:picLocks noChangeAspect="1"/>
          </p:cNvPicPr>
          <p:nvPr/>
        </p:nvPicPr>
        <p:blipFill>
          <a:blip r:embed="rId3"/>
          <a:stretch>
            <a:fillRect/>
          </a:stretch>
        </p:blipFill>
        <p:spPr>
          <a:xfrm>
            <a:off x="2231406" y="1194846"/>
            <a:ext cx="3278968" cy="1845559"/>
          </a:xfrm>
          <a:prstGeom prst="rect">
            <a:avLst/>
          </a:prstGeom>
          <a:ln>
            <a:solidFill>
              <a:schemeClr val="tx1"/>
            </a:solidFill>
          </a:ln>
        </p:spPr>
      </p:pic>
      <p:sp>
        <p:nvSpPr>
          <p:cNvPr id="5" name="TextBox 4">
            <a:extLst>
              <a:ext uri="{FF2B5EF4-FFF2-40B4-BE49-F238E27FC236}">
                <a16:creationId xmlns:a16="http://schemas.microsoft.com/office/drawing/2014/main" id="{A778B555-E27B-416F-A85E-CBBD36AD39FC}"/>
              </a:ext>
            </a:extLst>
          </p:cNvPr>
          <p:cNvSpPr txBox="1"/>
          <p:nvPr/>
        </p:nvSpPr>
        <p:spPr>
          <a:xfrm>
            <a:off x="1372499" y="766306"/>
            <a:ext cx="5027402" cy="367024"/>
          </a:xfrm>
          <a:prstGeom prst="rect">
            <a:avLst/>
          </a:prstGeom>
          <a:noFill/>
        </p:spPr>
        <p:txBody>
          <a:bodyPr wrap="none" rtlCol="0">
            <a:spAutoFit/>
          </a:bodyPr>
          <a:lstStyle/>
          <a:p>
            <a:r>
              <a:rPr lang="en-US" sz="1785"/>
              <a:t>How you can view the multi-lingual closed captions  </a:t>
            </a:r>
          </a:p>
        </p:txBody>
      </p:sp>
      <p:sp>
        <p:nvSpPr>
          <p:cNvPr id="8" name="Rectangle 7">
            <a:extLst>
              <a:ext uri="{FF2B5EF4-FFF2-40B4-BE49-F238E27FC236}">
                <a16:creationId xmlns:a16="http://schemas.microsoft.com/office/drawing/2014/main" id="{28965F6C-49B4-4077-A834-CAE9C63B0383}"/>
              </a:ext>
            </a:extLst>
          </p:cNvPr>
          <p:cNvSpPr/>
          <p:nvPr/>
        </p:nvSpPr>
        <p:spPr>
          <a:xfrm>
            <a:off x="4375803" y="2776009"/>
            <a:ext cx="322156" cy="1708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10" name="TextBox 9">
            <a:extLst>
              <a:ext uri="{FF2B5EF4-FFF2-40B4-BE49-F238E27FC236}">
                <a16:creationId xmlns:a16="http://schemas.microsoft.com/office/drawing/2014/main" id="{E98AAB22-BCFB-4F19-B494-463C8768396B}"/>
              </a:ext>
            </a:extLst>
          </p:cNvPr>
          <p:cNvSpPr txBox="1"/>
          <p:nvPr/>
        </p:nvSpPr>
        <p:spPr>
          <a:xfrm>
            <a:off x="1109714" y="4501185"/>
            <a:ext cx="5522352" cy="602473"/>
          </a:xfrm>
          <a:prstGeom prst="rect">
            <a:avLst/>
          </a:prstGeom>
          <a:noFill/>
        </p:spPr>
        <p:txBody>
          <a:bodyPr wrap="square" rtlCol="0">
            <a:spAutoFit/>
          </a:bodyPr>
          <a:lstStyle/>
          <a:p>
            <a:pPr algn="ctr"/>
            <a:r>
              <a:rPr lang="en-US" sz="1020"/>
              <a:t>Disclaimer</a:t>
            </a:r>
            <a:endParaRPr lang="en-US" sz="1148"/>
          </a:p>
          <a:p>
            <a:pPr algn="ctr"/>
            <a:r>
              <a:rPr lang="en-US" sz="765"/>
              <a:t>The translations provided in this application use what is referred to as mechanical translation technology. Although this method of translation is very effective and provides a high rate of accuracy it is NOT 100% word for word accurate. Things that may affect it are the quality of the microphone used and potentially a person speaking that may have an accent.</a:t>
            </a:r>
          </a:p>
        </p:txBody>
      </p:sp>
      <p:sp>
        <p:nvSpPr>
          <p:cNvPr id="6" name="Arrow: Right 5">
            <a:extLst>
              <a:ext uri="{FF2B5EF4-FFF2-40B4-BE49-F238E27FC236}">
                <a16:creationId xmlns:a16="http://schemas.microsoft.com/office/drawing/2014/main" id="{5ABE38E8-B88A-4A81-AFCF-D101E5A3BB34}"/>
              </a:ext>
            </a:extLst>
          </p:cNvPr>
          <p:cNvSpPr/>
          <p:nvPr/>
        </p:nvSpPr>
        <p:spPr>
          <a:xfrm rot="1570667">
            <a:off x="3310366" y="2419911"/>
            <a:ext cx="1263015" cy="325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93"/>
              <a:t>Select this item</a:t>
            </a:r>
          </a:p>
        </p:txBody>
      </p:sp>
      <p:sp>
        <p:nvSpPr>
          <p:cNvPr id="9" name="Oval 8">
            <a:extLst>
              <a:ext uri="{FF2B5EF4-FFF2-40B4-BE49-F238E27FC236}">
                <a16:creationId xmlns:a16="http://schemas.microsoft.com/office/drawing/2014/main" id="{ACC8EB71-A252-4C28-BADE-7D496DD370AB}"/>
              </a:ext>
            </a:extLst>
          </p:cNvPr>
          <p:cNvSpPr/>
          <p:nvPr/>
        </p:nvSpPr>
        <p:spPr>
          <a:xfrm flipH="1">
            <a:off x="4469089" y="2801870"/>
            <a:ext cx="145733" cy="120099"/>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grpSp>
        <p:nvGrpSpPr>
          <p:cNvPr id="13" name="Group 12">
            <a:extLst>
              <a:ext uri="{FF2B5EF4-FFF2-40B4-BE49-F238E27FC236}">
                <a16:creationId xmlns:a16="http://schemas.microsoft.com/office/drawing/2014/main" id="{5FFE6CA4-3894-492E-8AA2-6A11579D7240}"/>
              </a:ext>
            </a:extLst>
          </p:cNvPr>
          <p:cNvGrpSpPr/>
          <p:nvPr/>
        </p:nvGrpSpPr>
        <p:grpSpPr>
          <a:xfrm>
            <a:off x="1600168" y="3131322"/>
            <a:ext cx="4572064" cy="1452189"/>
            <a:chOff x="1010177" y="3614267"/>
            <a:chExt cx="7171864" cy="2277943"/>
          </a:xfrm>
        </p:grpSpPr>
        <p:pic>
          <p:nvPicPr>
            <p:cNvPr id="3" name="Picture 2">
              <a:extLst>
                <a:ext uri="{FF2B5EF4-FFF2-40B4-BE49-F238E27FC236}">
                  <a16:creationId xmlns:a16="http://schemas.microsoft.com/office/drawing/2014/main" id="{1EB1BAFD-C0AC-4E6B-BCA2-5A87CDBEEE77}"/>
                </a:ext>
              </a:extLst>
            </p:cNvPr>
            <p:cNvPicPr>
              <a:picLocks noChangeAspect="1"/>
            </p:cNvPicPr>
            <p:nvPr/>
          </p:nvPicPr>
          <p:blipFill>
            <a:blip r:embed="rId4"/>
            <a:stretch>
              <a:fillRect/>
            </a:stretch>
          </p:blipFill>
          <p:spPr>
            <a:xfrm>
              <a:off x="1275353" y="3797670"/>
              <a:ext cx="1816193" cy="1320868"/>
            </a:xfrm>
            <a:prstGeom prst="rect">
              <a:avLst/>
            </a:prstGeom>
          </p:spPr>
        </p:pic>
        <p:pic>
          <p:nvPicPr>
            <p:cNvPr id="4" name="Picture 3">
              <a:extLst>
                <a:ext uri="{FF2B5EF4-FFF2-40B4-BE49-F238E27FC236}">
                  <a16:creationId xmlns:a16="http://schemas.microsoft.com/office/drawing/2014/main" id="{D7B0E96C-6A32-4937-B0B6-55CF89E95EE1}"/>
                </a:ext>
              </a:extLst>
            </p:cNvPr>
            <p:cNvPicPr>
              <a:picLocks noChangeAspect="1"/>
            </p:cNvPicPr>
            <p:nvPr/>
          </p:nvPicPr>
          <p:blipFill>
            <a:blip r:embed="rId5"/>
            <a:stretch>
              <a:fillRect/>
            </a:stretch>
          </p:blipFill>
          <p:spPr>
            <a:xfrm>
              <a:off x="3962400" y="3614267"/>
              <a:ext cx="926156" cy="1794754"/>
            </a:xfrm>
            <a:prstGeom prst="rect">
              <a:avLst/>
            </a:prstGeom>
          </p:spPr>
        </p:pic>
        <p:pic>
          <p:nvPicPr>
            <p:cNvPr id="7" name="Picture 6">
              <a:extLst>
                <a:ext uri="{FF2B5EF4-FFF2-40B4-BE49-F238E27FC236}">
                  <a16:creationId xmlns:a16="http://schemas.microsoft.com/office/drawing/2014/main" id="{E0468733-A96B-4E69-BC53-D43D88179C83}"/>
                </a:ext>
              </a:extLst>
            </p:cNvPr>
            <p:cNvPicPr>
              <a:picLocks noChangeAspect="1"/>
            </p:cNvPicPr>
            <p:nvPr/>
          </p:nvPicPr>
          <p:blipFill>
            <a:blip r:embed="rId6"/>
            <a:stretch>
              <a:fillRect/>
            </a:stretch>
          </p:blipFill>
          <p:spPr>
            <a:xfrm>
              <a:off x="5695848" y="3873870"/>
              <a:ext cx="2486193" cy="1168468"/>
            </a:xfrm>
            <a:prstGeom prst="rect">
              <a:avLst/>
            </a:prstGeom>
          </p:spPr>
        </p:pic>
        <p:sp>
          <p:nvSpPr>
            <p:cNvPr id="14" name="Arrow: Right 13">
              <a:extLst>
                <a:ext uri="{FF2B5EF4-FFF2-40B4-BE49-F238E27FC236}">
                  <a16:creationId xmlns:a16="http://schemas.microsoft.com/office/drawing/2014/main" id="{F845432E-F197-44C0-80D1-7AEC4D636934}"/>
                </a:ext>
              </a:extLst>
            </p:cNvPr>
            <p:cNvSpPr/>
            <p:nvPr/>
          </p:nvSpPr>
          <p:spPr>
            <a:xfrm>
              <a:off x="5136440" y="4275902"/>
              <a:ext cx="227673" cy="364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19" name="Arrow: Right 18">
              <a:extLst>
                <a:ext uri="{FF2B5EF4-FFF2-40B4-BE49-F238E27FC236}">
                  <a16:creationId xmlns:a16="http://schemas.microsoft.com/office/drawing/2014/main" id="{C077A42E-40B9-48AA-A32C-7260A22613BF}"/>
                </a:ext>
              </a:extLst>
            </p:cNvPr>
            <p:cNvSpPr/>
            <p:nvPr/>
          </p:nvSpPr>
          <p:spPr>
            <a:xfrm>
              <a:off x="3339430" y="4275902"/>
              <a:ext cx="227673" cy="364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11" name="Oval 10">
              <a:extLst>
                <a:ext uri="{FF2B5EF4-FFF2-40B4-BE49-F238E27FC236}">
                  <a16:creationId xmlns:a16="http://schemas.microsoft.com/office/drawing/2014/main" id="{F89345F6-E6D1-4585-BB84-0137A997615C}"/>
                </a:ext>
              </a:extLst>
            </p:cNvPr>
            <p:cNvSpPr/>
            <p:nvPr/>
          </p:nvSpPr>
          <p:spPr>
            <a:xfrm>
              <a:off x="2642534" y="4827717"/>
              <a:ext cx="217111" cy="2286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16" name="Oval 15">
              <a:extLst>
                <a:ext uri="{FF2B5EF4-FFF2-40B4-BE49-F238E27FC236}">
                  <a16:creationId xmlns:a16="http://schemas.microsoft.com/office/drawing/2014/main" id="{9642E470-280D-4E52-95F7-34EBD6A2BA50}"/>
                </a:ext>
              </a:extLst>
            </p:cNvPr>
            <p:cNvSpPr/>
            <p:nvPr/>
          </p:nvSpPr>
          <p:spPr>
            <a:xfrm>
              <a:off x="1282797" y="4103817"/>
              <a:ext cx="1825126" cy="1714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17" name="Oval 16">
              <a:extLst>
                <a:ext uri="{FF2B5EF4-FFF2-40B4-BE49-F238E27FC236}">
                  <a16:creationId xmlns:a16="http://schemas.microsoft.com/office/drawing/2014/main" id="{DB315B01-D483-4C93-A748-BADD9BE7C299}"/>
                </a:ext>
              </a:extLst>
            </p:cNvPr>
            <p:cNvSpPr/>
            <p:nvPr/>
          </p:nvSpPr>
          <p:spPr>
            <a:xfrm>
              <a:off x="4012168" y="4000219"/>
              <a:ext cx="559925" cy="1797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18" name="Arrow: Right 17">
              <a:extLst>
                <a:ext uri="{FF2B5EF4-FFF2-40B4-BE49-F238E27FC236}">
                  <a16:creationId xmlns:a16="http://schemas.microsoft.com/office/drawing/2014/main" id="{1BE68F11-A53F-42A3-A9A6-A2F62C4ABDED}"/>
                </a:ext>
              </a:extLst>
            </p:cNvPr>
            <p:cNvSpPr/>
            <p:nvPr/>
          </p:nvSpPr>
          <p:spPr>
            <a:xfrm rot="16200000">
              <a:off x="2498751" y="4407581"/>
              <a:ext cx="514311" cy="2171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12" name="TextBox 11">
              <a:extLst>
                <a:ext uri="{FF2B5EF4-FFF2-40B4-BE49-F238E27FC236}">
                  <a16:creationId xmlns:a16="http://schemas.microsoft.com/office/drawing/2014/main" id="{CBE67620-1E84-4487-B0D5-9F5DFFF0EA02}"/>
                </a:ext>
              </a:extLst>
            </p:cNvPr>
            <p:cNvSpPr txBox="1"/>
            <p:nvPr/>
          </p:nvSpPr>
          <p:spPr>
            <a:xfrm>
              <a:off x="1010177" y="5130822"/>
              <a:ext cx="2346544" cy="483189"/>
            </a:xfrm>
            <a:prstGeom prst="rect">
              <a:avLst/>
            </a:prstGeom>
            <a:noFill/>
          </p:spPr>
          <p:txBody>
            <a:bodyPr wrap="none" rtlCol="0">
              <a:spAutoFit/>
            </a:bodyPr>
            <a:lstStyle/>
            <a:p>
              <a:pPr algn="ctr"/>
              <a:r>
                <a:rPr lang="en-US" sz="701"/>
                <a:t>When you select it a menu appears,</a:t>
              </a:r>
            </a:p>
            <a:p>
              <a:pPr algn="ctr"/>
              <a:r>
                <a:rPr lang="en-US" sz="701"/>
                <a:t>choose </a:t>
              </a:r>
              <a:r>
                <a:rPr lang="en-US" sz="701" b="1"/>
                <a:t>captions / subtitles</a:t>
              </a:r>
            </a:p>
          </p:txBody>
        </p:sp>
        <p:sp>
          <p:nvSpPr>
            <p:cNvPr id="21" name="Arrow: Right 20">
              <a:extLst>
                <a:ext uri="{FF2B5EF4-FFF2-40B4-BE49-F238E27FC236}">
                  <a16:creationId xmlns:a16="http://schemas.microsoft.com/office/drawing/2014/main" id="{991D6A3E-8BF4-46E5-92EF-CF088516BB3A}"/>
                </a:ext>
              </a:extLst>
            </p:cNvPr>
            <p:cNvSpPr/>
            <p:nvPr/>
          </p:nvSpPr>
          <p:spPr>
            <a:xfrm rot="20214842">
              <a:off x="2340721" y="5020459"/>
              <a:ext cx="271889" cy="132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22" name="TextBox 21">
              <a:extLst>
                <a:ext uri="{FF2B5EF4-FFF2-40B4-BE49-F238E27FC236}">
                  <a16:creationId xmlns:a16="http://schemas.microsoft.com/office/drawing/2014/main" id="{69C114DA-8E01-4134-BC16-0D182293D5BB}"/>
                </a:ext>
              </a:extLst>
            </p:cNvPr>
            <p:cNvSpPr txBox="1"/>
            <p:nvPr/>
          </p:nvSpPr>
          <p:spPr>
            <a:xfrm>
              <a:off x="3624431" y="5409021"/>
              <a:ext cx="1584648" cy="483189"/>
            </a:xfrm>
            <a:prstGeom prst="rect">
              <a:avLst/>
            </a:prstGeom>
            <a:noFill/>
          </p:spPr>
          <p:txBody>
            <a:bodyPr wrap="none" rtlCol="0">
              <a:spAutoFit/>
            </a:bodyPr>
            <a:lstStyle/>
            <a:p>
              <a:pPr algn="ctr"/>
              <a:r>
                <a:rPr lang="en-US" sz="701"/>
                <a:t>You then select</a:t>
              </a:r>
            </a:p>
            <a:p>
              <a:pPr algn="ctr"/>
              <a:r>
                <a:rPr lang="en-US" sz="701"/>
                <a:t>the language of choice</a:t>
              </a:r>
            </a:p>
          </p:txBody>
        </p:sp>
        <p:sp>
          <p:nvSpPr>
            <p:cNvPr id="23" name="TextBox 22">
              <a:extLst>
                <a:ext uri="{FF2B5EF4-FFF2-40B4-BE49-F238E27FC236}">
                  <a16:creationId xmlns:a16="http://schemas.microsoft.com/office/drawing/2014/main" id="{513B7BAA-96AC-4541-9F81-53DE211889D3}"/>
                </a:ext>
              </a:extLst>
            </p:cNvPr>
            <p:cNvSpPr txBox="1"/>
            <p:nvPr/>
          </p:nvSpPr>
          <p:spPr>
            <a:xfrm>
              <a:off x="5624746" y="5042337"/>
              <a:ext cx="2542677" cy="314012"/>
            </a:xfrm>
            <a:prstGeom prst="rect">
              <a:avLst/>
            </a:prstGeom>
            <a:noFill/>
          </p:spPr>
          <p:txBody>
            <a:bodyPr wrap="none" rtlCol="0">
              <a:spAutoFit/>
            </a:bodyPr>
            <a:lstStyle/>
            <a:p>
              <a:pPr algn="ctr"/>
              <a:r>
                <a:rPr lang="en-US" sz="701"/>
                <a:t>It will then display the language chosen</a:t>
              </a:r>
              <a:endParaRPr lang="en-US" sz="701" b="1"/>
            </a:p>
          </p:txBody>
        </p:sp>
      </p:grpSp>
      <p:sp>
        <p:nvSpPr>
          <p:cNvPr id="24" name="TextBox 23">
            <a:extLst>
              <a:ext uri="{FF2B5EF4-FFF2-40B4-BE49-F238E27FC236}">
                <a16:creationId xmlns:a16="http://schemas.microsoft.com/office/drawing/2014/main" id="{C7A23D42-B850-4EC6-A944-E5961CB01F1E}"/>
              </a:ext>
            </a:extLst>
          </p:cNvPr>
          <p:cNvSpPr txBox="1"/>
          <p:nvPr/>
        </p:nvSpPr>
        <p:spPr>
          <a:xfrm>
            <a:off x="0" y="54852"/>
            <a:ext cx="7772400" cy="707886"/>
          </a:xfrm>
          <a:prstGeom prst="rect">
            <a:avLst/>
          </a:prstGeom>
          <a:noFill/>
        </p:spPr>
        <p:txBody>
          <a:bodyPr wrap="square">
            <a:spAutoFit/>
          </a:bodyPr>
          <a:lstStyle/>
          <a:p>
            <a:pPr algn="ctr"/>
            <a:r>
              <a:rPr lang="en-US" sz="2000" b="1" dirty="0">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FY24 Place-Based Management Grants Program </a:t>
            </a:r>
          </a:p>
          <a:p>
            <a:pPr algn="ctr"/>
            <a:r>
              <a:rPr lang="en-US" sz="2000" b="1" dirty="0">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Information Session </a:t>
            </a:r>
          </a:p>
        </p:txBody>
      </p:sp>
    </p:spTree>
    <p:extLst>
      <p:ext uri="{BB962C8B-B14F-4D97-AF65-F5344CB8AC3E}">
        <p14:creationId xmlns:p14="http://schemas.microsoft.com/office/powerpoint/2010/main" val="422560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580DB-31C1-2D25-BEB9-CC5DE79F8506}"/>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EF7F8BF8-A5A4-0AE5-4682-487003EED5A5}"/>
              </a:ext>
            </a:extLst>
          </p:cNvPr>
          <p:cNvSpPr>
            <a:spLocks/>
          </p:cNvSpPr>
          <p:nvPr/>
        </p:nvSpPr>
        <p:spPr bwMode="auto">
          <a:xfrm>
            <a:off x="1" y="354479"/>
            <a:ext cx="7052981" cy="718141"/>
          </a:xfrm>
          <a:prstGeom prst="rect">
            <a:avLst/>
          </a:prstGeom>
          <a:noFill/>
          <a:ln>
            <a:noFill/>
          </a:ln>
        </p:spPr>
        <p:txBody>
          <a:bodyPr lIns="0" tIns="0" rIns="0" bIns="0" anchor="ctr"/>
          <a:lstStyle/>
          <a:p>
            <a:pPr algn="ctr"/>
            <a:r>
              <a:rPr lang="en-US" sz="3600" b="1" dirty="0">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FY24 PBM Eligibility</a:t>
            </a:r>
          </a:p>
        </p:txBody>
      </p:sp>
      <p:sp>
        <p:nvSpPr>
          <p:cNvPr id="22" name="Line 13">
            <a:extLst>
              <a:ext uri="{FF2B5EF4-FFF2-40B4-BE49-F238E27FC236}">
                <a16:creationId xmlns:a16="http://schemas.microsoft.com/office/drawing/2014/main" id="{0B7426DA-CEFF-A266-8603-36530BCFB425}"/>
              </a:ext>
            </a:extLst>
          </p:cNvPr>
          <p:cNvSpPr>
            <a:spLocks noChangeShapeType="1"/>
          </p:cNvSpPr>
          <p:nvPr/>
        </p:nvSpPr>
        <p:spPr bwMode="auto">
          <a:xfrm>
            <a:off x="26372"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E80766A4-E657-BB1F-103D-E262FF68BE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11" name="Content Placeholder 10">
            <a:extLst>
              <a:ext uri="{FF2B5EF4-FFF2-40B4-BE49-F238E27FC236}">
                <a16:creationId xmlns:a16="http://schemas.microsoft.com/office/drawing/2014/main" id="{F2E8FA71-65D5-73FB-DAAF-C3FC491B6CFD}"/>
              </a:ext>
            </a:extLst>
          </p:cNvPr>
          <p:cNvSpPr>
            <a:spLocks noGrp="1"/>
          </p:cNvSpPr>
          <p:nvPr>
            <p:ph idx="1"/>
          </p:nvPr>
        </p:nvSpPr>
        <p:spPr>
          <a:xfrm>
            <a:off x="185068" y="1369219"/>
            <a:ext cx="6867914" cy="3018409"/>
          </a:xfrm>
        </p:spPr>
        <p:txBody>
          <a:bodyPr>
            <a:normAutofit fontScale="92500" lnSpcReduction="20000"/>
          </a:bodyPr>
          <a:lstStyle/>
          <a:p>
            <a:pPr marL="0" marR="0" indent="0">
              <a:lnSpc>
                <a:spcPct val="115000"/>
              </a:lnSpc>
              <a:spcBef>
                <a:spcPts val="20"/>
              </a:spcBef>
              <a:spcAft>
                <a:spcPts val="0"/>
              </a:spcAft>
              <a:buNone/>
            </a:pPr>
            <a:r>
              <a:rPr lang="en-US" sz="1800" dirty="0">
                <a:solidFill>
                  <a:srgbClr val="000000"/>
                </a:solidFill>
                <a:effectLst/>
                <a:latin typeface="Calisto MT" panose="02040603050505030304" pitchFamily="18" charset="0"/>
                <a:ea typeface="Times New Roman" panose="02020603050405020304" pitchFamily="18" charset="0"/>
              </a:rPr>
              <a:t>Applicants must meet all the following conditions:</a:t>
            </a:r>
            <a:endParaRPr lang="en-US" sz="1800" dirty="0">
              <a:effectLst/>
              <a:latin typeface="Calisto MT" panose="02040603050505030304" pitchFamily="18"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sto MT" panose="02040603050505030304" pitchFamily="18" charset="0"/>
                <a:ea typeface="Arial" panose="020B0604020202020204" pitchFamily="34" charset="0"/>
                <a:cs typeface="Cambria" panose="02040503050406030204" pitchFamily="18" charset="0"/>
              </a:rPr>
              <a:t>The organization must have a Federal 501(c)(3), 501(c)(6) tax-exempt status or be a collaboration between two or more entities with at least one having this status; </a:t>
            </a: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sto MT" panose="02040603050505030304" pitchFamily="18" charset="0"/>
                <a:ea typeface="Arial" panose="020B0604020202020204" pitchFamily="34" charset="0"/>
                <a:cs typeface="Cambria" panose="02040503050406030204" pitchFamily="18" charset="0"/>
              </a:rPr>
              <a:t>The organization must be currently registered and in Good Standing with the Maryland State Department of Assessments and Taxation (SDAT);  </a:t>
            </a: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sto MT" panose="02040603050505030304" pitchFamily="18" charset="0"/>
                <a:ea typeface="Arial" panose="020B0604020202020204" pitchFamily="34" charset="0"/>
                <a:cs typeface="Cambria" panose="02040503050406030204" pitchFamily="18" charset="0"/>
              </a:rPr>
              <a:t>All activities and expenditures under this grant program must be provided in Montgomery County OR be exclusively for Montgomery County residents if activities and expenditures occur outside of the County;</a:t>
            </a: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sto MT" panose="02040603050505030304" pitchFamily="18" charset="0"/>
                <a:ea typeface="Arial" panose="020B0604020202020204" pitchFamily="34" charset="0"/>
                <a:cs typeface="Cambria" panose="02040503050406030204" pitchFamily="18" charset="0"/>
              </a:rPr>
              <a:t>Current Montgomery County contract or grant award winners must be current on all reporting obligations for other awards and those reports must reflect substantial progress towards the goals of their awards;</a:t>
            </a:r>
          </a:p>
        </p:txBody>
      </p:sp>
      <p:cxnSp>
        <p:nvCxnSpPr>
          <p:cNvPr id="2" name="Straight Connector 1">
            <a:extLst>
              <a:ext uri="{FF2B5EF4-FFF2-40B4-BE49-F238E27FC236}">
                <a16:creationId xmlns:a16="http://schemas.microsoft.com/office/drawing/2014/main" id="{5D3562CF-96FB-5CF7-AB05-4DF3B237B035}"/>
              </a:ext>
            </a:extLst>
          </p:cNvPr>
          <p:cNvCxnSpPr/>
          <p:nvPr/>
        </p:nvCxnSpPr>
        <p:spPr>
          <a:xfrm>
            <a:off x="-132107" y="4758341"/>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E60A5AF-D776-3F24-CB58-6B2308DF3C43}"/>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6EC72D1A-8336-50AE-DEB7-5829969A5B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2444543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580DB-31C1-2D25-BEB9-CC5DE79F8506}"/>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EF7F8BF8-A5A4-0AE5-4682-487003EED5A5}"/>
              </a:ext>
            </a:extLst>
          </p:cNvPr>
          <p:cNvSpPr>
            <a:spLocks/>
          </p:cNvSpPr>
          <p:nvPr/>
        </p:nvSpPr>
        <p:spPr bwMode="auto">
          <a:xfrm>
            <a:off x="1" y="354479"/>
            <a:ext cx="7052981" cy="718141"/>
          </a:xfrm>
          <a:prstGeom prst="rect">
            <a:avLst/>
          </a:prstGeom>
          <a:noFill/>
          <a:ln>
            <a:noFill/>
          </a:ln>
        </p:spPr>
        <p:txBody>
          <a:bodyPr lIns="0" tIns="0" rIns="0" bIns="0" anchor="ctr"/>
          <a:lstStyle/>
          <a:p>
            <a:pPr algn="ctr"/>
            <a:r>
              <a:rPr lang="en-US" sz="3600" b="1" dirty="0">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FY24 PBM Eligibility </a:t>
            </a:r>
            <a:r>
              <a:rPr lang="en-US" sz="3600" b="1" dirty="0" err="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con’t</a:t>
            </a:r>
            <a:endParaRPr lang="en-US" sz="3600" b="1" dirty="0">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endParaRPr>
          </a:p>
        </p:txBody>
      </p:sp>
      <p:sp>
        <p:nvSpPr>
          <p:cNvPr id="22" name="Line 13">
            <a:extLst>
              <a:ext uri="{FF2B5EF4-FFF2-40B4-BE49-F238E27FC236}">
                <a16:creationId xmlns:a16="http://schemas.microsoft.com/office/drawing/2014/main" id="{0B7426DA-CEFF-A266-8603-36530BCFB425}"/>
              </a:ext>
            </a:extLst>
          </p:cNvPr>
          <p:cNvSpPr>
            <a:spLocks noChangeShapeType="1"/>
          </p:cNvSpPr>
          <p:nvPr/>
        </p:nvSpPr>
        <p:spPr bwMode="auto">
          <a:xfrm>
            <a:off x="26372"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E80766A4-E657-BB1F-103D-E262FF68BE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11" name="Content Placeholder 10">
            <a:extLst>
              <a:ext uri="{FF2B5EF4-FFF2-40B4-BE49-F238E27FC236}">
                <a16:creationId xmlns:a16="http://schemas.microsoft.com/office/drawing/2014/main" id="{F2E8FA71-65D5-73FB-DAAF-C3FC491B6CFD}"/>
              </a:ext>
            </a:extLst>
          </p:cNvPr>
          <p:cNvSpPr>
            <a:spLocks noGrp="1"/>
          </p:cNvSpPr>
          <p:nvPr>
            <p:ph idx="1"/>
          </p:nvPr>
        </p:nvSpPr>
        <p:spPr>
          <a:xfrm>
            <a:off x="185068" y="1369219"/>
            <a:ext cx="6867914" cy="3018409"/>
          </a:xfrm>
        </p:spPr>
        <p:txBody>
          <a:bodyPr>
            <a:normAutofit/>
          </a:bodyPr>
          <a:lstStyle/>
          <a:p>
            <a:pPr marL="0" marR="0" indent="0">
              <a:lnSpc>
                <a:spcPct val="115000"/>
              </a:lnSpc>
              <a:spcBef>
                <a:spcPts val="20"/>
              </a:spcBef>
              <a:spcAft>
                <a:spcPts val="0"/>
              </a:spcAft>
              <a:buNone/>
            </a:pPr>
            <a:r>
              <a:rPr lang="en-US" sz="1800" dirty="0">
                <a:solidFill>
                  <a:srgbClr val="000000"/>
                </a:solidFill>
                <a:effectLst/>
                <a:latin typeface="Calisto MT" panose="02040603050505030304" pitchFamily="18" charset="0"/>
                <a:ea typeface="Times New Roman" panose="02020603050405020304" pitchFamily="18" charset="0"/>
              </a:rPr>
              <a:t>Applicants must meet all the following conditions:</a:t>
            </a:r>
            <a:endParaRPr lang="en-US" sz="1800" dirty="0">
              <a:effectLst/>
              <a:latin typeface="Calisto MT" panose="02040603050505030304" pitchFamily="18"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sto MT" panose="02040603050505030304" pitchFamily="18" charset="0"/>
                <a:ea typeface="Arial" panose="020B0604020202020204" pitchFamily="34" charset="0"/>
                <a:cs typeface="Cambria" panose="02040503050406030204" pitchFamily="18" charset="0"/>
              </a:rPr>
              <a:t>Proposed expenses must be for a new activity, expansion of existing activities, or a combination of both. County funding cannot be used to supplant other funding for already planned activities;</a:t>
            </a: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sto MT" panose="02040603050505030304" pitchFamily="18" charset="0"/>
                <a:ea typeface="Arial" panose="020B0604020202020204" pitchFamily="34" charset="0"/>
                <a:cs typeface="Cambria" panose="02040503050406030204" pitchFamily="18" charset="0"/>
              </a:rPr>
              <a:t>Applicants may only submit one application per organization under this NOFO;</a:t>
            </a: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sto MT" panose="02040603050505030304" pitchFamily="18" charset="0"/>
                <a:ea typeface="Arial" panose="020B0604020202020204" pitchFamily="34" charset="0"/>
                <a:cs typeface="Cambria" panose="02040503050406030204" pitchFamily="18" charset="0"/>
              </a:rPr>
              <a:t>Organizations that were funded under this program last year are eligible to apply. If submitting a multi-year application, please note that FY23 counts as Year 1. As such, they may submit applications that request funding for up to two more years. </a:t>
            </a:r>
          </a:p>
        </p:txBody>
      </p:sp>
      <p:cxnSp>
        <p:nvCxnSpPr>
          <p:cNvPr id="2" name="Straight Connector 1">
            <a:extLst>
              <a:ext uri="{FF2B5EF4-FFF2-40B4-BE49-F238E27FC236}">
                <a16:creationId xmlns:a16="http://schemas.microsoft.com/office/drawing/2014/main" id="{5D3562CF-96FB-5CF7-AB05-4DF3B237B035}"/>
              </a:ext>
            </a:extLst>
          </p:cNvPr>
          <p:cNvCxnSpPr/>
          <p:nvPr/>
        </p:nvCxnSpPr>
        <p:spPr>
          <a:xfrm>
            <a:off x="-132107" y="4758341"/>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E60A5AF-D776-3F24-CB58-6B2308DF3C43}"/>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6EC72D1A-8336-50AE-DEB7-5829969A5B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688997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29B4F-CC90-4422-BA4A-B83BDE8DE191}"/>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0A20EA4A-7E40-DD8B-919A-088725902464}"/>
              </a:ext>
            </a:extLst>
          </p:cNvPr>
          <p:cNvSpPr>
            <a:spLocks/>
          </p:cNvSpPr>
          <p:nvPr/>
        </p:nvSpPr>
        <p:spPr bwMode="auto">
          <a:xfrm>
            <a:off x="1" y="354479"/>
            <a:ext cx="7052981" cy="718141"/>
          </a:xfrm>
          <a:prstGeom prst="rect">
            <a:avLst/>
          </a:prstGeom>
          <a:noFill/>
          <a:ln>
            <a:noFill/>
          </a:ln>
        </p:spPr>
        <p:txBody>
          <a:bodyPr lIns="0" tIns="0" rIns="0" bIns="0" anchor="ctr"/>
          <a:lstStyle/>
          <a:p>
            <a:pPr algn="ctr"/>
            <a:r>
              <a:rPr lang="en-US" sz="3600" b="1" dirty="0">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FY24 PBM</a:t>
            </a:r>
          </a:p>
          <a:p>
            <a:pPr algn="ctr"/>
            <a:r>
              <a:rPr lang="en-US" sz="3600" b="1" dirty="0">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Ineligible Expenses</a:t>
            </a:r>
          </a:p>
        </p:txBody>
      </p:sp>
      <p:sp>
        <p:nvSpPr>
          <p:cNvPr id="22" name="Line 13">
            <a:extLst>
              <a:ext uri="{FF2B5EF4-FFF2-40B4-BE49-F238E27FC236}">
                <a16:creationId xmlns:a16="http://schemas.microsoft.com/office/drawing/2014/main" id="{ED8CA801-B18A-AE86-9627-5DFFCF59338B}"/>
              </a:ext>
            </a:extLst>
          </p:cNvPr>
          <p:cNvSpPr>
            <a:spLocks noChangeShapeType="1"/>
          </p:cNvSpPr>
          <p:nvPr/>
        </p:nvSpPr>
        <p:spPr bwMode="auto">
          <a:xfrm>
            <a:off x="26372"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5BF21EFF-5431-677D-0526-D6018679DC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11" name="Content Placeholder 10">
            <a:extLst>
              <a:ext uri="{FF2B5EF4-FFF2-40B4-BE49-F238E27FC236}">
                <a16:creationId xmlns:a16="http://schemas.microsoft.com/office/drawing/2014/main" id="{84BD5668-EC58-49F8-C147-ECAC7BE8D01F}"/>
              </a:ext>
            </a:extLst>
          </p:cNvPr>
          <p:cNvSpPr>
            <a:spLocks noGrp="1"/>
          </p:cNvSpPr>
          <p:nvPr>
            <p:ph idx="1"/>
          </p:nvPr>
        </p:nvSpPr>
        <p:spPr>
          <a:xfrm>
            <a:off x="185068" y="1369219"/>
            <a:ext cx="6867914" cy="3018407"/>
          </a:xfrm>
        </p:spPr>
        <p:txBody>
          <a:bodyPr>
            <a:normAutofit fontScale="92500" lnSpcReduction="20000"/>
          </a:bodyPr>
          <a:lstStyle/>
          <a:p>
            <a:pPr>
              <a:buClr>
                <a:srgbClr val="FF0000"/>
              </a:buClr>
              <a:buFont typeface="Calisto MT" panose="02040603050505030304" pitchFamily="18" charset="0"/>
              <a:buChar char="×"/>
            </a:pPr>
            <a:r>
              <a:rPr lang="en-US" sz="1800" dirty="0">
                <a:latin typeface="Calisto MT" panose="02040603050505030304" pitchFamily="18" charset="0"/>
              </a:rPr>
              <a:t>Capital expenses defined as expenses that are $5,000 or more one-time costs for the purchase of a fixed asset. For example, procurement of a car, property, remodeling a property, building an addition to a community center etc.</a:t>
            </a:r>
          </a:p>
          <a:p>
            <a:pPr>
              <a:buClr>
                <a:srgbClr val="FF0000"/>
              </a:buClr>
              <a:buFont typeface="Calisto MT" panose="02040603050505030304" pitchFamily="18" charset="0"/>
              <a:buChar char="×"/>
            </a:pPr>
            <a:r>
              <a:rPr lang="en-US" sz="1800" dirty="0">
                <a:latin typeface="Calisto MT" panose="02040603050505030304" pitchFamily="18" charset="0"/>
              </a:rPr>
              <a:t>Grant funds can’t be used to purchase goods or services from Board Members’ organizations</a:t>
            </a:r>
          </a:p>
          <a:p>
            <a:pPr>
              <a:buClr>
                <a:srgbClr val="FF0000"/>
              </a:buClr>
              <a:buFont typeface="Calisto MT" panose="02040603050505030304" pitchFamily="18" charset="0"/>
              <a:buChar char="×"/>
            </a:pPr>
            <a:r>
              <a:rPr lang="en-US" sz="1800" dirty="0">
                <a:latin typeface="Calisto MT" panose="02040603050505030304" pitchFamily="18" charset="0"/>
              </a:rPr>
              <a:t>Any purchase or activity which has already been made outside the grant award period of performance</a:t>
            </a:r>
          </a:p>
          <a:p>
            <a:pPr>
              <a:buClr>
                <a:srgbClr val="FF0000"/>
              </a:buClr>
              <a:buFont typeface="Calisto MT" panose="02040603050505030304" pitchFamily="18" charset="0"/>
              <a:buChar char="×"/>
            </a:pPr>
            <a:r>
              <a:rPr lang="en-US" sz="1800" dirty="0">
                <a:latin typeface="Calisto MT" panose="02040603050505030304" pitchFamily="18" charset="0"/>
              </a:rPr>
              <a:t>Purchases or activities unnecessary to accomplish grant purposes</a:t>
            </a:r>
          </a:p>
          <a:p>
            <a:pPr>
              <a:buClr>
                <a:srgbClr val="FF0000"/>
              </a:buClr>
              <a:buFont typeface="Calisto MT" panose="02040603050505030304" pitchFamily="18" charset="0"/>
              <a:buChar char="×"/>
            </a:pPr>
            <a:r>
              <a:rPr lang="en-US" sz="1800" dirty="0">
                <a:latin typeface="Calisto MT" panose="02040603050505030304" pitchFamily="18" charset="0"/>
              </a:rPr>
              <a:t>Prior obligations of and/or, debts, fines, and penalties imposed on the Grantee</a:t>
            </a:r>
          </a:p>
          <a:p>
            <a:pPr>
              <a:buClr>
                <a:srgbClr val="FF0000"/>
              </a:buClr>
              <a:buFont typeface="Calisto MT" panose="02040603050505030304" pitchFamily="18" charset="0"/>
              <a:buChar char="×"/>
            </a:pPr>
            <a:r>
              <a:rPr lang="en-US" sz="1800" dirty="0">
                <a:latin typeface="Calisto MT" panose="02040603050505030304" pitchFamily="18" charset="0"/>
              </a:rPr>
              <a:t>Lobbying</a:t>
            </a:r>
          </a:p>
          <a:p>
            <a:pPr>
              <a:buClr>
                <a:srgbClr val="FF0000"/>
              </a:buClr>
              <a:buFont typeface="Calisto MT" panose="02040603050505030304" pitchFamily="18" charset="0"/>
              <a:buChar char="×"/>
            </a:pPr>
            <a:r>
              <a:rPr lang="en-US" sz="1800" dirty="0">
                <a:latin typeface="Calisto MT" panose="02040603050505030304" pitchFamily="18" charset="0"/>
              </a:rPr>
              <a:t>To supplant (replace) funds from other grant sources</a:t>
            </a:r>
          </a:p>
          <a:p>
            <a:pPr>
              <a:buClr>
                <a:srgbClr val="FF0000"/>
              </a:buClr>
              <a:buFont typeface="Calisto MT" panose="02040603050505030304" pitchFamily="18" charset="0"/>
              <a:buChar char="×"/>
            </a:pPr>
            <a:endParaRPr lang="en-US" sz="1800" dirty="0">
              <a:latin typeface="Calisto MT" panose="02040603050505030304" pitchFamily="18" charset="0"/>
            </a:endParaRPr>
          </a:p>
        </p:txBody>
      </p:sp>
      <p:cxnSp>
        <p:nvCxnSpPr>
          <p:cNvPr id="2" name="Straight Connector 1">
            <a:extLst>
              <a:ext uri="{FF2B5EF4-FFF2-40B4-BE49-F238E27FC236}">
                <a16:creationId xmlns:a16="http://schemas.microsoft.com/office/drawing/2014/main" id="{4D5BE009-E3DE-FE58-99ED-B03E7A50181C}"/>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103E172-CFAF-D067-9F85-1FB7E73F3D28}"/>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507DB80E-583F-5507-B543-7E1F4D94BF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3032214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14E70-2B3D-5845-6FA8-217D483A77CF}"/>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9A2D2A46-6E8F-3F2E-63F5-250865B923C3}"/>
              </a:ext>
            </a:extLst>
          </p:cNvPr>
          <p:cNvSpPr>
            <a:spLocks/>
          </p:cNvSpPr>
          <p:nvPr/>
        </p:nvSpPr>
        <p:spPr bwMode="auto">
          <a:xfrm>
            <a:off x="1" y="354479"/>
            <a:ext cx="7052981" cy="718141"/>
          </a:xfrm>
          <a:prstGeom prst="rect">
            <a:avLst/>
          </a:prstGeom>
          <a:noFill/>
          <a:ln>
            <a:noFill/>
          </a:ln>
        </p:spPr>
        <p:txBody>
          <a:bodyPr lIns="0" tIns="0" rIns="0" bIns="0" anchor="ctr"/>
          <a:lstStyle/>
          <a:p>
            <a:pPr algn="ctr"/>
            <a:r>
              <a:rPr lang="en-US" sz="3600" b="1" dirty="0">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FY24 PBM</a:t>
            </a:r>
          </a:p>
          <a:p>
            <a:pPr algn="ctr"/>
            <a:r>
              <a:rPr lang="en-US" sz="3600" b="1" dirty="0">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Award Information</a:t>
            </a:r>
          </a:p>
        </p:txBody>
      </p:sp>
      <p:sp>
        <p:nvSpPr>
          <p:cNvPr id="22" name="Line 13">
            <a:extLst>
              <a:ext uri="{FF2B5EF4-FFF2-40B4-BE49-F238E27FC236}">
                <a16:creationId xmlns:a16="http://schemas.microsoft.com/office/drawing/2014/main" id="{C5A3018B-A1C9-D689-DC34-13642CE9BB90}"/>
              </a:ext>
            </a:extLst>
          </p:cNvPr>
          <p:cNvSpPr>
            <a:spLocks noChangeShapeType="1"/>
          </p:cNvSpPr>
          <p:nvPr/>
        </p:nvSpPr>
        <p:spPr bwMode="auto">
          <a:xfrm>
            <a:off x="26372"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4CCAB589-C836-A170-C956-35C8D2AF30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graphicFrame>
        <p:nvGraphicFramePr>
          <p:cNvPr id="3" name="Content Placeholder 2">
            <a:extLst>
              <a:ext uri="{FF2B5EF4-FFF2-40B4-BE49-F238E27FC236}">
                <a16:creationId xmlns:a16="http://schemas.microsoft.com/office/drawing/2014/main" id="{669C0888-99A2-E638-0487-1DCA1A0AC016}"/>
              </a:ext>
            </a:extLst>
          </p:cNvPr>
          <p:cNvGraphicFramePr>
            <a:graphicFrameLocks noGrp="1"/>
          </p:cNvGraphicFramePr>
          <p:nvPr>
            <p:ph idx="1"/>
            <p:extLst>
              <p:ext uri="{D42A27DB-BD31-4B8C-83A1-F6EECF244321}">
                <p14:modId xmlns:p14="http://schemas.microsoft.com/office/powerpoint/2010/main" val="3034233161"/>
              </p:ext>
            </p:extLst>
          </p:nvPr>
        </p:nvGraphicFramePr>
        <p:xfrm>
          <a:off x="1015253" y="1295818"/>
          <a:ext cx="5022476" cy="2867560"/>
        </p:xfrm>
        <a:graphic>
          <a:graphicData uri="http://schemas.openxmlformats.org/drawingml/2006/table">
            <a:tbl>
              <a:tblPr/>
              <a:tblGrid>
                <a:gridCol w="2511238">
                  <a:extLst>
                    <a:ext uri="{9D8B030D-6E8A-4147-A177-3AD203B41FA5}">
                      <a16:colId xmlns:a16="http://schemas.microsoft.com/office/drawing/2014/main" val="436417482"/>
                    </a:ext>
                  </a:extLst>
                </a:gridCol>
                <a:gridCol w="2511238">
                  <a:extLst>
                    <a:ext uri="{9D8B030D-6E8A-4147-A177-3AD203B41FA5}">
                      <a16:colId xmlns:a16="http://schemas.microsoft.com/office/drawing/2014/main" val="1218100019"/>
                    </a:ext>
                  </a:extLst>
                </a:gridCol>
              </a:tblGrid>
              <a:tr h="494149">
                <a:tc>
                  <a:txBody>
                    <a:bodyPr/>
                    <a:lstStyle/>
                    <a:p>
                      <a:pPr algn="l" fontAlgn="base"/>
                      <a:r>
                        <a:rPr lang="en-US" sz="1500" b="1" i="0">
                          <a:solidFill>
                            <a:srgbClr val="000000"/>
                          </a:solidFill>
                          <a:effectLst/>
                          <a:latin typeface="Calisto MT" panose="02040603050505030304" pitchFamily="18" charset="0"/>
                        </a:rPr>
                        <a:t>Total Funds​</a:t>
                      </a:r>
                      <a:endParaRPr lang="en-US" sz="1500" b="1" i="0">
                        <a:solidFill>
                          <a:srgbClr val="000000"/>
                        </a:solidFill>
                        <a:effectLst/>
                      </a:endParaRPr>
                    </a:p>
                  </a:txBody>
                  <a:tcPr marL="70593" marR="70593" marT="35296" marB="35296">
                    <a:lnL w="20412" cap="flat" cmpd="sng" algn="ctr">
                      <a:solidFill>
                        <a:srgbClr val="FFFFFF"/>
                      </a:solidFill>
                      <a:prstDash val="solid"/>
                      <a:round/>
                      <a:headEnd type="none" w="med" len="med"/>
                      <a:tailEnd type="none" w="med" len="med"/>
                    </a:lnL>
                    <a:lnR w="20412" cap="flat" cmpd="sng" algn="ctr">
                      <a:solidFill>
                        <a:srgbClr val="FFFFFF"/>
                      </a:solidFill>
                      <a:prstDash val="solid"/>
                      <a:round/>
                      <a:headEnd type="none" w="med" len="med"/>
                      <a:tailEnd type="none" w="med" len="med"/>
                    </a:lnR>
                    <a:lnT w="20412" cap="flat" cmpd="sng" algn="ctr">
                      <a:solidFill>
                        <a:srgbClr val="FFFFFF"/>
                      </a:solidFill>
                      <a:prstDash val="solid"/>
                      <a:round/>
                      <a:headEnd type="none" w="med" len="med"/>
                      <a:tailEnd type="none" w="med" len="med"/>
                    </a:lnT>
                    <a:lnB w="20412"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500" b="0" i="0" dirty="0">
                          <a:solidFill>
                            <a:srgbClr val="000000"/>
                          </a:solidFill>
                          <a:effectLst/>
                          <a:latin typeface="Calisto MT" panose="02040603050505030304" pitchFamily="18" charset="0"/>
                        </a:rPr>
                        <a:t>$400,000​ ($200,000 for programs serving Silver Spring) </a:t>
                      </a:r>
                      <a:endParaRPr lang="en-US" sz="1500" b="0" i="0" dirty="0">
                        <a:solidFill>
                          <a:srgbClr val="000000"/>
                        </a:solidFill>
                        <a:effectLst/>
                      </a:endParaRPr>
                    </a:p>
                  </a:txBody>
                  <a:tcPr marL="70593" marR="70593" marT="35296" marB="35296">
                    <a:lnL w="20412" cap="flat" cmpd="sng" algn="ctr">
                      <a:solidFill>
                        <a:srgbClr val="FFFFFF"/>
                      </a:solidFill>
                      <a:prstDash val="solid"/>
                      <a:round/>
                      <a:headEnd type="none" w="med" len="med"/>
                      <a:tailEnd type="none" w="med" len="med"/>
                    </a:lnL>
                    <a:lnR w="20412" cap="flat" cmpd="sng" algn="ctr">
                      <a:solidFill>
                        <a:srgbClr val="FFFFFF"/>
                      </a:solidFill>
                      <a:prstDash val="solid"/>
                      <a:round/>
                      <a:headEnd type="none" w="med" len="med"/>
                      <a:tailEnd type="none" w="med" len="med"/>
                    </a:lnR>
                    <a:lnT w="20412" cap="flat" cmpd="sng" algn="ctr">
                      <a:solidFill>
                        <a:srgbClr val="FFFFFF"/>
                      </a:solidFill>
                      <a:prstDash val="solid"/>
                      <a:round/>
                      <a:headEnd type="none" w="med" len="med"/>
                      <a:tailEnd type="none" w="med" len="med"/>
                    </a:lnT>
                    <a:lnB w="20412"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4190410655"/>
                  </a:ext>
                </a:extLst>
              </a:tr>
              <a:tr h="279429">
                <a:tc>
                  <a:txBody>
                    <a:bodyPr/>
                    <a:lstStyle/>
                    <a:p>
                      <a:pPr algn="l" fontAlgn="base"/>
                      <a:r>
                        <a:rPr lang="en-US" sz="1500" b="1" i="0">
                          <a:solidFill>
                            <a:srgbClr val="000000"/>
                          </a:solidFill>
                          <a:effectLst/>
                          <a:latin typeface="Calisto MT" panose="02040603050505030304" pitchFamily="18" charset="0"/>
                        </a:rPr>
                        <a:t>Anticipated number of awards​</a:t>
                      </a:r>
                      <a:endParaRPr lang="en-US" sz="1500" b="1" i="0">
                        <a:solidFill>
                          <a:srgbClr val="000000"/>
                        </a:solidFill>
                        <a:effectLst/>
                      </a:endParaRPr>
                    </a:p>
                  </a:txBody>
                  <a:tcPr marL="70593" marR="70593" marT="35296" marB="35296">
                    <a:lnL w="20412" cap="flat" cmpd="sng" algn="ctr">
                      <a:solidFill>
                        <a:srgbClr val="FFFFFF"/>
                      </a:solidFill>
                      <a:prstDash val="solid"/>
                      <a:round/>
                      <a:headEnd type="none" w="med" len="med"/>
                      <a:tailEnd type="none" w="med" len="med"/>
                    </a:lnL>
                    <a:lnR w="20412" cap="flat" cmpd="sng" algn="ctr">
                      <a:solidFill>
                        <a:srgbClr val="FFFFFF"/>
                      </a:solidFill>
                      <a:prstDash val="solid"/>
                      <a:round/>
                      <a:headEnd type="none" w="med" len="med"/>
                      <a:tailEnd type="none" w="med" len="med"/>
                    </a:lnR>
                    <a:lnT w="20412" cap="flat" cmpd="sng" algn="ctr">
                      <a:solidFill>
                        <a:srgbClr val="FFFFFF"/>
                      </a:solidFill>
                      <a:prstDash val="solid"/>
                      <a:round/>
                      <a:headEnd type="none" w="med" len="med"/>
                      <a:tailEnd type="none" w="med" len="med"/>
                    </a:lnT>
                    <a:lnB w="20412" cap="flat" cmpd="sng" algn="ctr">
                      <a:solidFill>
                        <a:srgbClr val="FFFFFF"/>
                      </a:solidFill>
                      <a:prstDash val="solid"/>
                      <a:round/>
                      <a:headEnd type="none" w="med" len="med"/>
                      <a:tailEnd type="none" w="med" len="med"/>
                    </a:lnB>
                    <a:solidFill>
                      <a:srgbClr val="E9EBF5"/>
                    </a:solidFill>
                  </a:tcPr>
                </a:tc>
                <a:tc>
                  <a:txBody>
                    <a:bodyPr/>
                    <a:lstStyle/>
                    <a:p>
                      <a:pPr algn="l" fontAlgn="base"/>
                      <a:r>
                        <a:rPr lang="en-US" sz="1500" b="0" i="0" dirty="0">
                          <a:solidFill>
                            <a:srgbClr val="000000"/>
                          </a:solidFill>
                          <a:effectLst/>
                          <a:latin typeface="Calisto MT" panose="02040603050505030304" pitchFamily="18" charset="0"/>
                        </a:rPr>
                        <a:t>2-5</a:t>
                      </a:r>
                      <a:endParaRPr lang="en-US" sz="1500" b="0" i="0" dirty="0">
                        <a:solidFill>
                          <a:srgbClr val="000000"/>
                        </a:solidFill>
                        <a:effectLst/>
                      </a:endParaRPr>
                    </a:p>
                  </a:txBody>
                  <a:tcPr marL="70593" marR="70593" marT="35296" marB="35296">
                    <a:lnL w="20412" cap="flat" cmpd="sng" algn="ctr">
                      <a:solidFill>
                        <a:srgbClr val="FFFFFF"/>
                      </a:solidFill>
                      <a:prstDash val="solid"/>
                      <a:round/>
                      <a:headEnd type="none" w="med" len="med"/>
                      <a:tailEnd type="none" w="med" len="med"/>
                    </a:lnL>
                    <a:lnR w="20412" cap="flat" cmpd="sng" algn="ctr">
                      <a:solidFill>
                        <a:srgbClr val="FFFFFF"/>
                      </a:solidFill>
                      <a:prstDash val="solid"/>
                      <a:round/>
                      <a:headEnd type="none" w="med" len="med"/>
                      <a:tailEnd type="none" w="med" len="med"/>
                    </a:lnR>
                    <a:lnT w="20412" cap="flat" cmpd="sng" algn="ctr">
                      <a:solidFill>
                        <a:srgbClr val="FFFFFF"/>
                      </a:solidFill>
                      <a:prstDash val="solid"/>
                      <a:round/>
                      <a:headEnd type="none" w="med" len="med"/>
                      <a:tailEnd type="none" w="med" len="med"/>
                    </a:lnT>
                    <a:lnB w="20412"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871971269"/>
                  </a:ext>
                </a:extLst>
              </a:tr>
              <a:tr h="279429">
                <a:tc>
                  <a:txBody>
                    <a:bodyPr/>
                    <a:lstStyle/>
                    <a:p>
                      <a:pPr algn="l" fontAlgn="base"/>
                      <a:r>
                        <a:rPr lang="en-US" sz="1500" b="1" i="0">
                          <a:solidFill>
                            <a:srgbClr val="000000"/>
                          </a:solidFill>
                          <a:effectLst/>
                          <a:latin typeface="Calisto MT" panose="02040603050505030304" pitchFamily="18" charset="0"/>
                        </a:rPr>
                        <a:t>Award Size​</a:t>
                      </a:r>
                      <a:endParaRPr lang="en-US" sz="1500" b="1" i="0">
                        <a:solidFill>
                          <a:srgbClr val="000000"/>
                        </a:solidFill>
                        <a:effectLst/>
                      </a:endParaRPr>
                    </a:p>
                  </a:txBody>
                  <a:tcPr marL="70593" marR="70593" marT="35296" marB="35296">
                    <a:lnL w="20412" cap="flat" cmpd="sng" algn="ctr">
                      <a:solidFill>
                        <a:srgbClr val="FFFFFF"/>
                      </a:solidFill>
                      <a:prstDash val="solid"/>
                      <a:round/>
                      <a:headEnd type="none" w="med" len="med"/>
                      <a:tailEnd type="none" w="med" len="med"/>
                    </a:lnL>
                    <a:lnR w="20412" cap="flat" cmpd="sng" algn="ctr">
                      <a:solidFill>
                        <a:srgbClr val="FFFFFF"/>
                      </a:solidFill>
                      <a:prstDash val="solid"/>
                      <a:round/>
                      <a:headEnd type="none" w="med" len="med"/>
                      <a:tailEnd type="none" w="med" len="med"/>
                    </a:lnR>
                    <a:lnT w="20412" cap="flat" cmpd="sng" algn="ctr">
                      <a:solidFill>
                        <a:srgbClr val="FFFFFF"/>
                      </a:solidFill>
                      <a:prstDash val="solid"/>
                      <a:round/>
                      <a:headEnd type="none" w="med" len="med"/>
                      <a:tailEnd type="none" w="med" len="med"/>
                    </a:lnT>
                    <a:lnB w="20412"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500" b="0" i="0" dirty="0">
                          <a:solidFill>
                            <a:srgbClr val="000000"/>
                          </a:solidFill>
                          <a:effectLst/>
                          <a:latin typeface="Calisto MT" panose="02040603050505030304" pitchFamily="18" charset="0"/>
                        </a:rPr>
                        <a:t>$25,000 - $200,000</a:t>
                      </a:r>
                      <a:endParaRPr lang="en-US" sz="1500" b="0" i="0" dirty="0">
                        <a:solidFill>
                          <a:srgbClr val="000000"/>
                        </a:solidFill>
                        <a:effectLst/>
                      </a:endParaRPr>
                    </a:p>
                  </a:txBody>
                  <a:tcPr marL="70593" marR="70593" marT="35296" marB="35296">
                    <a:lnL w="20412" cap="flat" cmpd="sng" algn="ctr">
                      <a:solidFill>
                        <a:srgbClr val="FFFFFF"/>
                      </a:solidFill>
                      <a:prstDash val="solid"/>
                      <a:round/>
                      <a:headEnd type="none" w="med" len="med"/>
                      <a:tailEnd type="none" w="med" len="med"/>
                    </a:lnL>
                    <a:lnR w="20412" cap="flat" cmpd="sng" algn="ctr">
                      <a:solidFill>
                        <a:srgbClr val="FFFFFF"/>
                      </a:solidFill>
                      <a:prstDash val="solid"/>
                      <a:round/>
                      <a:headEnd type="none" w="med" len="med"/>
                      <a:tailEnd type="none" w="med" len="med"/>
                    </a:lnR>
                    <a:lnT w="20412" cap="flat" cmpd="sng" algn="ctr">
                      <a:solidFill>
                        <a:srgbClr val="FFFFFF"/>
                      </a:solidFill>
                      <a:prstDash val="solid"/>
                      <a:round/>
                      <a:headEnd type="none" w="med" len="med"/>
                      <a:tailEnd type="none" w="med" len="med"/>
                    </a:lnT>
                    <a:lnB w="20412"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509774015"/>
                  </a:ext>
                </a:extLst>
              </a:tr>
              <a:tr h="279429">
                <a:tc>
                  <a:txBody>
                    <a:bodyPr/>
                    <a:lstStyle/>
                    <a:p>
                      <a:pPr algn="l" fontAlgn="base"/>
                      <a:r>
                        <a:rPr lang="en-US" sz="1500" b="1" i="0">
                          <a:solidFill>
                            <a:srgbClr val="000000"/>
                          </a:solidFill>
                          <a:effectLst/>
                          <a:latin typeface="Calisto MT" panose="02040603050505030304" pitchFamily="18" charset="0"/>
                        </a:rPr>
                        <a:t>Period of Performance​</a:t>
                      </a:r>
                      <a:endParaRPr lang="en-US" sz="1500" b="1" i="0">
                        <a:solidFill>
                          <a:srgbClr val="000000"/>
                        </a:solidFill>
                        <a:effectLst/>
                      </a:endParaRPr>
                    </a:p>
                  </a:txBody>
                  <a:tcPr marL="70593" marR="70593" marT="35296" marB="35296">
                    <a:lnL w="20412" cap="flat" cmpd="sng" algn="ctr">
                      <a:solidFill>
                        <a:srgbClr val="FFFFFF"/>
                      </a:solidFill>
                      <a:prstDash val="solid"/>
                      <a:round/>
                      <a:headEnd type="none" w="med" len="med"/>
                      <a:tailEnd type="none" w="med" len="med"/>
                    </a:lnL>
                    <a:lnR w="20412" cap="flat" cmpd="sng" algn="ctr">
                      <a:solidFill>
                        <a:srgbClr val="FFFFFF"/>
                      </a:solidFill>
                      <a:prstDash val="solid"/>
                      <a:round/>
                      <a:headEnd type="none" w="med" len="med"/>
                      <a:tailEnd type="none" w="med" len="med"/>
                    </a:lnR>
                    <a:lnT w="20412" cap="flat" cmpd="sng" algn="ctr">
                      <a:solidFill>
                        <a:srgbClr val="FFFFFF"/>
                      </a:solidFill>
                      <a:prstDash val="solid"/>
                      <a:round/>
                      <a:headEnd type="none" w="med" len="med"/>
                      <a:tailEnd type="none" w="med" len="med"/>
                    </a:lnT>
                    <a:lnB w="20412" cap="flat" cmpd="sng" algn="ctr">
                      <a:solidFill>
                        <a:srgbClr val="FFFFFF"/>
                      </a:solidFill>
                      <a:prstDash val="solid"/>
                      <a:round/>
                      <a:headEnd type="none" w="med" len="med"/>
                      <a:tailEnd type="none" w="med" len="med"/>
                    </a:lnB>
                    <a:solidFill>
                      <a:srgbClr val="E9EBF5"/>
                    </a:solidFill>
                  </a:tcPr>
                </a:tc>
                <a:tc>
                  <a:txBody>
                    <a:bodyPr/>
                    <a:lstStyle/>
                    <a:p>
                      <a:pPr algn="l" fontAlgn="base"/>
                      <a:r>
                        <a:rPr lang="en-US" sz="1500" b="0" i="0" dirty="0">
                          <a:solidFill>
                            <a:srgbClr val="000000"/>
                          </a:solidFill>
                          <a:effectLst/>
                          <a:latin typeface="Calisto MT" panose="02040603050505030304" pitchFamily="18" charset="0"/>
                        </a:rPr>
                        <a:t>Up to 12 months​ (multi-year awards contingent on performance)</a:t>
                      </a:r>
                      <a:endParaRPr lang="en-US" sz="1500" b="0" i="0" dirty="0">
                        <a:solidFill>
                          <a:srgbClr val="000000"/>
                        </a:solidFill>
                        <a:effectLst/>
                      </a:endParaRPr>
                    </a:p>
                  </a:txBody>
                  <a:tcPr marL="70593" marR="70593" marT="35296" marB="35296">
                    <a:lnL w="20412" cap="flat" cmpd="sng" algn="ctr">
                      <a:solidFill>
                        <a:srgbClr val="FFFFFF"/>
                      </a:solidFill>
                      <a:prstDash val="solid"/>
                      <a:round/>
                      <a:headEnd type="none" w="med" len="med"/>
                      <a:tailEnd type="none" w="med" len="med"/>
                    </a:lnL>
                    <a:lnR w="20412" cap="flat" cmpd="sng" algn="ctr">
                      <a:solidFill>
                        <a:srgbClr val="FFFFFF"/>
                      </a:solidFill>
                      <a:prstDash val="solid"/>
                      <a:round/>
                      <a:headEnd type="none" w="med" len="med"/>
                      <a:tailEnd type="none" w="med" len="med"/>
                    </a:lnR>
                    <a:lnT w="20412" cap="flat" cmpd="sng" algn="ctr">
                      <a:solidFill>
                        <a:srgbClr val="FFFFFF"/>
                      </a:solidFill>
                      <a:prstDash val="solid"/>
                      <a:round/>
                      <a:headEnd type="none" w="med" len="med"/>
                      <a:tailEnd type="none" w="med" len="med"/>
                    </a:lnT>
                    <a:lnB w="20412"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804881898"/>
                  </a:ext>
                </a:extLst>
              </a:tr>
              <a:tr h="494149">
                <a:tc>
                  <a:txBody>
                    <a:bodyPr/>
                    <a:lstStyle/>
                    <a:p>
                      <a:pPr algn="l" fontAlgn="base"/>
                      <a:r>
                        <a:rPr lang="en-US" sz="1500" b="1" i="0">
                          <a:solidFill>
                            <a:srgbClr val="000000"/>
                          </a:solidFill>
                          <a:effectLst/>
                          <a:latin typeface="Calisto MT" panose="02040603050505030304" pitchFamily="18" charset="0"/>
                        </a:rPr>
                        <a:t>Anticipated Types of Awards​</a:t>
                      </a:r>
                      <a:endParaRPr lang="en-US" sz="1500" b="1" i="0">
                        <a:solidFill>
                          <a:srgbClr val="000000"/>
                        </a:solidFill>
                        <a:effectLst/>
                      </a:endParaRPr>
                    </a:p>
                  </a:txBody>
                  <a:tcPr marL="70593" marR="70593" marT="35296" marB="35296">
                    <a:lnL w="20412" cap="flat" cmpd="sng" algn="ctr">
                      <a:solidFill>
                        <a:srgbClr val="FFFFFF"/>
                      </a:solidFill>
                      <a:prstDash val="solid"/>
                      <a:round/>
                      <a:headEnd type="none" w="med" len="med"/>
                      <a:tailEnd type="none" w="med" len="med"/>
                    </a:lnL>
                    <a:lnR w="20412" cap="flat" cmpd="sng" algn="ctr">
                      <a:solidFill>
                        <a:srgbClr val="FFFFFF"/>
                      </a:solidFill>
                      <a:prstDash val="solid"/>
                      <a:round/>
                      <a:headEnd type="none" w="med" len="med"/>
                      <a:tailEnd type="none" w="med" len="med"/>
                    </a:lnR>
                    <a:lnT w="20412" cap="flat" cmpd="sng" algn="ctr">
                      <a:solidFill>
                        <a:srgbClr val="FFFFFF"/>
                      </a:solidFill>
                      <a:prstDash val="solid"/>
                      <a:round/>
                      <a:headEnd type="none" w="med" len="med"/>
                      <a:tailEnd type="none" w="med" len="med"/>
                    </a:lnT>
                    <a:lnB w="20412" cap="flat" cmpd="sng" algn="ctr">
                      <a:solidFill>
                        <a:srgbClr val="FFFFFF"/>
                      </a:solidFill>
                      <a:prstDash val="solid"/>
                      <a:round/>
                      <a:headEnd type="none" w="med" len="med"/>
                      <a:tailEnd type="none" w="med" len="med"/>
                    </a:lnB>
                    <a:solidFill>
                      <a:srgbClr val="E9EBF5"/>
                    </a:solidFill>
                  </a:tcPr>
                </a:tc>
                <a:tc>
                  <a:txBody>
                    <a:bodyPr/>
                    <a:lstStyle/>
                    <a:p>
                      <a:pPr algn="l" fontAlgn="base"/>
                      <a:r>
                        <a:rPr lang="en-US" sz="1500" b="0" i="0" dirty="0">
                          <a:solidFill>
                            <a:srgbClr val="000000"/>
                          </a:solidFill>
                          <a:effectLst/>
                          <a:latin typeface="Calisto MT" panose="02040603050505030304" pitchFamily="18" charset="0"/>
                        </a:rPr>
                        <a:t>Tranche-funded</a:t>
                      </a:r>
                      <a:endParaRPr lang="en-US" sz="1500" b="0" i="0" dirty="0">
                        <a:solidFill>
                          <a:srgbClr val="000000"/>
                        </a:solidFill>
                        <a:effectLst/>
                      </a:endParaRPr>
                    </a:p>
                  </a:txBody>
                  <a:tcPr marL="70593" marR="70593" marT="35296" marB="35296">
                    <a:lnL w="20412" cap="flat" cmpd="sng" algn="ctr">
                      <a:solidFill>
                        <a:srgbClr val="FFFFFF"/>
                      </a:solidFill>
                      <a:prstDash val="solid"/>
                      <a:round/>
                      <a:headEnd type="none" w="med" len="med"/>
                      <a:tailEnd type="none" w="med" len="med"/>
                    </a:lnL>
                    <a:lnR w="20412" cap="flat" cmpd="sng" algn="ctr">
                      <a:solidFill>
                        <a:srgbClr val="FFFFFF"/>
                      </a:solidFill>
                      <a:prstDash val="solid"/>
                      <a:round/>
                      <a:headEnd type="none" w="med" len="med"/>
                      <a:tailEnd type="none" w="med" len="med"/>
                    </a:lnR>
                    <a:lnT w="20412" cap="flat" cmpd="sng" algn="ctr">
                      <a:solidFill>
                        <a:srgbClr val="FFFFFF"/>
                      </a:solidFill>
                      <a:prstDash val="solid"/>
                      <a:round/>
                      <a:headEnd type="none" w="med" len="med"/>
                      <a:tailEnd type="none" w="med" len="med"/>
                    </a:lnT>
                    <a:lnB w="20412"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527417469"/>
                  </a:ext>
                </a:extLst>
              </a:tr>
            </a:tbl>
          </a:graphicData>
        </a:graphic>
      </p:graphicFrame>
      <p:cxnSp>
        <p:nvCxnSpPr>
          <p:cNvPr id="2" name="Straight Connector 1">
            <a:extLst>
              <a:ext uri="{FF2B5EF4-FFF2-40B4-BE49-F238E27FC236}">
                <a16:creationId xmlns:a16="http://schemas.microsoft.com/office/drawing/2014/main" id="{3C3E3A88-E9DC-6347-AC7F-68032EBB33DC}"/>
              </a:ext>
            </a:extLst>
          </p:cNvPr>
          <p:cNvCxnSpPr/>
          <p:nvPr/>
        </p:nvCxnSpPr>
        <p:spPr>
          <a:xfrm>
            <a:off x="-132107" y="4758341"/>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58BA222-46D0-2070-0D90-42D4D4D87F88}"/>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65196782-D13D-6256-D56E-F87E9F938F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
        <p:nvSpPr>
          <p:cNvPr id="6" name="Rectangle 1">
            <a:extLst>
              <a:ext uri="{FF2B5EF4-FFF2-40B4-BE49-F238E27FC236}">
                <a16:creationId xmlns:a16="http://schemas.microsoft.com/office/drawing/2014/main" id="{31E1FAC3-AECE-36D3-5BE7-34E89670009E}"/>
              </a:ext>
            </a:extLst>
          </p:cNvPr>
          <p:cNvSpPr>
            <a:spLocks noChangeArrowheads="1"/>
          </p:cNvSpPr>
          <p:nvPr/>
        </p:nvSpPr>
        <p:spPr bwMode="auto">
          <a:xfrm>
            <a:off x="0" y="0"/>
            <a:ext cx="7772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85083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p:cNvSpPr>
            <a:spLocks/>
          </p:cNvSpPr>
          <p:nvPr/>
        </p:nvSpPr>
        <p:spPr bwMode="auto">
          <a:xfrm>
            <a:off x="1" y="354479"/>
            <a:ext cx="7772399" cy="718141"/>
          </a:xfrm>
          <a:prstGeom prst="rect">
            <a:avLst/>
          </a:prstGeom>
          <a:noFill/>
          <a:ln>
            <a:noFill/>
          </a:ln>
        </p:spPr>
        <p:txBody>
          <a:bodyPr lIns="0" tIns="0" rIns="0" bIns="0" anchor="ctr"/>
          <a:lstStyle/>
          <a:p>
            <a:pPr algn="ctr">
              <a:lnSpc>
                <a:spcPct val="70000"/>
              </a:lnSpc>
            </a:pP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rPr>
              <a:t>Submission Guidelines</a:t>
            </a:r>
          </a:p>
        </p:txBody>
      </p:sp>
      <p:sp>
        <p:nvSpPr>
          <p:cNvPr id="22" name="Line 13"/>
          <p:cNvSpPr>
            <a:spLocks noChangeShapeType="1"/>
          </p:cNvSpPr>
          <p:nvPr/>
        </p:nvSpPr>
        <p:spPr bwMode="auto">
          <a:xfrm>
            <a:off x="927328"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00934085-C0D0-4201-8FF9-F09FA6149A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3" name="Content Placeholder 2">
            <a:extLst>
              <a:ext uri="{FF2B5EF4-FFF2-40B4-BE49-F238E27FC236}">
                <a16:creationId xmlns:a16="http://schemas.microsoft.com/office/drawing/2014/main" id="{AB4B6F6C-9822-4917-A051-9DEE31E84310}"/>
              </a:ext>
            </a:extLst>
          </p:cNvPr>
          <p:cNvSpPr>
            <a:spLocks noGrp="1"/>
          </p:cNvSpPr>
          <p:nvPr>
            <p:ph idx="1"/>
          </p:nvPr>
        </p:nvSpPr>
        <p:spPr/>
        <p:txBody>
          <a:bodyPr vert="horz" lIns="91440" tIns="45720" rIns="91440" bIns="45720" rtlCol="0" anchor="t">
            <a:normAutofit/>
          </a:bodyPr>
          <a:lstStyle/>
          <a:p>
            <a:pPr marL="228600" indent="-228600"/>
            <a:r>
              <a:rPr lang="en-US" sz="2000" b="0" i="0" dirty="0">
                <a:effectLst/>
                <a:latin typeface="Calisto MT" panose="02040603050505030304" pitchFamily="18" charset="0"/>
              </a:rPr>
              <a:t>Submissions must come through the County’s </a:t>
            </a:r>
            <a:r>
              <a:rPr lang="en-US" sz="2000" dirty="0">
                <a:latin typeface="Calisto MT" panose="02040603050505030304" pitchFamily="18" charset="0"/>
              </a:rPr>
              <a:t>SM Apply</a:t>
            </a:r>
            <a:r>
              <a:rPr lang="en-US" sz="2000" b="0" i="0" dirty="0">
                <a:effectLst/>
                <a:latin typeface="Calisto MT" panose="02040603050505030304" pitchFamily="18" charset="0"/>
              </a:rPr>
              <a:t> online application portal at </a:t>
            </a:r>
            <a:r>
              <a:rPr lang="en-US" sz="2000" dirty="0">
                <a:latin typeface="Calisto MT" panose="02040603050505030304" pitchFamily="18" charset="0"/>
                <a:hlinkClick r:id="rId4"/>
              </a:rPr>
              <a:t>https://mcmdgrants.smapply.org</a:t>
            </a:r>
            <a:endParaRPr lang="en-US" sz="2000" b="0" i="0" dirty="0">
              <a:solidFill>
                <a:srgbClr val="333E48"/>
              </a:solidFill>
              <a:effectLst/>
              <a:latin typeface="Calisto MT" panose="02040603050505030304" pitchFamily="18" charset="0"/>
            </a:endParaRPr>
          </a:p>
          <a:p>
            <a:pPr marL="228600" indent="-228600"/>
            <a:r>
              <a:rPr lang="en-US" sz="2000" dirty="0">
                <a:latin typeface="Calisto MT"/>
              </a:rPr>
              <a:t>All applications must be fully submitted online </a:t>
            </a:r>
            <a:r>
              <a:rPr lang="en-US" sz="2000" b="0" i="0" dirty="0">
                <a:effectLst/>
                <a:latin typeface="Calisto MT"/>
              </a:rPr>
              <a:t>by </a:t>
            </a:r>
            <a:r>
              <a:rPr lang="en-US" sz="2000" b="1" dirty="0">
                <a:solidFill>
                  <a:srgbClr val="FF0000"/>
                </a:solidFill>
                <a:latin typeface="Calisto MT"/>
              </a:rPr>
              <a:t>Wednesday</a:t>
            </a:r>
            <a:r>
              <a:rPr lang="en-US" sz="2000" b="1" i="0" dirty="0">
                <a:solidFill>
                  <a:srgbClr val="FF0000"/>
                </a:solidFill>
                <a:effectLst/>
                <a:latin typeface="Calisto MT"/>
              </a:rPr>
              <a:t>,</a:t>
            </a:r>
            <a:r>
              <a:rPr lang="en-US" sz="2000" b="1" dirty="0">
                <a:solidFill>
                  <a:srgbClr val="FF0000"/>
                </a:solidFill>
                <a:latin typeface="Calisto MT"/>
              </a:rPr>
              <a:t> May 8, 2024 at 11:59 PM</a:t>
            </a:r>
            <a:endParaRPr lang="en-US" sz="2000" b="1" i="0" dirty="0">
              <a:solidFill>
                <a:srgbClr val="FF0000"/>
              </a:solidFill>
              <a:effectLst/>
              <a:latin typeface="Calisto MT"/>
            </a:endParaRPr>
          </a:p>
          <a:p>
            <a:pPr marL="228600" indent="-228600" algn="l">
              <a:buFont typeface="Arial" panose="020B0604020202020204" pitchFamily="34" charset="0"/>
              <a:buChar char="•"/>
            </a:pPr>
            <a:r>
              <a:rPr lang="en-US" sz="2000" b="0" i="0" dirty="0">
                <a:effectLst/>
                <a:latin typeface="Calisto MT" panose="02040603050505030304" pitchFamily="18" charset="0"/>
              </a:rPr>
              <a:t>Applicants requesting an Americans with Disabilities Act (ADA) accommodation should contact the Office of Grants Management to discuss alternative submission options. </a:t>
            </a:r>
            <a:endParaRPr lang="en-US" sz="2000" dirty="0">
              <a:latin typeface="Calisto MT" panose="02040603050505030304" pitchFamily="18" charset="0"/>
            </a:endParaRPr>
          </a:p>
        </p:txBody>
      </p:sp>
      <p:cxnSp>
        <p:nvCxnSpPr>
          <p:cNvPr id="2" name="Straight Connector 1">
            <a:extLst>
              <a:ext uri="{FF2B5EF4-FFF2-40B4-BE49-F238E27FC236}">
                <a16:creationId xmlns:a16="http://schemas.microsoft.com/office/drawing/2014/main" id="{D9957F83-6E72-36B9-E4B5-DEF7C2F23DF5}"/>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FBA82A4-9C14-8F11-95AA-141432479B8F}"/>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112DC25B-383B-EE6C-EBA5-4C683009A4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982406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p:cNvSpPr>
            <a:spLocks/>
          </p:cNvSpPr>
          <p:nvPr/>
        </p:nvSpPr>
        <p:spPr bwMode="auto">
          <a:xfrm>
            <a:off x="1" y="354479"/>
            <a:ext cx="7772399" cy="718141"/>
          </a:xfrm>
          <a:prstGeom prst="rect">
            <a:avLst/>
          </a:prstGeom>
          <a:noFill/>
          <a:ln>
            <a:noFill/>
          </a:ln>
        </p:spPr>
        <p:txBody>
          <a:bodyPr lIns="0" tIns="0" rIns="0" bIns="0" anchor="ctr"/>
          <a:lstStyle/>
          <a:p>
            <a:pPr algn="ctr">
              <a:lnSpc>
                <a:spcPct val="70000"/>
              </a:lnSpc>
            </a:pP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Application Tasks</a:t>
            </a:r>
            <a:endPar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endParaRPr>
          </a:p>
        </p:txBody>
      </p:sp>
      <p:sp>
        <p:nvSpPr>
          <p:cNvPr id="22" name="Line 13"/>
          <p:cNvSpPr>
            <a:spLocks noChangeShapeType="1"/>
          </p:cNvSpPr>
          <p:nvPr/>
        </p:nvSpPr>
        <p:spPr bwMode="auto">
          <a:xfrm>
            <a:off x="927328"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00934085-C0D0-4201-8FF9-F09FA6149A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3" name="Content Placeholder 2">
            <a:extLst>
              <a:ext uri="{FF2B5EF4-FFF2-40B4-BE49-F238E27FC236}">
                <a16:creationId xmlns:a16="http://schemas.microsoft.com/office/drawing/2014/main" id="{AB4B6F6C-9822-4917-A051-9DEE31E84310}"/>
              </a:ext>
            </a:extLst>
          </p:cNvPr>
          <p:cNvSpPr>
            <a:spLocks noGrp="1"/>
          </p:cNvSpPr>
          <p:nvPr>
            <p:ph idx="1"/>
          </p:nvPr>
        </p:nvSpPr>
        <p:spPr>
          <a:xfrm>
            <a:off x="534353" y="1072620"/>
            <a:ext cx="6773920" cy="3214421"/>
          </a:xfrm>
        </p:spPr>
        <p:txBody>
          <a:bodyPr>
            <a:noAutofit/>
          </a:bodyPr>
          <a:lstStyle/>
          <a:p>
            <a:pPr marL="228600" indent="-228600" algn="l">
              <a:lnSpc>
                <a:spcPct val="100000"/>
              </a:lnSpc>
              <a:buFont typeface="Arial" panose="020B0604020202020204" pitchFamily="34" charset="0"/>
              <a:buChar char="•"/>
            </a:pPr>
            <a:r>
              <a:rPr lang="en-US" sz="1275" b="1" i="0" dirty="0">
                <a:effectLst/>
                <a:latin typeface="Calisto MT" panose="02040603050505030304" pitchFamily="18" charset="0"/>
              </a:rPr>
              <a:t>Applicant Information (Reusable) Task: </a:t>
            </a:r>
            <a:r>
              <a:rPr lang="en-US" sz="1275" i="0" dirty="0">
                <a:effectLst/>
                <a:latin typeface="Calisto MT" panose="02040603050505030304" pitchFamily="18" charset="0"/>
              </a:rPr>
              <a:t>Organization contact info and </a:t>
            </a:r>
            <a:r>
              <a:rPr lang="en-US" sz="1275" dirty="0">
                <a:latin typeface="Calisto MT" panose="02040603050505030304" pitchFamily="18" charset="0"/>
              </a:rPr>
              <a:t>supporting documents </a:t>
            </a:r>
            <a:r>
              <a:rPr lang="en-US" sz="1275" i="1" dirty="0">
                <a:effectLst/>
                <a:latin typeface="Calisto MT" panose="02040603050505030304" pitchFamily="18" charset="0"/>
              </a:rPr>
              <a:t>(data fields and uploads)</a:t>
            </a:r>
          </a:p>
          <a:p>
            <a:pPr marL="228600" indent="-228600" algn="l">
              <a:lnSpc>
                <a:spcPct val="100000"/>
              </a:lnSpc>
              <a:buFont typeface="Arial" panose="020B0604020202020204" pitchFamily="34" charset="0"/>
              <a:buChar char="•"/>
            </a:pPr>
            <a:r>
              <a:rPr lang="en-US" sz="1275" b="1" i="0" dirty="0">
                <a:effectLst/>
                <a:latin typeface="Calisto MT" panose="02040603050505030304" pitchFamily="18" charset="0"/>
              </a:rPr>
              <a:t>Applicant Background (Reusable) Task: </a:t>
            </a:r>
            <a:r>
              <a:rPr lang="en-US" sz="1275" i="0" dirty="0">
                <a:effectLst/>
                <a:latin typeface="Calisto MT" panose="02040603050505030304" pitchFamily="18" charset="0"/>
              </a:rPr>
              <a:t>Organization size and leadership demographics (</a:t>
            </a:r>
            <a:r>
              <a:rPr lang="en-US" sz="1275" i="1" dirty="0">
                <a:effectLst/>
                <a:latin typeface="Calisto MT" panose="02040603050505030304" pitchFamily="18" charset="0"/>
              </a:rPr>
              <a:t>data collected will never be seen by Review </a:t>
            </a:r>
            <a:r>
              <a:rPr lang="en-US" sz="1275" i="1" dirty="0">
                <a:latin typeface="Calisto MT" panose="02040603050505030304" pitchFamily="18" charset="0"/>
              </a:rPr>
              <a:t>Committees or </a:t>
            </a:r>
            <a:r>
              <a:rPr lang="en-US" sz="1275" i="1" dirty="0">
                <a:effectLst/>
                <a:latin typeface="Calisto MT" panose="02040603050505030304" pitchFamily="18" charset="0"/>
              </a:rPr>
              <a:t>used for awarding</a:t>
            </a:r>
            <a:r>
              <a:rPr lang="en-US" sz="1275" i="0" dirty="0">
                <a:effectLst/>
                <a:latin typeface="Calisto MT" panose="02040603050505030304" pitchFamily="18" charset="0"/>
              </a:rPr>
              <a:t>) </a:t>
            </a:r>
          </a:p>
          <a:p>
            <a:pPr marL="228600" indent="-228600" algn="l">
              <a:lnSpc>
                <a:spcPct val="100000"/>
              </a:lnSpc>
              <a:buFont typeface="Arial" panose="020B0604020202020204" pitchFamily="34" charset="0"/>
              <a:buChar char="•"/>
            </a:pPr>
            <a:r>
              <a:rPr lang="en-US" sz="1275" b="1" i="0" dirty="0">
                <a:effectLst/>
                <a:latin typeface="Calisto MT" panose="02040603050505030304" pitchFamily="18" charset="0"/>
              </a:rPr>
              <a:t>Project Strategy Task: </a:t>
            </a:r>
            <a:r>
              <a:rPr lang="en-US" sz="1275" dirty="0">
                <a:latin typeface="Calisto MT" panose="02040603050505030304" pitchFamily="18" charset="0"/>
              </a:rPr>
              <a:t>P</a:t>
            </a:r>
            <a:r>
              <a:rPr lang="en-US" sz="1275" i="0" dirty="0">
                <a:effectLst/>
                <a:latin typeface="Calisto MT" panose="02040603050505030304" pitchFamily="18" charset="0"/>
              </a:rPr>
              <a:t>roject </a:t>
            </a:r>
            <a:r>
              <a:rPr lang="en-US" sz="1275" dirty="0">
                <a:latin typeface="Calisto MT" panose="02040603050505030304" pitchFamily="18" charset="0"/>
              </a:rPr>
              <a:t>data &amp; </a:t>
            </a:r>
            <a:r>
              <a:rPr lang="en-US" sz="1275" i="0" dirty="0">
                <a:effectLst/>
                <a:latin typeface="Calisto MT" panose="02040603050505030304" pitchFamily="18" charset="0"/>
              </a:rPr>
              <a:t>narrative </a:t>
            </a:r>
            <a:r>
              <a:rPr lang="en-US" sz="1275" i="1" dirty="0">
                <a:latin typeface="Calisto MT" panose="02040603050505030304" pitchFamily="18" charset="0"/>
              </a:rPr>
              <a:t>(10 page limit, data fields and uploads)</a:t>
            </a:r>
            <a:endParaRPr lang="en-US" sz="1275" i="0" dirty="0">
              <a:effectLst/>
              <a:latin typeface="Calisto MT" panose="02040603050505030304" pitchFamily="18" charset="0"/>
            </a:endParaRPr>
          </a:p>
          <a:p>
            <a:pPr marL="228600" indent="-228600" algn="l">
              <a:lnSpc>
                <a:spcPct val="100000"/>
              </a:lnSpc>
              <a:buFont typeface="Arial" panose="020B0604020202020204" pitchFamily="34" charset="0"/>
              <a:buChar char="•"/>
            </a:pPr>
            <a:r>
              <a:rPr lang="en-US" sz="1275" b="1" i="0" dirty="0">
                <a:effectLst/>
                <a:latin typeface="Calisto MT" panose="02040603050505030304" pitchFamily="18" charset="0"/>
              </a:rPr>
              <a:t>Project Budget and Budget Narrative Task: </a:t>
            </a:r>
            <a:r>
              <a:rPr lang="en-US" sz="1275" i="0" dirty="0">
                <a:effectLst/>
                <a:latin typeface="Calisto MT" panose="02040603050505030304" pitchFamily="18" charset="0"/>
              </a:rPr>
              <a:t>Project cost details </a:t>
            </a:r>
            <a:r>
              <a:rPr lang="en-US" sz="1275" i="1" dirty="0">
                <a:effectLst/>
                <a:latin typeface="Calisto MT" panose="02040603050505030304" pitchFamily="18" charset="0"/>
              </a:rPr>
              <a:t>(data fields, MS Excel upload); </a:t>
            </a:r>
            <a:r>
              <a:rPr lang="en-US" sz="1275" dirty="0">
                <a:latin typeface="Calisto MT" panose="02040603050505030304" pitchFamily="18" charset="0"/>
              </a:rPr>
              <a:t>Budget Narrative/Justification Task:</a:t>
            </a:r>
            <a:r>
              <a:rPr lang="en-US" sz="1275" b="1" dirty="0">
                <a:latin typeface="Calisto MT" panose="02040603050505030304" pitchFamily="18" charset="0"/>
              </a:rPr>
              <a:t> </a:t>
            </a:r>
            <a:r>
              <a:rPr lang="en-US" sz="1275" dirty="0">
                <a:latin typeface="Calisto MT" panose="02040603050505030304" pitchFamily="18" charset="0"/>
              </a:rPr>
              <a:t>Brief explanation of the Project Budget </a:t>
            </a:r>
            <a:r>
              <a:rPr lang="en-US" sz="1275" i="1" dirty="0">
                <a:latin typeface="Calisto MT" panose="02040603050505030304" pitchFamily="18" charset="0"/>
              </a:rPr>
              <a:t>(1 page limit, PDF upload) </a:t>
            </a:r>
          </a:p>
          <a:p>
            <a:pPr marL="228600" indent="-228600" algn="l">
              <a:lnSpc>
                <a:spcPct val="100000"/>
              </a:lnSpc>
              <a:buFont typeface="Arial" panose="020B0604020202020204" pitchFamily="34" charset="0"/>
              <a:buChar char="•"/>
            </a:pPr>
            <a:r>
              <a:rPr lang="en-US" sz="1275" b="1" dirty="0">
                <a:latin typeface="Calisto MT" panose="02040603050505030304" pitchFamily="18" charset="0"/>
              </a:rPr>
              <a:t>Project Staffing Plan Task: </a:t>
            </a:r>
            <a:r>
              <a:rPr lang="en-US" sz="1275" dirty="0">
                <a:latin typeface="Calisto MT" panose="02040603050505030304" pitchFamily="18" charset="0"/>
              </a:rPr>
              <a:t>key positions and SOW </a:t>
            </a:r>
            <a:r>
              <a:rPr lang="en-US" sz="1275" i="1" dirty="0">
                <a:latin typeface="Calisto MT" panose="02040603050505030304" pitchFamily="18" charset="0"/>
              </a:rPr>
              <a:t>(1 page limit, PDF upload)</a:t>
            </a:r>
          </a:p>
          <a:p>
            <a:pPr marL="228600" indent="-228600" algn="l">
              <a:lnSpc>
                <a:spcPct val="100000"/>
              </a:lnSpc>
              <a:buFont typeface="Arial" panose="020B0604020202020204" pitchFamily="34" charset="0"/>
              <a:buChar char="•"/>
            </a:pPr>
            <a:r>
              <a:rPr lang="en-US" sz="1275" b="1" dirty="0">
                <a:latin typeface="Calisto MT" panose="02040603050505030304" pitchFamily="18" charset="0"/>
              </a:rPr>
              <a:t>Project Work Plan/Timeline Task:</a:t>
            </a:r>
            <a:r>
              <a:rPr lang="en-US" sz="1275" dirty="0">
                <a:latin typeface="Calisto MT" panose="02040603050505030304" pitchFamily="18" charset="0"/>
              </a:rPr>
              <a:t> Implementation schedule </a:t>
            </a:r>
            <a:r>
              <a:rPr lang="en-US" sz="1275" i="1" dirty="0">
                <a:latin typeface="Calisto MT" panose="02040603050505030304" pitchFamily="18" charset="0"/>
              </a:rPr>
              <a:t>(1 page limit per year, PDF upload)</a:t>
            </a:r>
          </a:p>
          <a:p>
            <a:pPr marL="228600" indent="-228600" algn="l">
              <a:lnSpc>
                <a:spcPct val="100000"/>
              </a:lnSpc>
              <a:buFont typeface="Arial" panose="020B0604020202020204" pitchFamily="34" charset="0"/>
              <a:buChar char="•"/>
            </a:pPr>
            <a:r>
              <a:rPr lang="en-US" sz="1275" b="1" dirty="0">
                <a:latin typeface="Calisto MT" panose="02040603050505030304" pitchFamily="18" charset="0"/>
              </a:rPr>
              <a:t>Performance Plan: </a:t>
            </a:r>
            <a:r>
              <a:rPr lang="en-US" sz="1275" dirty="0">
                <a:latin typeface="Calisto MT" panose="02040603050505030304" pitchFamily="18" charset="0"/>
              </a:rPr>
              <a:t>Outline of metrics and outcomes to be achieved </a:t>
            </a:r>
            <a:r>
              <a:rPr lang="en-US" sz="1275" i="1" dirty="0">
                <a:latin typeface="Calisto MT" panose="02040603050505030304" pitchFamily="18" charset="0"/>
              </a:rPr>
              <a:t>(1 page limit, PDF upload)</a:t>
            </a:r>
          </a:p>
          <a:p>
            <a:pPr marL="228600" indent="-228600" algn="l">
              <a:lnSpc>
                <a:spcPct val="100000"/>
              </a:lnSpc>
              <a:buFont typeface="Arial" panose="020B0604020202020204" pitchFamily="34" charset="0"/>
              <a:buChar char="•"/>
            </a:pPr>
            <a:r>
              <a:rPr lang="en-US" sz="1275" b="1" dirty="0">
                <a:latin typeface="Calisto MT" panose="02040603050505030304" pitchFamily="18" charset="0"/>
              </a:rPr>
              <a:t>Optional Supporting Documents: </a:t>
            </a:r>
            <a:r>
              <a:rPr lang="en-US" sz="1275" b="1" i="1" dirty="0">
                <a:latin typeface="Calisto MT" panose="02040603050505030304" pitchFamily="18" charset="0"/>
              </a:rPr>
              <a:t>(PDF upload)</a:t>
            </a:r>
          </a:p>
        </p:txBody>
      </p:sp>
      <p:cxnSp>
        <p:nvCxnSpPr>
          <p:cNvPr id="2" name="Straight Connector 1">
            <a:extLst>
              <a:ext uri="{FF2B5EF4-FFF2-40B4-BE49-F238E27FC236}">
                <a16:creationId xmlns:a16="http://schemas.microsoft.com/office/drawing/2014/main" id="{A8BE26B6-3DD8-A492-80A2-BA42649E493A}"/>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687AAD8-A873-E901-3D8E-CE585D3D4FDB}"/>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727FD33B-0883-5E36-F46D-AD1FD6F63E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109778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p:cNvSpPr>
            <a:spLocks/>
          </p:cNvSpPr>
          <p:nvPr/>
        </p:nvSpPr>
        <p:spPr bwMode="auto">
          <a:xfrm>
            <a:off x="1" y="354479"/>
            <a:ext cx="7772399" cy="718141"/>
          </a:xfrm>
          <a:prstGeom prst="rect">
            <a:avLst/>
          </a:prstGeom>
          <a:noFill/>
          <a:ln>
            <a:noFill/>
          </a:ln>
        </p:spPr>
        <p:txBody>
          <a:bodyPr lIns="0" tIns="0" rIns="0" bIns="0" anchor="ctr"/>
          <a:lstStyle/>
          <a:p>
            <a:pPr algn="ctr">
              <a:lnSpc>
                <a:spcPct val="70000"/>
              </a:lnSpc>
            </a:pP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rPr>
              <a:t>Other Preparations</a:t>
            </a:r>
          </a:p>
        </p:txBody>
      </p:sp>
      <p:sp>
        <p:nvSpPr>
          <p:cNvPr id="22" name="Line 13"/>
          <p:cNvSpPr>
            <a:spLocks noChangeShapeType="1"/>
          </p:cNvSpPr>
          <p:nvPr/>
        </p:nvSpPr>
        <p:spPr bwMode="auto">
          <a:xfrm>
            <a:off x="927328"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00934085-C0D0-4201-8FF9-F09FA6149A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3" name="Content Placeholder 2">
            <a:extLst>
              <a:ext uri="{FF2B5EF4-FFF2-40B4-BE49-F238E27FC236}">
                <a16:creationId xmlns:a16="http://schemas.microsoft.com/office/drawing/2014/main" id="{AB4B6F6C-9822-4917-A051-9DEE31E84310}"/>
              </a:ext>
            </a:extLst>
          </p:cNvPr>
          <p:cNvSpPr>
            <a:spLocks noGrp="1"/>
          </p:cNvSpPr>
          <p:nvPr>
            <p:ph idx="1"/>
          </p:nvPr>
        </p:nvSpPr>
        <p:spPr>
          <a:xfrm>
            <a:off x="543657" y="939998"/>
            <a:ext cx="6703695" cy="3263504"/>
          </a:xfrm>
        </p:spPr>
        <p:txBody>
          <a:bodyPr>
            <a:normAutofit fontScale="70000" lnSpcReduction="20000"/>
          </a:bodyPr>
          <a:lstStyle/>
          <a:p>
            <a:pPr marL="228600" marR="0" indent="-228600">
              <a:lnSpc>
                <a:spcPct val="110000"/>
              </a:lnSpc>
              <a:buFont typeface="Arial" panose="020B0604020202020204" pitchFamily="34" charset="0"/>
              <a:buChar char="•"/>
            </a:pPr>
            <a:r>
              <a:rPr lang="en-US" sz="2000" b="1">
                <a:effectLst/>
                <a:latin typeface="Calisto MT" panose="02040603050505030304" pitchFamily="18" charset="0"/>
              </a:rPr>
              <a:t>Register and create a profile on the online application platform </a:t>
            </a:r>
            <a:r>
              <a:rPr lang="en-US" sz="2000">
                <a:effectLst/>
                <a:latin typeface="Calisto MT" panose="02040603050505030304" pitchFamily="18" charset="0"/>
              </a:rPr>
              <a:t>for each team member who will be working on your application.  </a:t>
            </a:r>
          </a:p>
          <a:p>
            <a:pPr marL="228600" marR="0" indent="-228600">
              <a:lnSpc>
                <a:spcPct val="110000"/>
              </a:lnSpc>
              <a:buFont typeface="Arial" panose="020B0604020202020204" pitchFamily="34" charset="0"/>
              <a:buChar char="•"/>
            </a:pPr>
            <a:r>
              <a:rPr lang="en-US" sz="2000" b="1">
                <a:effectLst/>
                <a:latin typeface="Calisto MT" panose="02040603050505030304" pitchFamily="18" charset="0"/>
              </a:rPr>
              <a:t>Verify that your organization is registered with the Maryland State Department of Assessment and Taxation (SDAT).  </a:t>
            </a:r>
            <a:r>
              <a:rPr lang="en-US" sz="2000">
                <a:effectLst/>
                <a:latin typeface="Calisto MT" panose="02040603050505030304" pitchFamily="18" charset="0"/>
              </a:rPr>
              <a:t>Click </a:t>
            </a:r>
            <a:r>
              <a:rPr lang="en-US" sz="2000" b="1" u="sng">
                <a:solidFill>
                  <a:srgbClr val="2C82C9"/>
                </a:solidFill>
                <a:effectLst/>
                <a:latin typeface="Calisto MT" panose="02040603050505030304" pitchFamily="18" charset="0"/>
                <a:hlinkClick r:id="rId3"/>
              </a:rPr>
              <a:t>here</a:t>
            </a:r>
            <a:r>
              <a:rPr lang="en-US" sz="2000">
                <a:solidFill>
                  <a:srgbClr val="3D8EB9"/>
                </a:solidFill>
                <a:effectLst/>
                <a:latin typeface="Calisto MT" panose="02040603050505030304" pitchFamily="18" charset="0"/>
                <a:hlinkClick r:id="rId3"/>
              </a:rPr>
              <a:t> </a:t>
            </a:r>
            <a:r>
              <a:rPr lang="en-US" sz="2000">
                <a:effectLst/>
                <a:latin typeface="Calisto MT" panose="02040603050505030304" pitchFamily="18" charset="0"/>
              </a:rPr>
              <a:t>to go to the SDAT Business Express site to confirm.  Even if your organization is registered in another jurisdiction, you must be registered with SDAT for Montgomery County to finalize an award with your organization.</a:t>
            </a:r>
          </a:p>
          <a:p>
            <a:pPr marL="228600" marR="0" indent="-228600">
              <a:lnSpc>
                <a:spcPct val="110000"/>
              </a:lnSpc>
              <a:buFont typeface="Arial" panose="020B0604020202020204" pitchFamily="34" charset="0"/>
              <a:buChar char="•"/>
            </a:pPr>
            <a:r>
              <a:rPr lang="en-US" sz="2000" b="1">
                <a:effectLst/>
                <a:latin typeface="Calisto MT" panose="02040603050505030304" pitchFamily="18" charset="0"/>
              </a:rPr>
              <a:t>If your organization is not in Good Standing with SDAT, take the necessary steps to get back into Good Standing.  </a:t>
            </a:r>
            <a:r>
              <a:rPr lang="en-US" sz="2000">
                <a:effectLst/>
                <a:latin typeface="Calisto MT" panose="02040603050505030304" pitchFamily="18" charset="0"/>
              </a:rPr>
              <a:t>SDAT will advise what steps are required.  Montgomery County cannot finalize an award with you or organization if you are not in Good Standing.  Your application for a grant could be disqualified if you are not in Good Standing.</a:t>
            </a:r>
          </a:p>
          <a:p>
            <a:pPr marL="228600" marR="0" indent="-228600">
              <a:lnSpc>
                <a:spcPct val="110000"/>
              </a:lnSpc>
              <a:buFont typeface="Arial" panose="020B0604020202020204" pitchFamily="34" charset="0"/>
              <a:buChar char="•"/>
            </a:pPr>
            <a:r>
              <a:rPr lang="en-US" sz="2000" b="1">
                <a:effectLst/>
                <a:latin typeface="Calisto MT" panose="02040603050505030304" pitchFamily="18" charset="0"/>
              </a:rPr>
              <a:t>Register with the Montgomery County Central Vendor Registration System (CVRS) </a:t>
            </a:r>
            <a:r>
              <a:rPr lang="en-US" sz="2000">
                <a:effectLst/>
                <a:latin typeface="Calisto MT" panose="02040603050505030304" pitchFamily="18" charset="0"/>
              </a:rPr>
              <a:t>by clicking </a:t>
            </a:r>
            <a:r>
              <a:rPr lang="en-US" sz="2000" b="1" u="sng">
                <a:solidFill>
                  <a:srgbClr val="2C82C9"/>
                </a:solidFill>
                <a:effectLst/>
                <a:latin typeface="Calisto MT" panose="02040603050505030304" pitchFamily="18" charset="0"/>
                <a:hlinkClick r:id="rId4"/>
              </a:rPr>
              <a:t>here</a:t>
            </a:r>
            <a:r>
              <a:rPr lang="en-US" sz="2000">
                <a:effectLst/>
                <a:latin typeface="Calisto MT" panose="02040603050505030304" pitchFamily="18" charset="0"/>
              </a:rPr>
              <a:t>.  If you or your organization receives an award from the County then you will need to be registered with CVRS to receive payments.</a:t>
            </a:r>
          </a:p>
        </p:txBody>
      </p:sp>
      <p:cxnSp>
        <p:nvCxnSpPr>
          <p:cNvPr id="2" name="Straight Connector 1">
            <a:extLst>
              <a:ext uri="{FF2B5EF4-FFF2-40B4-BE49-F238E27FC236}">
                <a16:creationId xmlns:a16="http://schemas.microsoft.com/office/drawing/2014/main" id="{45C34A37-28C0-026C-5302-864718EDB893}"/>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8E58E92-2E92-E29E-A91F-CF3D3F4CB187}"/>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8AA7FE12-2A5D-A89B-43B9-A22315C123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1759706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p:cNvSpPr>
            <a:spLocks/>
          </p:cNvSpPr>
          <p:nvPr/>
        </p:nvSpPr>
        <p:spPr bwMode="auto">
          <a:xfrm>
            <a:off x="1" y="354479"/>
            <a:ext cx="7772399" cy="718141"/>
          </a:xfrm>
          <a:prstGeom prst="rect">
            <a:avLst/>
          </a:prstGeom>
          <a:noFill/>
          <a:ln>
            <a:noFill/>
          </a:ln>
        </p:spPr>
        <p:txBody>
          <a:bodyPr lIns="0" tIns="0" rIns="0" bIns="0" anchor="ctr"/>
          <a:lstStyle/>
          <a:p>
            <a:pPr algn="ctr">
              <a:lnSpc>
                <a:spcPct val="70000"/>
              </a:lnSpc>
            </a:pP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rPr>
              <a:t>Review Process</a:t>
            </a:r>
          </a:p>
        </p:txBody>
      </p:sp>
      <p:sp>
        <p:nvSpPr>
          <p:cNvPr id="22" name="Line 13"/>
          <p:cNvSpPr>
            <a:spLocks noChangeShapeType="1"/>
          </p:cNvSpPr>
          <p:nvPr/>
        </p:nvSpPr>
        <p:spPr bwMode="auto">
          <a:xfrm>
            <a:off x="927328"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00934085-C0D0-4201-8FF9-F09FA6149A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3" name="Content Placeholder 2">
            <a:extLst>
              <a:ext uri="{FF2B5EF4-FFF2-40B4-BE49-F238E27FC236}">
                <a16:creationId xmlns:a16="http://schemas.microsoft.com/office/drawing/2014/main" id="{AB4B6F6C-9822-4917-A051-9DEE31E84310}"/>
              </a:ext>
            </a:extLst>
          </p:cNvPr>
          <p:cNvSpPr>
            <a:spLocks noGrp="1"/>
          </p:cNvSpPr>
          <p:nvPr>
            <p:ph idx="1"/>
          </p:nvPr>
        </p:nvSpPr>
        <p:spPr>
          <a:xfrm>
            <a:off x="574247" y="1065988"/>
            <a:ext cx="6703695" cy="3419802"/>
          </a:xfrm>
        </p:spPr>
        <p:txBody>
          <a:bodyPr>
            <a:normAutofit/>
          </a:bodyPr>
          <a:lstStyle/>
          <a:p>
            <a:pPr marL="228600" indent="-228600" algn="l">
              <a:buFont typeface="Arial" panose="020B0604020202020204" pitchFamily="34" charset="0"/>
              <a:buChar char="•"/>
            </a:pPr>
            <a:r>
              <a:rPr lang="en-US" sz="1800">
                <a:latin typeface="Calisto MT" panose="02040603050505030304" pitchFamily="18" charset="0"/>
              </a:rPr>
              <a:t>Montgomery County Government </a:t>
            </a:r>
            <a:r>
              <a:rPr lang="en-US" sz="1800" b="0" i="0">
                <a:effectLst/>
                <a:latin typeface="Calisto MT" panose="02040603050505030304" pitchFamily="18" charset="0"/>
              </a:rPr>
              <a:t>will convene a review panel made up of qualified employees, and possibly the broader community, selected for their experiences in the grant program’s subject area, grants administration, and/or project management.</a:t>
            </a:r>
          </a:p>
          <a:p>
            <a:pPr marL="228600" indent="-228600" algn="l">
              <a:buFont typeface="Arial" panose="020B0604020202020204" pitchFamily="34" charset="0"/>
              <a:buChar char="•"/>
            </a:pPr>
            <a:endParaRPr lang="en-US" sz="1800" b="0" i="0">
              <a:effectLst/>
              <a:latin typeface="Calisto MT" panose="02040603050505030304" pitchFamily="18" charset="0"/>
            </a:endParaRPr>
          </a:p>
          <a:p>
            <a:pPr marL="228600" indent="-228600" algn="l">
              <a:buFont typeface="Arial" panose="020B0604020202020204" pitchFamily="34" charset="0"/>
              <a:buChar char="•"/>
            </a:pPr>
            <a:r>
              <a:rPr lang="en-US" sz="1800" b="0" i="0">
                <a:effectLst/>
                <a:latin typeface="Calisto MT" panose="02040603050505030304" pitchFamily="18" charset="0"/>
              </a:rPr>
              <a:t>The panel members will review and score applicant proposals based on the criteria and priorities established in the NOFO.</a:t>
            </a:r>
          </a:p>
          <a:p>
            <a:pPr marL="228600" indent="-228600" algn="l">
              <a:buFont typeface="Arial" panose="020B0604020202020204" pitchFamily="34" charset="0"/>
              <a:buChar char="•"/>
            </a:pPr>
            <a:endParaRPr lang="en-US" sz="1800" b="0" i="0">
              <a:effectLst/>
              <a:latin typeface="Calisto MT" panose="02040603050505030304" pitchFamily="18" charset="0"/>
            </a:endParaRPr>
          </a:p>
          <a:p>
            <a:pPr marL="228600" indent="-228600" algn="l">
              <a:buFont typeface="Arial" panose="020B0604020202020204" pitchFamily="34" charset="0"/>
              <a:buChar char="•"/>
            </a:pPr>
            <a:r>
              <a:rPr lang="en-US" sz="1800" b="0" i="0">
                <a:effectLst/>
                <a:latin typeface="Calisto MT" panose="02040603050505030304" pitchFamily="18" charset="0"/>
              </a:rPr>
              <a:t>Final decisions will be made based on the scores, reconciliation of funding across categories, and other factors such as applicants past performance on previous County awards.</a:t>
            </a:r>
          </a:p>
        </p:txBody>
      </p:sp>
      <p:cxnSp>
        <p:nvCxnSpPr>
          <p:cNvPr id="2" name="Straight Connector 1">
            <a:extLst>
              <a:ext uri="{FF2B5EF4-FFF2-40B4-BE49-F238E27FC236}">
                <a16:creationId xmlns:a16="http://schemas.microsoft.com/office/drawing/2014/main" id="{88973C5F-117F-F53E-3E6F-064DECBEF402}"/>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0365951-A712-59CD-076A-DB54F6066C7E}"/>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2208CA76-A1FB-D2C2-9C5C-84B8538C4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481348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p:cNvSpPr>
            <a:spLocks/>
          </p:cNvSpPr>
          <p:nvPr/>
        </p:nvSpPr>
        <p:spPr bwMode="auto">
          <a:xfrm>
            <a:off x="1" y="354479"/>
            <a:ext cx="7772399" cy="718141"/>
          </a:xfrm>
          <a:prstGeom prst="rect">
            <a:avLst/>
          </a:prstGeom>
          <a:noFill/>
          <a:ln>
            <a:noFill/>
          </a:ln>
        </p:spPr>
        <p:txBody>
          <a:bodyPr lIns="0" tIns="0" rIns="0" bIns="0" anchor="ctr"/>
          <a:lstStyle/>
          <a:p>
            <a:pPr algn="ctr">
              <a:lnSpc>
                <a:spcPct val="70000"/>
              </a:lnSpc>
            </a:pPr>
            <a:r>
              <a:rPr lang="en-US" sz="3600" b="1" dirty="0">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FY24 PBM</a:t>
            </a:r>
          </a:p>
          <a:p>
            <a:pPr algn="ctr">
              <a:lnSpc>
                <a:spcPct val="70000"/>
              </a:lnSpc>
            </a:pPr>
            <a:r>
              <a:rPr lang="en-US" sz="3600" b="1" dirty="0">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rPr>
              <a:t>Scoring </a:t>
            </a:r>
          </a:p>
        </p:txBody>
      </p:sp>
      <p:sp>
        <p:nvSpPr>
          <p:cNvPr id="22" name="Line 13"/>
          <p:cNvSpPr>
            <a:spLocks noChangeShapeType="1"/>
          </p:cNvSpPr>
          <p:nvPr/>
        </p:nvSpPr>
        <p:spPr bwMode="auto">
          <a:xfrm>
            <a:off x="927328"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00934085-C0D0-4201-8FF9-F09FA6149A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3" name="Content Placeholder 2">
            <a:extLst>
              <a:ext uri="{FF2B5EF4-FFF2-40B4-BE49-F238E27FC236}">
                <a16:creationId xmlns:a16="http://schemas.microsoft.com/office/drawing/2014/main" id="{AB4B6F6C-9822-4917-A051-9DEE31E84310}"/>
              </a:ext>
            </a:extLst>
          </p:cNvPr>
          <p:cNvSpPr>
            <a:spLocks noGrp="1"/>
          </p:cNvSpPr>
          <p:nvPr>
            <p:ph idx="1"/>
          </p:nvPr>
        </p:nvSpPr>
        <p:spPr>
          <a:xfrm>
            <a:off x="534352" y="1140360"/>
            <a:ext cx="6891683" cy="3247268"/>
          </a:xfrm>
        </p:spPr>
        <p:txBody>
          <a:bodyPr>
            <a:noAutofit/>
          </a:bodyPr>
          <a:lstStyle/>
          <a:p>
            <a:pPr marL="0" marR="0" indent="0">
              <a:lnSpc>
                <a:spcPct val="115000"/>
              </a:lnSpc>
              <a:spcBef>
                <a:spcPts val="0"/>
              </a:spcBef>
              <a:spcAft>
                <a:spcPts val="0"/>
              </a:spcAft>
              <a:buNone/>
            </a:pPr>
            <a:r>
              <a:rPr lang="en-US" sz="1200" b="1" dirty="0">
                <a:effectLst/>
                <a:latin typeface="Calisto MT" panose="02040603050505030304" pitchFamily="18" charset="0"/>
                <a:ea typeface="Arial" panose="020B0604020202020204" pitchFamily="34" charset="0"/>
              </a:rPr>
              <a:t>Criterion A</a:t>
            </a:r>
            <a:r>
              <a:rPr lang="en-US" sz="1200" dirty="0">
                <a:effectLst/>
                <a:latin typeface="Calisto MT" panose="02040603050505030304" pitchFamily="18" charset="0"/>
                <a:ea typeface="Arial" panose="020B0604020202020204" pitchFamily="34" charset="0"/>
              </a:rPr>
              <a:t>: </a:t>
            </a:r>
            <a:r>
              <a:rPr lang="en-US" sz="1200" b="1" dirty="0">
                <a:effectLst/>
                <a:latin typeface="Calisto MT" panose="02040603050505030304" pitchFamily="18" charset="0"/>
                <a:ea typeface="Arial" panose="020B0604020202020204" pitchFamily="34" charset="0"/>
              </a:rPr>
              <a:t>Alignment with Funding Priorities</a:t>
            </a:r>
            <a:r>
              <a:rPr lang="en-US" sz="1200" dirty="0">
                <a:effectLst/>
                <a:latin typeface="Calisto MT" panose="02040603050505030304" pitchFamily="18" charset="0"/>
                <a:ea typeface="Arial" panose="020B0604020202020204" pitchFamily="34" charset="0"/>
              </a:rPr>
              <a:t> (30 points) </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sto MT" panose="02040603050505030304" pitchFamily="18" charset="0"/>
                <a:ea typeface="Arial" panose="020B0604020202020204" pitchFamily="34" charset="0"/>
              </a:rPr>
              <a:t>The proposed project provides services or meets needs that align with the Main Street Approach;</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sto MT" panose="02040603050505030304" pitchFamily="18" charset="0"/>
                <a:ea typeface="Arial" panose="020B0604020202020204" pitchFamily="34" charset="0"/>
              </a:rPr>
              <a:t>The proposed project includes an effective plan for engaging with stakeholders;</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sto MT" panose="02040603050505030304" pitchFamily="18" charset="0"/>
                <a:ea typeface="Arial" panose="020B0604020202020204" pitchFamily="34" charset="0"/>
              </a:rPr>
              <a:t>The applicant demonstrates a strong understanding of the assets, liabilities/challenges, and opportunities as they pertain to their target economic corridor and proposes an effective plan to leverage or address each.</a:t>
            </a:r>
          </a:p>
          <a:p>
            <a:pPr marL="0" marR="0" indent="0">
              <a:lnSpc>
                <a:spcPct val="115000"/>
              </a:lnSpc>
              <a:spcBef>
                <a:spcPts val="0"/>
              </a:spcBef>
              <a:spcAft>
                <a:spcPts val="0"/>
              </a:spcAft>
              <a:buNone/>
            </a:pPr>
            <a:r>
              <a:rPr lang="en-US" sz="1200" b="1" dirty="0">
                <a:effectLst/>
                <a:latin typeface="Calisto MT" panose="02040603050505030304" pitchFamily="18" charset="0"/>
                <a:ea typeface="Arial" panose="020B0604020202020204" pitchFamily="34" charset="0"/>
              </a:rPr>
              <a:t>Criterion B: Management and Programmatic/Operational Capacity </a:t>
            </a:r>
            <a:r>
              <a:rPr lang="en-US" sz="1200" dirty="0">
                <a:effectLst/>
                <a:latin typeface="Calisto MT" panose="02040603050505030304" pitchFamily="18" charset="0"/>
                <a:ea typeface="Arial" panose="020B0604020202020204" pitchFamily="34" charset="0"/>
              </a:rPr>
              <a:t>(30 points)</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sto MT" panose="02040603050505030304" pitchFamily="18" charset="0"/>
                <a:ea typeface="Arial" panose="020B0604020202020204" pitchFamily="34" charset="0"/>
              </a:rPr>
              <a:t>The applicant sufficiently budgets for the proposed activities;</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sto MT" panose="02040603050505030304" pitchFamily="18" charset="0"/>
                <a:ea typeface="Arial" panose="020B0604020202020204" pitchFamily="34" charset="0"/>
              </a:rPr>
              <a:t>The applicant has adequate internal capacity to make the proposed project operational within 30 days of award;</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sto MT" panose="02040603050505030304" pitchFamily="18" charset="0"/>
                <a:ea typeface="Arial" panose="020B0604020202020204" pitchFamily="34" charset="0"/>
              </a:rPr>
              <a:t>The applicant demonstrates strong financial management capability;</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sto MT" panose="02040603050505030304" pitchFamily="18" charset="0"/>
                <a:ea typeface="Arial" panose="020B0604020202020204" pitchFamily="34" charset="0"/>
              </a:rPr>
              <a:t>The proposed budget and budget narrative are sufficiently detailed and all proposed costs are reasonable and justified in achieving project objectives; </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sto MT" panose="02040603050505030304" pitchFamily="18" charset="0"/>
                <a:ea typeface="Arial" panose="020B0604020202020204" pitchFamily="34" charset="0"/>
              </a:rPr>
              <a:t>The applicant appropriately budgets for staffing to implement the project; staff roles and responsibilities are clearly defined.</a:t>
            </a:r>
          </a:p>
          <a:p>
            <a:pPr marL="0" marR="0" lvl="0" indent="0">
              <a:lnSpc>
                <a:spcPct val="115000"/>
              </a:lnSpc>
              <a:spcBef>
                <a:spcPts val="0"/>
              </a:spcBef>
              <a:spcAft>
                <a:spcPts val="0"/>
              </a:spcAft>
              <a:buNone/>
            </a:pPr>
            <a:endParaRPr lang="en-US" sz="1200" dirty="0">
              <a:latin typeface="Calisto MT" panose="02040603050505030304" pitchFamily="18" charset="0"/>
              <a:ea typeface="Arial" panose="020B0604020202020204" pitchFamily="34" charset="0"/>
            </a:endParaRPr>
          </a:p>
        </p:txBody>
      </p:sp>
      <p:cxnSp>
        <p:nvCxnSpPr>
          <p:cNvPr id="2" name="Straight Connector 1">
            <a:extLst>
              <a:ext uri="{FF2B5EF4-FFF2-40B4-BE49-F238E27FC236}">
                <a16:creationId xmlns:a16="http://schemas.microsoft.com/office/drawing/2014/main" id="{576C7D77-F6D0-3792-1993-94358E104D38}"/>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D45122E-2F49-605B-4208-E4461F8DE83B}"/>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925CD97A-51E1-C2D7-EBC6-0C3B2747F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567141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p:cNvSpPr>
            <a:spLocks/>
          </p:cNvSpPr>
          <p:nvPr/>
        </p:nvSpPr>
        <p:spPr bwMode="auto">
          <a:xfrm>
            <a:off x="1" y="354479"/>
            <a:ext cx="7772399" cy="718141"/>
          </a:xfrm>
          <a:prstGeom prst="rect">
            <a:avLst/>
          </a:prstGeom>
          <a:noFill/>
          <a:ln>
            <a:noFill/>
          </a:ln>
        </p:spPr>
        <p:txBody>
          <a:bodyPr lIns="0" tIns="0" rIns="0" bIns="0" anchor="ctr"/>
          <a:lstStyle/>
          <a:p>
            <a:pPr algn="ctr">
              <a:lnSpc>
                <a:spcPct val="70000"/>
              </a:lnSpc>
            </a:pP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FY24 HEECAP Homes </a:t>
            </a:r>
          </a:p>
          <a:p>
            <a:pPr algn="ctr">
              <a:lnSpc>
                <a:spcPct val="70000"/>
              </a:lnSpc>
            </a:pP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rPr>
              <a:t>Scoring </a:t>
            </a:r>
            <a:r>
              <a:rPr lang="en-US" sz="3600" b="1" err="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rPr>
              <a:t>con’t</a:t>
            </a:r>
            <a:endPar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endParaRPr>
          </a:p>
        </p:txBody>
      </p:sp>
      <p:sp>
        <p:nvSpPr>
          <p:cNvPr id="22" name="Line 13"/>
          <p:cNvSpPr>
            <a:spLocks noChangeShapeType="1"/>
          </p:cNvSpPr>
          <p:nvPr/>
        </p:nvSpPr>
        <p:spPr bwMode="auto">
          <a:xfrm>
            <a:off x="927328"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00934085-C0D0-4201-8FF9-F09FA6149A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3" name="Content Placeholder 2">
            <a:extLst>
              <a:ext uri="{FF2B5EF4-FFF2-40B4-BE49-F238E27FC236}">
                <a16:creationId xmlns:a16="http://schemas.microsoft.com/office/drawing/2014/main" id="{AB4B6F6C-9822-4917-A051-9DEE31E84310}"/>
              </a:ext>
            </a:extLst>
          </p:cNvPr>
          <p:cNvSpPr>
            <a:spLocks noGrp="1"/>
          </p:cNvSpPr>
          <p:nvPr>
            <p:ph idx="1"/>
          </p:nvPr>
        </p:nvSpPr>
        <p:spPr>
          <a:xfrm>
            <a:off x="534352" y="1369219"/>
            <a:ext cx="6891683" cy="3263504"/>
          </a:xfrm>
        </p:spPr>
        <p:txBody>
          <a:bodyPr>
            <a:noAutofit/>
          </a:bodyPr>
          <a:lstStyle/>
          <a:p>
            <a:pPr marL="0" marR="0" indent="0">
              <a:lnSpc>
                <a:spcPct val="115000"/>
              </a:lnSpc>
              <a:spcBef>
                <a:spcPts val="0"/>
              </a:spcBef>
              <a:spcAft>
                <a:spcPts val="0"/>
              </a:spcAft>
              <a:buNone/>
            </a:pPr>
            <a:r>
              <a:rPr lang="en-US" sz="1200" b="1" dirty="0">
                <a:effectLst/>
                <a:latin typeface="Calisto MT" panose="02040603050505030304" pitchFamily="18" charset="0"/>
                <a:ea typeface="Arial" panose="020B0604020202020204" pitchFamily="34" charset="0"/>
              </a:rPr>
              <a:t>Criterion C: Feasibility of Design and Approach </a:t>
            </a:r>
            <a:r>
              <a:rPr lang="en-US" sz="1200" dirty="0">
                <a:effectLst/>
                <a:latin typeface="Calisto MT" panose="02040603050505030304" pitchFamily="18" charset="0"/>
                <a:ea typeface="Arial" panose="020B0604020202020204" pitchFamily="34" charset="0"/>
              </a:rPr>
              <a:t>(25 points)</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sto MT" panose="02040603050505030304" pitchFamily="18" charset="0"/>
                <a:ea typeface="Arial" panose="020B0604020202020204" pitchFamily="34" charset="0"/>
              </a:rPr>
              <a:t>The proposed project can reasonably be expected to achieve the intended objectives;</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sto MT" panose="02040603050505030304" pitchFamily="18" charset="0"/>
                <a:ea typeface="Arial" panose="020B0604020202020204" pitchFamily="34" charset="0"/>
              </a:rPr>
              <a:t>The proposed project is financially sustainable and/or will stimulate the financial sustainability of the organization in the near to medium term;</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sto MT" panose="02040603050505030304" pitchFamily="18" charset="0"/>
                <a:ea typeface="Arial" panose="020B0604020202020204" pitchFamily="34" charset="0"/>
              </a:rPr>
              <a:t>The proposed indicators are verifiable and linked to the project’s objectives;</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sto MT" panose="02040603050505030304" pitchFamily="18" charset="0"/>
                <a:ea typeface="Arial" panose="020B0604020202020204" pitchFamily="34" charset="0"/>
              </a:rPr>
              <a:t>The applicant articulates a clear method to collect and measure indicator data.</a:t>
            </a:r>
          </a:p>
          <a:p>
            <a:pPr marL="0" marR="0" lvl="0" indent="0">
              <a:lnSpc>
                <a:spcPct val="115000"/>
              </a:lnSpc>
              <a:spcBef>
                <a:spcPts val="0"/>
              </a:spcBef>
              <a:spcAft>
                <a:spcPts val="0"/>
              </a:spcAft>
              <a:buNone/>
            </a:pPr>
            <a:endParaRPr lang="en-US" sz="1200" dirty="0">
              <a:effectLst/>
              <a:latin typeface="Calisto MT" panose="02040603050505030304" pitchFamily="18" charset="0"/>
              <a:ea typeface="Arial" panose="020B0604020202020204" pitchFamily="34" charset="0"/>
            </a:endParaRPr>
          </a:p>
          <a:p>
            <a:pPr marL="0" marR="0" indent="0">
              <a:lnSpc>
                <a:spcPct val="115000"/>
              </a:lnSpc>
              <a:spcBef>
                <a:spcPts val="0"/>
              </a:spcBef>
              <a:spcAft>
                <a:spcPts val="0"/>
              </a:spcAft>
              <a:buNone/>
            </a:pPr>
            <a:r>
              <a:rPr lang="en-US" sz="1200" b="1" dirty="0">
                <a:effectLst/>
                <a:latin typeface="Calisto MT" panose="02040603050505030304" pitchFamily="18" charset="0"/>
                <a:ea typeface="Arial" panose="020B0604020202020204" pitchFamily="34" charset="0"/>
              </a:rPr>
              <a:t>Criterion D: Racial Equity and Cultural Proficiency</a:t>
            </a:r>
            <a:r>
              <a:rPr lang="en-US" sz="1200" dirty="0">
                <a:effectLst/>
                <a:latin typeface="Calisto MT" panose="02040603050505030304" pitchFamily="18" charset="0"/>
                <a:ea typeface="Arial" panose="020B0604020202020204" pitchFamily="34" charset="0"/>
              </a:rPr>
              <a:t> (15 points) </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sto MT" panose="02040603050505030304" pitchFamily="18" charset="0"/>
                <a:ea typeface="Arial" panose="020B0604020202020204" pitchFamily="34" charset="0"/>
              </a:rPr>
              <a:t>The applicant demonstrates awareness and a strong commitment to implementing activities with a racial equity lens; </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sto MT" panose="02040603050505030304" pitchFamily="18" charset="0"/>
                <a:ea typeface="Arial" panose="020B0604020202020204" pitchFamily="34" charset="0"/>
              </a:rPr>
              <a:t>Applicant demonstrates the cultural proficiency to work with their target communities/beneficiaries and, if applicable, language minority populations;</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sto MT" panose="02040603050505030304" pitchFamily="18" charset="0"/>
                <a:ea typeface="Arial" panose="020B0604020202020204" pitchFamily="34" charset="0"/>
              </a:rPr>
              <a:t>The applicant’s activities demonstrate inclusivity of the </a:t>
            </a:r>
            <a:r>
              <a:rPr lang="en-US" sz="1200" dirty="0">
                <a:solidFill>
                  <a:srgbClr val="000000"/>
                </a:solidFill>
                <a:effectLst/>
                <a:latin typeface="Calisto MT" panose="02040603050505030304" pitchFamily="18" charset="0"/>
                <a:ea typeface="Arial" panose="020B0604020202020204" pitchFamily="34" charset="0"/>
              </a:rPr>
              <a:t>LGBTQIA+ community members.</a:t>
            </a:r>
            <a:endParaRPr lang="en-US" sz="1200" dirty="0">
              <a:effectLst/>
              <a:latin typeface="Calisto MT" panose="02040603050505030304" pitchFamily="18" charset="0"/>
              <a:ea typeface="Arial" panose="020B0604020202020204" pitchFamily="34" charset="0"/>
            </a:endParaRPr>
          </a:p>
          <a:p>
            <a:pPr marL="0" marR="0" lvl="0" indent="0">
              <a:lnSpc>
                <a:spcPct val="115000"/>
              </a:lnSpc>
              <a:spcBef>
                <a:spcPts val="0"/>
              </a:spcBef>
              <a:spcAft>
                <a:spcPts val="0"/>
              </a:spcAft>
              <a:buNone/>
            </a:pPr>
            <a:endParaRPr lang="en-US" sz="1200" dirty="0">
              <a:effectLst/>
              <a:latin typeface="Calisto MT" panose="02040603050505030304" pitchFamily="18" charset="0"/>
              <a:ea typeface="Arial" panose="020B0604020202020204" pitchFamily="34" charset="0"/>
            </a:endParaRPr>
          </a:p>
        </p:txBody>
      </p:sp>
      <p:cxnSp>
        <p:nvCxnSpPr>
          <p:cNvPr id="2" name="Straight Connector 1">
            <a:extLst>
              <a:ext uri="{FF2B5EF4-FFF2-40B4-BE49-F238E27FC236}">
                <a16:creationId xmlns:a16="http://schemas.microsoft.com/office/drawing/2014/main" id="{D98FF32A-0BD0-9D37-ED25-A57C708D5D19}"/>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6396C9F-599B-2BA7-F078-650DC03D3E74}"/>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9FE6D23D-70B2-4534-9167-D38E6835B0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2278618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p:cNvSpPr>
          <p:nvPr/>
        </p:nvSpPr>
        <p:spPr bwMode="auto">
          <a:xfrm>
            <a:off x="501824" y="1456406"/>
            <a:ext cx="6264696"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br>
              <a:rPr lang="en-US" sz="3200">
                <a:solidFill>
                  <a:srgbClr val="FFFF00"/>
                </a:solidFill>
                <a:latin typeface="Bebas Neue Light" charset="0"/>
                <a:ea typeface="Bebas Neue Light" charset="0"/>
                <a:cs typeface="Bebas Neue Light" charset="0"/>
                <a:sym typeface="Bebas Neue" charset="0"/>
              </a:rPr>
            </a:br>
            <a:endParaRPr lang="en-US" sz="3200">
              <a:solidFill>
                <a:schemeClr val="bg1"/>
              </a:solidFill>
              <a:latin typeface="Bebas Neue Light" charset="0"/>
              <a:ea typeface="Bebas Neue Light" charset="0"/>
              <a:cs typeface="Bebas Neue Light" charset="0"/>
              <a:sym typeface="Bebas Neue" charset="0"/>
            </a:endParaRPr>
          </a:p>
        </p:txBody>
      </p:sp>
      <p:sp>
        <p:nvSpPr>
          <p:cNvPr id="82948" name="Rectangle 4"/>
          <p:cNvSpPr>
            <a:spLocks/>
          </p:cNvSpPr>
          <p:nvPr/>
        </p:nvSpPr>
        <p:spPr bwMode="auto">
          <a:xfrm>
            <a:off x="836954" y="4103020"/>
            <a:ext cx="6264696" cy="798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r>
              <a:rPr lang="en-US" b="1" i="1">
                <a:solidFill>
                  <a:schemeClr val="tx1">
                    <a:alpha val="71000"/>
                  </a:schemeClr>
                </a:solidFill>
                <a:effectLst>
                  <a:outerShdw blurRad="38100" dist="38100" dir="2700000" algn="tl">
                    <a:srgbClr val="000000">
                      <a:alpha val="43137"/>
                    </a:srgbClr>
                  </a:outerShdw>
                </a:effectLst>
                <a:latin typeface="Calisto MT" panose="02040603050505030304" pitchFamily="18" charset="0"/>
                <a:ea typeface="Lato" charset="0"/>
                <a:cs typeface="Lato" charset="0"/>
                <a:sym typeface="Lato Light" charset="0"/>
              </a:rPr>
              <a:t>Prepared by Montgomery County Office of Grants Management</a:t>
            </a:r>
          </a:p>
        </p:txBody>
      </p:sp>
      <p:sp>
        <p:nvSpPr>
          <p:cNvPr id="82949" name="Line 5"/>
          <p:cNvSpPr>
            <a:spLocks noChangeShapeType="1"/>
          </p:cNvSpPr>
          <p:nvPr/>
        </p:nvSpPr>
        <p:spPr bwMode="auto">
          <a:xfrm>
            <a:off x="2348565" y="2678734"/>
            <a:ext cx="3168352" cy="0"/>
          </a:xfrm>
          <a:prstGeom prst="line">
            <a:avLst/>
          </a:prstGeom>
          <a:noFill/>
          <a:ln w="6350" cap="flat">
            <a:solidFill>
              <a:schemeClr val="bg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a:p>
        </p:txBody>
      </p:sp>
      <p:sp>
        <p:nvSpPr>
          <p:cNvPr id="3" name="TextBox 2"/>
          <p:cNvSpPr txBox="1"/>
          <p:nvPr/>
        </p:nvSpPr>
        <p:spPr>
          <a:xfrm>
            <a:off x="83102" y="1653133"/>
            <a:ext cx="7772400" cy="707886"/>
          </a:xfrm>
          <a:prstGeom prst="rect">
            <a:avLst/>
          </a:prstGeom>
          <a:noFill/>
        </p:spPr>
        <p:txBody>
          <a:bodyPr wrap="square" rtlCol="0">
            <a:spAutoFit/>
          </a:bodyPr>
          <a:lstStyle/>
          <a:p>
            <a:pPr algn="ctr"/>
            <a:r>
              <a:rPr lang="en-US" sz="2000" b="1" dirty="0">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FY24 Place-Based Management (PBM) Grants Program </a:t>
            </a:r>
          </a:p>
          <a:p>
            <a:pPr algn="ctr"/>
            <a:r>
              <a:rPr lang="en-US" sz="2000" b="1" dirty="0">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Information Session </a:t>
            </a:r>
          </a:p>
        </p:txBody>
      </p:sp>
      <p:sp>
        <p:nvSpPr>
          <p:cNvPr id="6" name="Rectangle 5"/>
          <p:cNvSpPr/>
          <p:nvPr/>
        </p:nvSpPr>
        <p:spPr>
          <a:xfrm>
            <a:off x="-4" y="2771938"/>
            <a:ext cx="7772400" cy="369332"/>
          </a:xfrm>
          <a:prstGeom prst="rect">
            <a:avLst/>
          </a:prstGeom>
        </p:spPr>
        <p:txBody>
          <a:bodyPr wrap="square">
            <a:spAutoFit/>
          </a:bodyPr>
          <a:lstStyle/>
          <a:p>
            <a:pPr algn="ctr"/>
            <a:r>
              <a:rPr lang="en-US" b="1" dirty="0">
                <a:effectLst>
                  <a:outerShdw blurRad="38100" dist="38100" dir="2700000" algn="tl">
                    <a:srgbClr val="000000">
                      <a:alpha val="43137"/>
                    </a:srgbClr>
                  </a:outerShdw>
                </a:effectLst>
                <a:latin typeface="Calisto MT" panose="02040603050505030304" pitchFamily="18" charset="0"/>
              </a:rPr>
              <a:t>April 22, 2024</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784" y="3141270"/>
            <a:ext cx="1320831" cy="1317522"/>
          </a:xfrm>
          <a:prstGeom prst="rect">
            <a:avLst/>
          </a:prstGeom>
        </p:spPr>
      </p:pic>
      <p:pic>
        <p:nvPicPr>
          <p:cNvPr id="4" name="Picture 3" descr="Text&#10;&#10;Description automatically generated with medium confidence">
            <a:extLst>
              <a:ext uri="{FF2B5EF4-FFF2-40B4-BE49-F238E27FC236}">
                <a16:creationId xmlns:a16="http://schemas.microsoft.com/office/drawing/2014/main" id="{6838E1CD-C55A-8FF7-81FC-42755CC45EA4}"/>
              </a:ext>
            </a:extLst>
          </p:cNvPr>
          <p:cNvPicPr>
            <a:picLocks noChangeAspect="1"/>
          </p:cNvPicPr>
          <p:nvPr/>
        </p:nvPicPr>
        <p:blipFill>
          <a:blip r:embed="rId3"/>
          <a:stretch>
            <a:fillRect/>
          </a:stretch>
        </p:blipFill>
        <p:spPr>
          <a:xfrm>
            <a:off x="1031189" y="294830"/>
            <a:ext cx="5710014" cy="1087622"/>
          </a:xfrm>
          <a:prstGeom prst="rect">
            <a:avLst/>
          </a:prstGeom>
        </p:spPr>
      </p:pic>
    </p:spTree>
    <p:extLst>
      <p:ext uri="{BB962C8B-B14F-4D97-AF65-F5344CB8AC3E}">
        <p14:creationId xmlns:p14="http://schemas.microsoft.com/office/powerpoint/2010/main" val="2700971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p:cNvSpPr>
            <a:spLocks/>
          </p:cNvSpPr>
          <p:nvPr/>
        </p:nvSpPr>
        <p:spPr bwMode="auto">
          <a:xfrm>
            <a:off x="1" y="354479"/>
            <a:ext cx="7772399" cy="718141"/>
          </a:xfrm>
          <a:prstGeom prst="rect">
            <a:avLst/>
          </a:prstGeom>
          <a:noFill/>
          <a:ln>
            <a:noFill/>
          </a:ln>
        </p:spPr>
        <p:txBody>
          <a:bodyPr lIns="0" tIns="0" rIns="0" bIns="0" anchor="ctr"/>
          <a:lstStyle/>
          <a:p>
            <a:pPr algn="ctr">
              <a:lnSpc>
                <a:spcPct val="70000"/>
              </a:lnSpc>
            </a:pP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rPr>
              <a:t>Review Committee </a:t>
            </a:r>
          </a:p>
          <a:p>
            <a:pPr algn="ctr">
              <a:lnSpc>
                <a:spcPct val="70000"/>
              </a:lnSpc>
            </a:pP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rPr>
              <a:t>Feedback: the Six Cs</a:t>
            </a:r>
          </a:p>
        </p:txBody>
      </p:sp>
      <p:sp>
        <p:nvSpPr>
          <p:cNvPr id="22" name="Line 13"/>
          <p:cNvSpPr>
            <a:spLocks noChangeShapeType="1"/>
          </p:cNvSpPr>
          <p:nvPr/>
        </p:nvSpPr>
        <p:spPr bwMode="auto">
          <a:xfrm>
            <a:off x="964274" y="972869"/>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00934085-C0D0-4201-8FF9-F09FA6149A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3" name="Content Placeholder 2">
            <a:extLst>
              <a:ext uri="{FF2B5EF4-FFF2-40B4-BE49-F238E27FC236}">
                <a16:creationId xmlns:a16="http://schemas.microsoft.com/office/drawing/2014/main" id="{AB4B6F6C-9822-4917-A051-9DEE31E84310}"/>
              </a:ext>
            </a:extLst>
          </p:cNvPr>
          <p:cNvSpPr>
            <a:spLocks noGrp="1"/>
          </p:cNvSpPr>
          <p:nvPr>
            <p:ph idx="1"/>
          </p:nvPr>
        </p:nvSpPr>
        <p:spPr>
          <a:xfrm>
            <a:off x="547800" y="1027957"/>
            <a:ext cx="6960956" cy="3419802"/>
          </a:xfrm>
        </p:spPr>
        <p:txBody>
          <a:bodyPr>
            <a:normAutofit fontScale="85000" lnSpcReduction="20000"/>
          </a:bodyPr>
          <a:lstStyle/>
          <a:p>
            <a:pPr marL="342900" indent="-342900">
              <a:lnSpc>
                <a:spcPct val="100000"/>
              </a:lnSpc>
              <a:buFont typeface="+mj-lt"/>
              <a:buAutoNum type="arabicPeriod"/>
            </a:pPr>
            <a:r>
              <a:rPr lang="en-US" sz="1800" b="1" i="0">
                <a:effectLst/>
                <a:latin typeface="Calisto MT" panose="02040603050505030304" pitchFamily="18" charset="0"/>
              </a:rPr>
              <a:t>Concise - </a:t>
            </a:r>
            <a:r>
              <a:rPr lang="en-US" sz="1800" b="0" i="0">
                <a:effectLst/>
                <a:latin typeface="Calisto MT" panose="02040603050505030304" pitchFamily="18" charset="0"/>
              </a:rPr>
              <a:t>Be concise, when possible. Review Committee Members (RCM) have difficulty absorbing information from long narratives.</a:t>
            </a:r>
          </a:p>
          <a:p>
            <a:pPr marL="342900" indent="-342900">
              <a:lnSpc>
                <a:spcPct val="100000"/>
              </a:lnSpc>
              <a:buFont typeface="+mj-lt"/>
              <a:buAutoNum type="arabicPeriod"/>
            </a:pPr>
            <a:r>
              <a:rPr lang="en-US" sz="1800" b="1">
                <a:latin typeface="Calisto MT" panose="02040603050505030304" pitchFamily="18" charset="0"/>
              </a:rPr>
              <a:t>Concrete – </a:t>
            </a:r>
            <a:r>
              <a:rPr lang="en-US" sz="1800">
                <a:latin typeface="Calisto MT" panose="02040603050505030304" pitchFamily="18" charset="0"/>
              </a:rPr>
              <a:t>Be specific and direct in </a:t>
            </a:r>
            <a:r>
              <a:rPr lang="en-US" sz="1800" b="1" i="1" u="sng">
                <a:latin typeface="Calisto MT" panose="02040603050505030304" pitchFamily="18" charset="0"/>
              </a:rPr>
              <a:t>how</a:t>
            </a:r>
            <a:r>
              <a:rPr lang="en-US" sz="1800" b="1" i="1">
                <a:latin typeface="Calisto MT" panose="02040603050505030304" pitchFamily="18" charset="0"/>
              </a:rPr>
              <a:t> </a:t>
            </a:r>
            <a:r>
              <a:rPr lang="en-US" sz="1800">
                <a:latin typeface="Calisto MT" panose="02040603050505030304" pitchFamily="18" charset="0"/>
              </a:rPr>
              <a:t>your proposed project will achieve its stated goals.  RCMs often see gaps in how a project will work.</a:t>
            </a:r>
            <a:endParaRPr lang="en-US" sz="1800" b="1">
              <a:latin typeface="Calisto MT" panose="02040603050505030304" pitchFamily="18" charset="0"/>
            </a:endParaRPr>
          </a:p>
          <a:p>
            <a:pPr marL="342900" indent="-342900">
              <a:lnSpc>
                <a:spcPct val="100000"/>
              </a:lnSpc>
              <a:buFont typeface="+mj-lt"/>
              <a:buAutoNum type="arabicPeriod"/>
            </a:pPr>
            <a:r>
              <a:rPr lang="en-US" sz="1800" b="1">
                <a:latin typeface="Calisto MT" panose="02040603050505030304" pitchFamily="18" charset="0"/>
              </a:rPr>
              <a:t>Clarity –</a:t>
            </a:r>
            <a:r>
              <a:rPr lang="en-US" sz="1800">
                <a:latin typeface="Calisto MT" panose="02040603050505030304" pitchFamily="18" charset="0"/>
              </a:rPr>
              <a:t> RCMs prefer that you include the question you are answering or add sub-headings for clarity. Application task uploads should also include the title of the application task, organization name and project title as headers.</a:t>
            </a:r>
          </a:p>
          <a:p>
            <a:pPr marL="342900" indent="-342900">
              <a:lnSpc>
                <a:spcPct val="100000"/>
              </a:lnSpc>
              <a:buFont typeface="+mj-lt"/>
              <a:buAutoNum type="arabicPeriod"/>
            </a:pPr>
            <a:r>
              <a:rPr lang="en-US" sz="1800" b="1">
                <a:latin typeface="Calisto MT" panose="02040603050505030304" pitchFamily="18" charset="0"/>
              </a:rPr>
              <a:t>Connection - </a:t>
            </a:r>
            <a:r>
              <a:rPr lang="en-US" sz="1800">
                <a:latin typeface="Calisto MT" panose="02040603050505030304" pitchFamily="18" charset="0"/>
              </a:rPr>
              <a:t>All elements of your application should show a clear connection with the grant priorities and scoring criteria, as outlined in the NOFO.</a:t>
            </a:r>
          </a:p>
          <a:p>
            <a:pPr marL="342900" indent="-342900">
              <a:lnSpc>
                <a:spcPct val="100000"/>
              </a:lnSpc>
              <a:buFont typeface="+mj-lt"/>
              <a:buAutoNum type="arabicPeriod"/>
            </a:pPr>
            <a:r>
              <a:rPr lang="en-US" sz="1800" b="1">
                <a:latin typeface="Calisto MT" panose="02040603050505030304" pitchFamily="18" charset="0"/>
              </a:rPr>
              <a:t>Consistent - </a:t>
            </a:r>
            <a:r>
              <a:rPr lang="en-US" sz="1800">
                <a:latin typeface="Calisto MT" panose="02040603050505030304" pitchFamily="18" charset="0"/>
              </a:rPr>
              <a:t>All elements of your application should be consistent with each other.  RCMs often note a lack of consistency between budget and narratives.</a:t>
            </a:r>
          </a:p>
          <a:p>
            <a:pPr marL="342900" indent="-342900">
              <a:lnSpc>
                <a:spcPct val="100000"/>
              </a:lnSpc>
              <a:buFont typeface="+mj-lt"/>
              <a:buAutoNum type="arabicPeriod"/>
            </a:pPr>
            <a:r>
              <a:rPr lang="en-US" sz="1800" b="1">
                <a:latin typeface="Calisto MT" panose="02040603050505030304" pitchFamily="18" charset="0"/>
              </a:rPr>
              <a:t>Cite - </a:t>
            </a:r>
            <a:r>
              <a:rPr lang="en-US" sz="1800">
                <a:latin typeface="Calisto MT" panose="02040603050505030304" pitchFamily="18" charset="0"/>
              </a:rPr>
              <a:t>Feel free to reference other application sections/Tasks (i.e. budget or staff plan) in your narratives. Specifically cite the application Task name so the RCM can go directly there. Hyperlinks to external sources (i.e. news article, research paper, your website, </a:t>
            </a:r>
            <a:r>
              <a:rPr lang="en-US" sz="1800" err="1">
                <a:latin typeface="Calisto MT" panose="02040603050505030304" pitchFamily="18" charset="0"/>
              </a:rPr>
              <a:t>etc</a:t>
            </a:r>
            <a:r>
              <a:rPr lang="en-US" sz="1800">
                <a:latin typeface="Calisto MT" panose="02040603050505030304" pitchFamily="18" charset="0"/>
              </a:rPr>
              <a:t>…) can be helpful too. Overall, no need to repeat information that is in other places in your application or external source.</a:t>
            </a:r>
          </a:p>
        </p:txBody>
      </p:sp>
      <p:cxnSp>
        <p:nvCxnSpPr>
          <p:cNvPr id="2" name="Straight Connector 1">
            <a:extLst>
              <a:ext uri="{FF2B5EF4-FFF2-40B4-BE49-F238E27FC236}">
                <a16:creationId xmlns:a16="http://schemas.microsoft.com/office/drawing/2014/main" id="{D61CBCB5-1572-F243-B2B3-998639B67005}"/>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E8B0EA8-ECC9-FF61-03E7-3E98D9B0718E}"/>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87E51F25-70E1-07C1-2666-7A04AD971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2722868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p:cNvSpPr>
            <a:spLocks/>
          </p:cNvSpPr>
          <p:nvPr/>
        </p:nvSpPr>
        <p:spPr bwMode="auto">
          <a:xfrm>
            <a:off x="1" y="354479"/>
            <a:ext cx="7772399" cy="718141"/>
          </a:xfrm>
          <a:prstGeom prst="rect">
            <a:avLst/>
          </a:prstGeom>
          <a:noFill/>
          <a:ln>
            <a:noFill/>
          </a:ln>
        </p:spPr>
        <p:txBody>
          <a:bodyPr lIns="0" tIns="0" rIns="0" bIns="0" anchor="ct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3600" b="1" i="0" u="none" strike="noStrike" kern="1200" cap="none" spc="0" normalizeH="0" baseline="0" noProof="0">
                <a:ln>
                  <a:noFill/>
                </a:ln>
                <a:solidFill>
                  <a:srgbClr val="4472C4">
                    <a:lumMod val="75000"/>
                  </a:srgbClr>
                </a:solidFill>
                <a:effectLst>
                  <a:outerShdw blurRad="38100" dist="38100" dir="2700000" algn="tl">
                    <a:srgbClr val="000000">
                      <a:alpha val="43137"/>
                    </a:srgbClr>
                  </a:outerShdw>
                </a:effectLst>
                <a:uLnTx/>
                <a:uFillTx/>
                <a:latin typeface="Calisto MT" panose="02040603050505030304" pitchFamily="18" charset="0"/>
                <a:ea typeface="Bebas Neue" charset="0"/>
                <a:cs typeface="Bebas Neue" charset="0"/>
                <a:sym typeface="Bebas Neue" charset="0"/>
              </a:rPr>
              <a:t>General Recommendations</a:t>
            </a:r>
          </a:p>
        </p:txBody>
      </p:sp>
      <p:sp>
        <p:nvSpPr>
          <p:cNvPr id="22" name="Line 13"/>
          <p:cNvSpPr>
            <a:spLocks noChangeShapeType="1"/>
          </p:cNvSpPr>
          <p:nvPr/>
        </p:nvSpPr>
        <p:spPr bwMode="auto">
          <a:xfrm>
            <a:off x="927328"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1">
            <a:extLst>
              <a:ext uri="{FF2B5EF4-FFF2-40B4-BE49-F238E27FC236}">
                <a16:creationId xmlns:a16="http://schemas.microsoft.com/office/drawing/2014/main" id="{00934085-C0D0-4201-8FF9-F09FA6149A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3" name="Content Placeholder 2">
            <a:extLst>
              <a:ext uri="{FF2B5EF4-FFF2-40B4-BE49-F238E27FC236}">
                <a16:creationId xmlns:a16="http://schemas.microsoft.com/office/drawing/2014/main" id="{AB4B6F6C-9822-4917-A051-9DEE31E84310}"/>
              </a:ext>
            </a:extLst>
          </p:cNvPr>
          <p:cNvSpPr>
            <a:spLocks noGrp="1"/>
          </p:cNvSpPr>
          <p:nvPr>
            <p:ph idx="1"/>
          </p:nvPr>
        </p:nvSpPr>
        <p:spPr>
          <a:xfrm>
            <a:off x="615035" y="1039842"/>
            <a:ext cx="6703695" cy="3556072"/>
          </a:xfrm>
        </p:spPr>
        <p:txBody>
          <a:bodyPr>
            <a:normAutofit/>
          </a:bodyPr>
          <a:lstStyle/>
          <a:p>
            <a:pPr marL="228600" indent="-228600" algn="l">
              <a:lnSpc>
                <a:spcPct val="100000"/>
              </a:lnSpc>
              <a:buFont typeface="Arial" panose="020B0604020202020204" pitchFamily="34" charset="0"/>
              <a:buChar char="•"/>
            </a:pPr>
            <a:r>
              <a:rPr lang="en-US" sz="1800">
                <a:latin typeface="Calisto MT" panose="02040603050505030304" pitchFamily="18" charset="0"/>
              </a:rPr>
              <a:t>Read and Follow Instructions in the NOFO!</a:t>
            </a:r>
          </a:p>
          <a:p>
            <a:pPr marL="228600" indent="-228600" algn="l">
              <a:lnSpc>
                <a:spcPct val="100000"/>
              </a:lnSpc>
              <a:buFont typeface="Arial" panose="020B0604020202020204" pitchFamily="34" charset="0"/>
              <a:buChar char="•"/>
            </a:pPr>
            <a:r>
              <a:rPr lang="en-US" sz="1800">
                <a:latin typeface="Calisto MT" panose="02040603050505030304" pitchFamily="18" charset="0"/>
              </a:rPr>
              <a:t>Feel free to use graphics, charts, tables, maps, project workflows, and other non-narrative tools to clarify or enhance your proposal.</a:t>
            </a:r>
          </a:p>
          <a:p>
            <a:pPr marL="228600" indent="-228600">
              <a:lnSpc>
                <a:spcPct val="100000"/>
              </a:lnSpc>
            </a:pPr>
            <a:r>
              <a:rPr lang="en-US" sz="1800">
                <a:latin typeface="Calisto MT" panose="02040603050505030304" pitchFamily="18" charset="0"/>
              </a:rPr>
              <a:t>Develop, coordinate, and finalize your application offline and then upload all materials into the application.</a:t>
            </a:r>
          </a:p>
          <a:p>
            <a:pPr marL="228600" indent="-228600">
              <a:lnSpc>
                <a:spcPct val="100000"/>
              </a:lnSpc>
            </a:pPr>
            <a:r>
              <a:rPr lang="en-US" sz="1800">
                <a:latin typeface="Calisto MT" panose="02040603050505030304" pitchFamily="18" charset="0"/>
              </a:rPr>
              <a:t>Uploads in pdf format are preferred (except the Program Budget, MS Excel please) but other formats are also welcome. </a:t>
            </a:r>
            <a:r>
              <a:rPr lang="en-US" sz="1800" b="1">
                <a:latin typeface="Calisto MT" panose="02040603050505030304" pitchFamily="18" charset="0"/>
              </a:rPr>
              <a:t>The application platform has difficulty reading Mac formatted documents </a:t>
            </a:r>
            <a:r>
              <a:rPr lang="en-US" sz="1800">
                <a:latin typeface="Calisto MT" panose="02040603050505030304" pitchFamily="18" charset="0"/>
              </a:rPr>
              <a:t>(i.e. Pages, Numbers, and Key Note) so these should be submitted as PDFs or converted to MS Office formats. </a:t>
            </a:r>
          </a:p>
        </p:txBody>
      </p:sp>
      <p:cxnSp>
        <p:nvCxnSpPr>
          <p:cNvPr id="2" name="Straight Connector 1">
            <a:extLst>
              <a:ext uri="{FF2B5EF4-FFF2-40B4-BE49-F238E27FC236}">
                <a16:creationId xmlns:a16="http://schemas.microsoft.com/office/drawing/2014/main" id="{7458EA37-E480-932D-B3D9-3480E7840E61}"/>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55A92AE-DECF-814D-FB32-169A7EA3FE97}"/>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40F5260F-3C2C-BB18-FE5C-27D967F955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3299221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p:cNvSpPr>
            <a:spLocks/>
          </p:cNvSpPr>
          <p:nvPr/>
        </p:nvSpPr>
        <p:spPr bwMode="auto">
          <a:xfrm>
            <a:off x="1" y="354479"/>
            <a:ext cx="7772399" cy="718141"/>
          </a:xfrm>
          <a:prstGeom prst="rect">
            <a:avLst/>
          </a:prstGeom>
          <a:noFill/>
          <a:ln>
            <a:noFill/>
          </a:ln>
        </p:spPr>
        <p:txBody>
          <a:bodyPr lIns="0" tIns="0" rIns="0" bIns="0" anchor="ct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3600" b="1" i="0" u="none" strike="noStrike" kern="1200" cap="none" spc="0" normalizeH="0" baseline="0" noProof="0">
                <a:ln>
                  <a:noFill/>
                </a:ln>
                <a:solidFill>
                  <a:srgbClr val="4472C4">
                    <a:lumMod val="75000"/>
                  </a:srgbClr>
                </a:solidFill>
                <a:effectLst>
                  <a:outerShdw blurRad="38100" dist="38100" dir="2700000" algn="tl">
                    <a:srgbClr val="000000">
                      <a:alpha val="43137"/>
                    </a:srgbClr>
                  </a:outerShdw>
                </a:effectLst>
                <a:uLnTx/>
                <a:uFillTx/>
                <a:latin typeface="Calisto MT" panose="02040603050505030304" pitchFamily="18" charset="0"/>
                <a:ea typeface="Bebas Neue" charset="0"/>
                <a:cs typeface="Bebas Neue" charset="0"/>
                <a:sym typeface="Bebas Neue" charset="0"/>
              </a:rPr>
              <a:t>Resources</a:t>
            </a:r>
          </a:p>
        </p:txBody>
      </p:sp>
      <p:sp>
        <p:nvSpPr>
          <p:cNvPr id="22" name="Line 13"/>
          <p:cNvSpPr>
            <a:spLocks noChangeShapeType="1"/>
          </p:cNvSpPr>
          <p:nvPr/>
        </p:nvSpPr>
        <p:spPr bwMode="auto">
          <a:xfrm>
            <a:off x="927328"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1">
            <a:extLst>
              <a:ext uri="{FF2B5EF4-FFF2-40B4-BE49-F238E27FC236}">
                <a16:creationId xmlns:a16="http://schemas.microsoft.com/office/drawing/2014/main" id="{00934085-C0D0-4201-8FF9-F09FA6149A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3" name="Content Placeholder 2">
            <a:extLst>
              <a:ext uri="{FF2B5EF4-FFF2-40B4-BE49-F238E27FC236}">
                <a16:creationId xmlns:a16="http://schemas.microsoft.com/office/drawing/2014/main" id="{AB4B6F6C-9822-4917-A051-9DEE31E84310}"/>
              </a:ext>
            </a:extLst>
          </p:cNvPr>
          <p:cNvSpPr>
            <a:spLocks noGrp="1"/>
          </p:cNvSpPr>
          <p:nvPr>
            <p:ph idx="1"/>
          </p:nvPr>
        </p:nvSpPr>
        <p:spPr>
          <a:xfrm>
            <a:off x="534352" y="1011849"/>
            <a:ext cx="6703695" cy="3556072"/>
          </a:xfrm>
        </p:spPr>
        <p:txBody>
          <a:bodyPr>
            <a:normAutofit/>
          </a:bodyPr>
          <a:lstStyle/>
          <a:p>
            <a:pPr marL="0" indent="0" algn="l">
              <a:lnSpc>
                <a:spcPct val="100000"/>
              </a:lnSpc>
              <a:buNone/>
            </a:pPr>
            <a:r>
              <a:rPr lang="en-US" sz="2100" dirty="0">
                <a:latin typeface="Calisto MT" panose="02040603050505030304" pitchFamily="18" charset="0"/>
                <a:cs typeface="Segoe UI" panose="020B0502040204020203" pitchFamily="34" charset="0"/>
              </a:rPr>
              <a:t>The following resources are/will be posted on the </a:t>
            </a:r>
            <a:r>
              <a:rPr lang="en-US" sz="2100" dirty="0">
                <a:latin typeface="Calisto MT" panose="02040603050505030304" pitchFamily="18" charset="0"/>
                <a:cs typeface="Segoe UI" panose="020B0502040204020203" pitchFamily="34" charset="0"/>
                <a:hlinkClick r:id="rId3"/>
              </a:rPr>
              <a:t>application page</a:t>
            </a:r>
            <a:r>
              <a:rPr lang="en-US" sz="2100" dirty="0">
                <a:latin typeface="Calisto MT" panose="02040603050505030304" pitchFamily="18" charset="0"/>
                <a:cs typeface="Segoe UI" panose="020B0502040204020203" pitchFamily="34" charset="0"/>
                <a:hlinkClick r:id="rId4"/>
              </a:rPr>
              <a:t>:</a:t>
            </a:r>
            <a:endParaRPr lang="en-US" sz="2100" dirty="0">
              <a:latin typeface="Calisto MT" panose="02040603050505030304" pitchFamily="18" charset="0"/>
              <a:cs typeface="Segoe UI" panose="020B0502040204020203" pitchFamily="34" charset="0"/>
            </a:endParaRPr>
          </a:p>
          <a:p>
            <a:pPr marL="228600" indent="-228600" algn="l">
              <a:lnSpc>
                <a:spcPct val="100000"/>
              </a:lnSpc>
              <a:buFont typeface="Arial" panose="020B0604020202020204" pitchFamily="34" charset="0"/>
              <a:buChar char="•"/>
            </a:pPr>
            <a:r>
              <a:rPr lang="en-US" sz="2100" dirty="0">
                <a:latin typeface="Calisto MT" panose="02040603050505030304" pitchFamily="18" charset="0"/>
                <a:cs typeface="Segoe UI" panose="020B0502040204020203" pitchFamily="34" charset="0"/>
              </a:rPr>
              <a:t>Notice of Funding Opportunity (NOFO)</a:t>
            </a:r>
          </a:p>
          <a:p>
            <a:pPr marL="228600" indent="-228600" algn="l">
              <a:lnSpc>
                <a:spcPct val="100000"/>
              </a:lnSpc>
              <a:buFont typeface="Arial" panose="020B0604020202020204" pitchFamily="34" charset="0"/>
              <a:buChar char="•"/>
            </a:pPr>
            <a:r>
              <a:rPr lang="en-US" sz="2100" dirty="0">
                <a:latin typeface="Calisto MT" panose="02040603050505030304" pitchFamily="18" charset="0"/>
                <a:cs typeface="Segoe UI" panose="020B0502040204020203" pitchFamily="34" charset="0"/>
              </a:rPr>
              <a:t>Link to a recording of the Information Session</a:t>
            </a:r>
          </a:p>
          <a:p>
            <a:pPr marL="228600" indent="-228600" algn="l">
              <a:lnSpc>
                <a:spcPct val="100000"/>
              </a:lnSpc>
              <a:buFont typeface="Arial" panose="020B0604020202020204" pitchFamily="34" charset="0"/>
              <a:buChar char="•"/>
            </a:pPr>
            <a:r>
              <a:rPr lang="en-US" sz="2100" dirty="0">
                <a:latin typeface="Calisto MT" panose="02040603050505030304" pitchFamily="18" charset="0"/>
                <a:cs typeface="Segoe UI" panose="020B0502040204020203" pitchFamily="34" charset="0"/>
              </a:rPr>
              <a:t>Information Session slide deck</a:t>
            </a:r>
          </a:p>
          <a:p>
            <a:pPr marL="228600" indent="-228600">
              <a:lnSpc>
                <a:spcPct val="100000"/>
              </a:lnSpc>
            </a:pPr>
            <a:r>
              <a:rPr lang="en-US" sz="2100" dirty="0">
                <a:latin typeface="Calisto MT" panose="02040603050505030304" pitchFamily="18" charset="0"/>
                <a:cs typeface="Segoe UI" panose="020B0502040204020203" pitchFamily="34" charset="0"/>
              </a:rPr>
              <a:t>OGM Answers to Information Session and Frequently Asked Questions</a:t>
            </a:r>
          </a:p>
          <a:p>
            <a:pPr marL="228600" indent="-228600" algn="l">
              <a:lnSpc>
                <a:spcPct val="100000"/>
              </a:lnSpc>
              <a:buFont typeface="Arial" panose="020B0604020202020204" pitchFamily="34" charset="0"/>
              <a:buChar char="•"/>
            </a:pPr>
            <a:endParaRPr lang="en-US" sz="1800" b="0" i="0" dirty="0">
              <a:effectLst/>
              <a:latin typeface="Calisto MT" panose="02040603050505030304" pitchFamily="18" charset="0"/>
            </a:endParaRPr>
          </a:p>
        </p:txBody>
      </p:sp>
      <p:cxnSp>
        <p:nvCxnSpPr>
          <p:cNvPr id="2" name="Straight Connector 1">
            <a:extLst>
              <a:ext uri="{FF2B5EF4-FFF2-40B4-BE49-F238E27FC236}">
                <a16:creationId xmlns:a16="http://schemas.microsoft.com/office/drawing/2014/main" id="{57144B79-8EE8-5967-C352-8C8B8E54E62D}"/>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024586B-0096-B432-441B-D1C9EF604A9C}"/>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08CA52C9-C45A-47BB-79DD-2597D455F0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3473128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p:cNvSpPr>
            <a:spLocks/>
          </p:cNvSpPr>
          <p:nvPr/>
        </p:nvSpPr>
        <p:spPr bwMode="auto">
          <a:xfrm>
            <a:off x="1" y="354479"/>
            <a:ext cx="7772399" cy="718141"/>
          </a:xfrm>
          <a:prstGeom prst="rect">
            <a:avLst/>
          </a:prstGeom>
          <a:noFill/>
          <a:ln>
            <a:noFill/>
          </a:ln>
        </p:spPr>
        <p:txBody>
          <a:bodyPr lIns="0" tIns="0" rIns="0" bIns="0" anchor="ctr"/>
          <a:lstStyle/>
          <a:p>
            <a:pPr algn="ctr">
              <a:lnSpc>
                <a:spcPct val="70000"/>
              </a:lnSpc>
            </a:pP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Further Questions?</a:t>
            </a:r>
            <a:endPar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endParaRPr>
          </a:p>
        </p:txBody>
      </p:sp>
      <p:sp>
        <p:nvSpPr>
          <p:cNvPr id="22" name="Line 13"/>
          <p:cNvSpPr>
            <a:spLocks noChangeShapeType="1"/>
          </p:cNvSpPr>
          <p:nvPr/>
        </p:nvSpPr>
        <p:spPr bwMode="auto">
          <a:xfrm>
            <a:off x="927328"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 name="TextBox 15">
            <a:extLst>
              <a:ext uri="{FF2B5EF4-FFF2-40B4-BE49-F238E27FC236}">
                <a16:creationId xmlns:a16="http://schemas.microsoft.com/office/drawing/2014/main" id="{BFC21764-647D-4CE5-8DC0-22F43F22D9D8}"/>
              </a:ext>
            </a:extLst>
          </p:cNvPr>
          <p:cNvSpPr txBox="1"/>
          <p:nvPr/>
        </p:nvSpPr>
        <p:spPr>
          <a:xfrm>
            <a:off x="662041" y="2216728"/>
            <a:ext cx="6448318" cy="2774686"/>
          </a:xfrm>
          <a:prstGeom prst="rect">
            <a:avLst/>
          </a:prstGeom>
          <a:noFill/>
        </p:spPr>
        <p:txBody>
          <a:bodyPr wrap="square">
            <a:noAutofit/>
          </a:bodyPr>
          <a:lstStyle/>
          <a:p>
            <a:pPr algn="ctr">
              <a:lnSpc>
                <a:spcPct val="107000"/>
              </a:lnSpc>
            </a:pPr>
            <a:r>
              <a:rPr lang="en-US" b="1">
                <a:latin typeface="Calisto MT" panose="02040603050505030304" pitchFamily="18" charset="0"/>
                <a:ea typeface="Calibri" panose="020F0502020204030204" pitchFamily="34" charset="0"/>
                <a:cs typeface="Times New Roman" panose="02020603050405020304" pitchFamily="18" charset="0"/>
              </a:rPr>
              <a:t>Olga Kravets </a:t>
            </a:r>
          </a:p>
          <a:p>
            <a:pPr algn="ctr">
              <a:lnSpc>
                <a:spcPct val="107000"/>
              </a:lnSpc>
            </a:pPr>
            <a:r>
              <a:rPr lang="en-US" b="1">
                <a:latin typeface="Calisto MT" panose="02040603050505030304" pitchFamily="18" charset="0"/>
                <a:ea typeface="Calibri" panose="020F0502020204030204" pitchFamily="34" charset="0"/>
                <a:cs typeface="Times New Roman" panose="02020603050405020304" pitchFamily="18" charset="0"/>
              </a:rPr>
              <a:t>Outgoing Grants Program Manager</a:t>
            </a:r>
          </a:p>
          <a:p>
            <a:pPr algn="ctr">
              <a:lnSpc>
                <a:spcPct val="107000"/>
              </a:lnSpc>
            </a:pPr>
            <a:r>
              <a:rPr lang="en-US" b="1">
                <a:latin typeface="Calisto MT" panose="02040603050505030304" pitchFamily="18" charset="0"/>
                <a:ea typeface="Calibri" panose="020F0502020204030204" pitchFamily="34" charset="0"/>
                <a:cs typeface="Times New Roman" panose="02020603050405020304" pitchFamily="18" charset="0"/>
              </a:rPr>
              <a:t>Office of Grants Management</a:t>
            </a:r>
          </a:p>
          <a:p>
            <a:pPr algn="ctr">
              <a:lnSpc>
                <a:spcPct val="107000"/>
              </a:lnSpc>
            </a:pPr>
            <a:r>
              <a:rPr lang="en-US" b="1">
                <a:latin typeface="Calisto MT" panose="02040603050505030304" pitchFamily="18" charset="0"/>
                <a:ea typeface="Calibri" panose="020F0502020204030204" pitchFamily="34" charset="0"/>
                <a:cs typeface="Times New Roman" panose="02020603050405020304" pitchFamily="18" charset="0"/>
              </a:rPr>
              <a:t>240-773-3344</a:t>
            </a:r>
          </a:p>
          <a:p>
            <a:pPr algn="ctr">
              <a:lnSpc>
                <a:spcPct val="107000"/>
              </a:lnSpc>
            </a:pPr>
            <a:r>
              <a:rPr lang="en-US" b="1">
                <a:latin typeface="Calisto MT" panose="02040603050505030304" pitchFamily="18" charset="0"/>
                <a:ea typeface="Calibri" panose="020F0502020204030204" pitchFamily="34" charset="0"/>
                <a:cs typeface="Times New Roman" panose="02020603050405020304" pitchFamily="18" charset="0"/>
                <a:hlinkClick r:id="rId2"/>
              </a:rPr>
              <a:t>grants@montgomerycountymd.gov</a:t>
            </a:r>
            <a:endParaRPr lang="en-US" b="1">
              <a:latin typeface="Calisto MT" panose="02040603050505030304" pitchFamily="18" charset="0"/>
              <a:ea typeface="Calibri" panose="020F0502020204030204" pitchFamily="34" charset="0"/>
              <a:cs typeface="Times New Roman" panose="02020603050405020304" pitchFamily="18" charset="0"/>
            </a:endParaRPr>
          </a:p>
          <a:p>
            <a:pPr algn="ctr">
              <a:lnSpc>
                <a:spcPct val="107000"/>
              </a:lnSpc>
            </a:pPr>
            <a:endParaRPr lang="en-US">
              <a:latin typeface="Calisto MT" panose="02040603050505030304" pitchFamily="18" charset="0"/>
              <a:ea typeface="Calibri" panose="020F0502020204030204" pitchFamily="34" charset="0"/>
              <a:cs typeface="Times New Roman" panose="02020603050405020304" pitchFamily="18" charset="0"/>
            </a:endParaRPr>
          </a:p>
          <a:p>
            <a:pPr algn="ctr">
              <a:lnSpc>
                <a:spcPct val="107000"/>
              </a:lnSpc>
            </a:pPr>
            <a:r>
              <a:rPr lang="en-US" sz="1600" b="1">
                <a:latin typeface="Calisto MT" panose="02040603050505030304" pitchFamily="18" charset="0"/>
                <a:ea typeface="Calibri" panose="020F0502020204030204" pitchFamily="34" charset="0"/>
                <a:cs typeface="Times New Roman" panose="02020603050405020304" pitchFamily="18" charset="0"/>
              </a:rPr>
              <a:t>OGM online grants application platform for information, updates, </a:t>
            </a:r>
          </a:p>
          <a:p>
            <a:pPr algn="ctr">
              <a:lnSpc>
                <a:spcPct val="107000"/>
              </a:lnSpc>
            </a:pPr>
            <a:r>
              <a:rPr lang="en-US" sz="1600" b="1">
                <a:latin typeface="Calisto MT" panose="02040603050505030304" pitchFamily="18" charset="0"/>
                <a:ea typeface="Calibri" panose="020F0502020204030204" pitchFamily="34" charset="0"/>
                <a:cs typeface="Times New Roman" panose="02020603050405020304" pitchFamily="18" charset="0"/>
              </a:rPr>
              <a:t>and to apply for County Grants (OGM website coming soon)</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i="0" u="none" strike="noStrike" kern="1200" cap="none" spc="0" normalizeH="0" baseline="0" noProof="0">
                <a:ln>
                  <a:noFill/>
                </a:ln>
                <a:solidFill>
                  <a:prstClr val="black"/>
                </a:solidFill>
                <a:effectLst/>
                <a:uLnTx/>
                <a:uFillTx/>
                <a:latin typeface="Calisto MT" panose="02040603050505030304" pitchFamily="18" charset="0"/>
                <a:ea typeface="Calibri" panose="020F0502020204030204" pitchFamily="34" charset="0"/>
                <a:cs typeface="Times New Roman" panose="02020603050405020304" pitchFamily="18" charset="0"/>
                <a:hlinkClick r:id="rId3"/>
              </a:rPr>
              <a:t>https://mcmdgrants.smapply.org</a:t>
            </a:r>
            <a:endParaRPr kumimoji="0" lang="en-US" i="0" u="none" strike="noStrike" kern="1200" cap="none" spc="0" normalizeH="0" baseline="0" noProof="0">
              <a:ln>
                <a:noFill/>
              </a:ln>
              <a:solidFill>
                <a:prstClr val="black"/>
              </a:solidFill>
              <a:effectLst/>
              <a:uLnTx/>
              <a:uFillTx/>
              <a:latin typeface="Calisto MT" panose="02040603050505030304" pitchFamily="18" charset="0"/>
              <a:ea typeface="Calibri" panose="020F0502020204030204" pitchFamily="34" charset="0"/>
              <a:cs typeface="Times New Roman" panose="02020603050405020304" pitchFamily="18" charset="0"/>
            </a:endParaRPr>
          </a:p>
        </p:txBody>
      </p:sp>
      <p:pic>
        <p:nvPicPr>
          <p:cNvPr id="8" name="Picture 1">
            <a:extLst>
              <a:ext uri="{FF2B5EF4-FFF2-40B4-BE49-F238E27FC236}">
                <a16:creationId xmlns:a16="http://schemas.microsoft.com/office/drawing/2014/main" id="{00934085-C0D0-4201-8FF9-F09FA6149A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pic>
        <p:nvPicPr>
          <p:cNvPr id="2" name="Picture 1">
            <a:extLst>
              <a:ext uri="{FF2B5EF4-FFF2-40B4-BE49-F238E27FC236}">
                <a16:creationId xmlns:a16="http://schemas.microsoft.com/office/drawing/2014/main" id="{A2262C02-114C-FF3A-CF37-141FE37EBE50}"/>
              </a:ext>
            </a:extLst>
          </p:cNvPr>
          <p:cNvPicPr>
            <a:picLocks noChangeAspect="1"/>
          </p:cNvPicPr>
          <p:nvPr/>
        </p:nvPicPr>
        <p:blipFill>
          <a:blip r:embed="rId5"/>
          <a:stretch>
            <a:fillRect/>
          </a:stretch>
        </p:blipFill>
        <p:spPr>
          <a:xfrm>
            <a:off x="1509672" y="1209602"/>
            <a:ext cx="4517528" cy="859611"/>
          </a:xfrm>
          <a:prstGeom prst="rect">
            <a:avLst/>
          </a:prstGeom>
        </p:spPr>
      </p:pic>
    </p:spTree>
    <p:extLst>
      <p:ext uri="{BB962C8B-B14F-4D97-AF65-F5344CB8AC3E}">
        <p14:creationId xmlns:p14="http://schemas.microsoft.com/office/powerpoint/2010/main" val="2509468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p:cNvSpPr>
            <a:spLocks/>
          </p:cNvSpPr>
          <p:nvPr/>
        </p:nvSpPr>
        <p:spPr bwMode="auto">
          <a:xfrm>
            <a:off x="1" y="354479"/>
            <a:ext cx="7052981" cy="718141"/>
          </a:xfrm>
          <a:prstGeom prst="rect">
            <a:avLst/>
          </a:prstGeom>
          <a:noFill/>
          <a:ln>
            <a:noFill/>
          </a:ln>
        </p:spPr>
        <p:txBody>
          <a:bodyPr lIns="0" tIns="0" rIns="0" bIns="0" anchor="ctr"/>
          <a:lstStyle/>
          <a:p>
            <a:pPr algn="ctr">
              <a:lnSpc>
                <a:spcPct val="70000"/>
              </a:lnSpc>
            </a:pP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Welcome</a:t>
            </a:r>
            <a:r>
              <a:rPr lang="en-US" sz="34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a:t>
            </a:r>
            <a:endParaRPr lang="en-US" sz="34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endParaRPr>
          </a:p>
        </p:txBody>
      </p:sp>
      <p:sp>
        <p:nvSpPr>
          <p:cNvPr id="22" name="Line 13"/>
          <p:cNvSpPr>
            <a:spLocks noChangeShapeType="1"/>
          </p:cNvSpPr>
          <p:nvPr/>
        </p:nvSpPr>
        <p:spPr bwMode="auto">
          <a:xfrm>
            <a:off x="26372"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00934085-C0D0-4201-8FF9-F09FA6149A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11" name="Content Placeholder 10">
            <a:extLst>
              <a:ext uri="{FF2B5EF4-FFF2-40B4-BE49-F238E27FC236}">
                <a16:creationId xmlns:a16="http://schemas.microsoft.com/office/drawing/2014/main" id="{00B1651B-9503-45DB-BDD3-38FEE7EC5801}"/>
              </a:ext>
            </a:extLst>
          </p:cNvPr>
          <p:cNvSpPr>
            <a:spLocks noGrp="1"/>
          </p:cNvSpPr>
          <p:nvPr>
            <p:ph idx="1"/>
          </p:nvPr>
        </p:nvSpPr>
        <p:spPr>
          <a:xfrm>
            <a:off x="534352" y="1140360"/>
            <a:ext cx="7105941" cy="3263504"/>
          </a:xfrm>
        </p:spPr>
        <p:txBody>
          <a:bodyPr>
            <a:normAutofit/>
          </a:bodyPr>
          <a:lstStyle/>
          <a:p>
            <a:pPr marL="228600" indent="-228600"/>
            <a:r>
              <a:rPr lang="en-US" sz="2200" dirty="0">
                <a:latin typeface="Calisto MT" panose="02040603050505030304" pitchFamily="18" charset="0"/>
                <a:cs typeface="Times New Roman" panose="02020603050405020304" pitchFamily="18" charset="0"/>
              </a:rPr>
              <a:t>This meeting will be recorded and posted for future viewing on the Office of Grants Management online application portal</a:t>
            </a:r>
          </a:p>
          <a:p>
            <a:pPr marL="228600" indent="-228600"/>
            <a:r>
              <a:rPr lang="en-US" sz="2200" dirty="0">
                <a:latin typeface="Calisto MT" panose="02040603050505030304" pitchFamily="18" charset="0"/>
                <a:cs typeface="Times New Roman" panose="02020603050405020304" pitchFamily="18" charset="0"/>
              </a:rPr>
              <a:t>The slide deck will also be posted in the same location for your reference</a:t>
            </a:r>
          </a:p>
          <a:p>
            <a:pPr marL="228600" indent="-228600"/>
            <a:r>
              <a:rPr lang="en-US" sz="2200" dirty="0">
                <a:latin typeface="Calisto MT" panose="02040603050505030304" pitchFamily="18" charset="0"/>
                <a:cs typeface="Times New Roman" panose="02020603050405020304" pitchFamily="18" charset="0"/>
              </a:rPr>
              <a:t>Online Application Platform Home Page: </a:t>
            </a:r>
            <a:r>
              <a:rPr lang="en-US" sz="2200" dirty="0">
                <a:latin typeface="Calisto MT" panose="02040603050505030304" pitchFamily="18" charset="0"/>
                <a:cs typeface="Times New Roman" panose="02020603050405020304" pitchFamily="18" charset="0"/>
                <a:hlinkClick r:id="rId3"/>
              </a:rPr>
              <a:t>https://mcmdgrants.smapply.org</a:t>
            </a:r>
            <a:endParaRPr lang="en-US" sz="2200" dirty="0">
              <a:latin typeface="Calisto MT" panose="02040603050505030304" pitchFamily="18" charset="0"/>
              <a:cs typeface="Times New Roman" panose="02020603050405020304" pitchFamily="18" charset="0"/>
            </a:endParaRPr>
          </a:p>
          <a:p>
            <a:pPr marL="228600" indent="-228600"/>
            <a:r>
              <a:rPr lang="en-US" sz="2200" dirty="0">
                <a:latin typeface="Calisto MT" panose="02040603050505030304" pitchFamily="18" charset="0"/>
                <a:cs typeface="Times New Roman" panose="02020603050405020304" pitchFamily="18" charset="0"/>
              </a:rPr>
              <a:t>Program Page:</a:t>
            </a:r>
          </a:p>
          <a:p>
            <a:pPr marL="228600" indent="0">
              <a:buNone/>
            </a:pPr>
            <a:r>
              <a:rPr lang="en-US" sz="2200" dirty="0">
                <a:latin typeface="Calisto MT" panose="02040603050505030304" pitchFamily="18" charset="0"/>
                <a:hlinkClick r:id="rId4"/>
              </a:rPr>
              <a:t>https://mcmdgrants.smapply.org/prog/FY24PBM </a:t>
            </a:r>
            <a:endParaRPr lang="en-US" dirty="0"/>
          </a:p>
        </p:txBody>
      </p:sp>
      <p:cxnSp>
        <p:nvCxnSpPr>
          <p:cNvPr id="2" name="Straight Connector 1">
            <a:extLst>
              <a:ext uri="{FF2B5EF4-FFF2-40B4-BE49-F238E27FC236}">
                <a16:creationId xmlns:a16="http://schemas.microsoft.com/office/drawing/2014/main" id="{FFCFA069-DF3F-8611-D0A2-B0AEA089F88E}"/>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2716567-6780-EB32-9002-60D7F85C4BF7}"/>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4" name="Picture 3" descr="Text&#10;&#10;Description automatically generated with medium confidence">
            <a:extLst>
              <a:ext uri="{FF2B5EF4-FFF2-40B4-BE49-F238E27FC236}">
                <a16:creationId xmlns:a16="http://schemas.microsoft.com/office/drawing/2014/main" id="{3AC5A015-C75C-5819-7527-AD216FA01E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187992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9D1A8-4D47-A090-3F4E-8BEBFCFF045F}"/>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5AC95DA4-1BA0-0D5F-C157-A686724BC66A}"/>
              </a:ext>
            </a:extLst>
          </p:cNvPr>
          <p:cNvSpPr>
            <a:spLocks/>
          </p:cNvSpPr>
          <p:nvPr/>
        </p:nvSpPr>
        <p:spPr bwMode="auto">
          <a:xfrm>
            <a:off x="1" y="354479"/>
            <a:ext cx="7052981" cy="718141"/>
          </a:xfrm>
          <a:prstGeom prst="rect">
            <a:avLst/>
          </a:prstGeom>
          <a:noFill/>
          <a:ln>
            <a:noFill/>
          </a:ln>
        </p:spPr>
        <p:txBody>
          <a:bodyPr lIns="0" tIns="0" rIns="0" bIns="0" anchor="ctr"/>
          <a:lstStyle/>
          <a:p>
            <a:pPr algn="ctr">
              <a:lnSpc>
                <a:spcPct val="70000"/>
              </a:lnSpc>
            </a:pP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Information Session Agenda</a:t>
            </a:r>
            <a:endPar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endParaRPr>
          </a:p>
        </p:txBody>
      </p:sp>
      <p:sp>
        <p:nvSpPr>
          <p:cNvPr id="22" name="Line 13">
            <a:extLst>
              <a:ext uri="{FF2B5EF4-FFF2-40B4-BE49-F238E27FC236}">
                <a16:creationId xmlns:a16="http://schemas.microsoft.com/office/drawing/2014/main" id="{2EA4E092-9606-7633-3AA7-26AB90A693AB}"/>
              </a:ext>
            </a:extLst>
          </p:cNvPr>
          <p:cNvSpPr>
            <a:spLocks noChangeShapeType="1"/>
          </p:cNvSpPr>
          <p:nvPr/>
        </p:nvSpPr>
        <p:spPr bwMode="auto">
          <a:xfrm>
            <a:off x="26372"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EC6B9B9A-5E8C-D844-C008-0300E301F7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11" name="Content Placeholder 10">
            <a:extLst>
              <a:ext uri="{FF2B5EF4-FFF2-40B4-BE49-F238E27FC236}">
                <a16:creationId xmlns:a16="http://schemas.microsoft.com/office/drawing/2014/main" id="{F78E69AE-99AA-FAE6-71AB-118499AA4603}"/>
              </a:ext>
            </a:extLst>
          </p:cNvPr>
          <p:cNvSpPr>
            <a:spLocks noGrp="1"/>
          </p:cNvSpPr>
          <p:nvPr>
            <p:ph idx="1"/>
          </p:nvPr>
        </p:nvSpPr>
        <p:spPr>
          <a:xfrm>
            <a:off x="534352" y="1140360"/>
            <a:ext cx="7105941" cy="3263504"/>
          </a:xfrm>
        </p:spPr>
        <p:txBody>
          <a:bodyPr>
            <a:normAutofit/>
          </a:bodyPr>
          <a:lstStyle/>
          <a:p>
            <a:pPr marL="228600" indent="-228600"/>
            <a:r>
              <a:rPr lang="en-US" sz="2000">
                <a:latin typeface="Calisto MT" panose="02040603050505030304" pitchFamily="18" charset="0"/>
              </a:rPr>
              <a:t>Provide an overview of the program</a:t>
            </a:r>
          </a:p>
          <a:p>
            <a:pPr marL="228600" indent="-228600"/>
            <a:r>
              <a:rPr lang="en-US" sz="2000">
                <a:latin typeface="Calisto MT" panose="02040603050505030304" pitchFamily="18" charset="0"/>
              </a:rPr>
              <a:t>Walk through the application platform</a:t>
            </a:r>
          </a:p>
          <a:p>
            <a:pPr marL="228600" indent="-228600"/>
            <a:r>
              <a:rPr lang="en-US" sz="2000">
                <a:latin typeface="Calisto MT" panose="02040603050505030304" pitchFamily="18" charset="0"/>
              </a:rPr>
              <a:t>Open up for participant questions (put your questions in the Q&amp;A box)</a:t>
            </a:r>
          </a:p>
          <a:p>
            <a:pPr marL="228600" indent="-228600"/>
            <a:r>
              <a:rPr lang="en-US" sz="2000">
                <a:latin typeface="Calisto MT" panose="02040603050505030304" pitchFamily="18" charset="0"/>
              </a:rPr>
              <a:t>Any questions we cannot answer during the Information Session will be addressed and posted on the platform</a:t>
            </a:r>
          </a:p>
          <a:p>
            <a:pPr marL="0" indent="0">
              <a:buNone/>
            </a:pPr>
            <a:endParaRPr lang="en-US"/>
          </a:p>
        </p:txBody>
      </p:sp>
      <p:cxnSp>
        <p:nvCxnSpPr>
          <p:cNvPr id="2" name="Straight Connector 1">
            <a:extLst>
              <a:ext uri="{FF2B5EF4-FFF2-40B4-BE49-F238E27FC236}">
                <a16:creationId xmlns:a16="http://schemas.microsoft.com/office/drawing/2014/main" id="{C24E2D4E-F7BB-FF77-4D82-CD8FF3073869}"/>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F3E385B-7A82-FFDF-7672-B540D57F4D32}"/>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4" name="Picture 3" descr="Text&#10;&#10;Description automatically generated with medium confidence">
            <a:extLst>
              <a:ext uri="{FF2B5EF4-FFF2-40B4-BE49-F238E27FC236}">
                <a16:creationId xmlns:a16="http://schemas.microsoft.com/office/drawing/2014/main" id="{D571BE2F-8E79-1FB0-11EF-D5406DCA8E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696728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CEC05-8460-B79D-0988-E671D0E49EAE}"/>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9B9D8CFE-B1C9-EF01-2050-BB1EC3A746B9}"/>
              </a:ext>
            </a:extLst>
          </p:cNvPr>
          <p:cNvSpPr>
            <a:spLocks/>
          </p:cNvSpPr>
          <p:nvPr/>
        </p:nvSpPr>
        <p:spPr bwMode="auto">
          <a:xfrm>
            <a:off x="1" y="354479"/>
            <a:ext cx="7052981" cy="718141"/>
          </a:xfrm>
          <a:prstGeom prst="rect">
            <a:avLst/>
          </a:prstGeom>
          <a:noFill/>
          <a:ln>
            <a:noFill/>
          </a:ln>
        </p:spPr>
        <p:txBody>
          <a:bodyPr lIns="0" tIns="0" rIns="0" bIns="0" anchor="ctr"/>
          <a:lstStyle/>
          <a:p>
            <a:pPr algn="ctr"/>
            <a:r>
              <a:rPr lang="en-US" sz="3600" b="1" dirty="0">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FY24 PBM</a:t>
            </a:r>
          </a:p>
          <a:p>
            <a:pPr algn="ctr"/>
            <a:r>
              <a:rPr lang="en-US" sz="3600" b="1" dirty="0">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Overview </a:t>
            </a:r>
          </a:p>
        </p:txBody>
      </p:sp>
      <p:sp>
        <p:nvSpPr>
          <p:cNvPr id="22" name="Line 13">
            <a:extLst>
              <a:ext uri="{FF2B5EF4-FFF2-40B4-BE49-F238E27FC236}">
                <a16:creationId xmlns:a16="http://schemas.microsoft.com/office/drawing/2014/main" id="{640EF974-0CE4-B649-3157-CD07B8BE9A7E}"/>
              </a:ext>
            </a:extLst>
          </p:cNvPr>
          <p:cNvSpPr>
            <a:spLocks noChangeShapeType="1"/>
          </p:cNvSpPr>
          <p:nvPr/>
        </p:nvSpPr>
        <p:spPr bwMode="auto">
          <a:xfrm>
            <a:off x="26372"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82A7AC3B-0BF3-2FB6-AD83-B83010E8CE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11" name="Content Placeholder 10">
            <a:extLst>
              <a:ext uri="{FF2B5EF4-FFF2-40B4-BE49-F238E27FC236}">
                <a16:creationId xmlns:a16="http://schemas.microsoft.com/office/drawing/2014/main" id="{3012B8BC-0F24-A5FB-35EF-663B5057FCF9}"/>
              </a:ext>
            </a:extLst>
          </p:cNvPr>
          <p:cNvSpPr>
            <a:spLocks noGrp="1"/>
          </p:cNvSpPr>
          <p:nvPr>
            <p:ph idx="1"/>
          </p:nvPr>
        </p:nvSpPr>
        <p:spPr>
          <a:xfrm>
            <a:off x="185068" y="1369219"/>
            <a:ext cx="6867914" cy="3263504"/>
          </a:xfrm>
        </p:spPr>
        <p:txBody>
          <a:bodyPr>
            <a:normAutofit/>
          </a:bodyPr>
          <a:lstStyle/>
          <a:p>
            <a:pPr marL="0" indent="0">
              <a:buNone/>
            </a:pPr>
            <a:r>
              <a:rPr lang="en-US" sz="1800" b="1" dirty="0">
                <a:latin typeface="Calisto MT" panose="02040603050505030304" pitchFamily="18" charset="0"/>
              </a:rPr>
              <a:t>Program Goal: </a:t>
            </a:r>
            <a:r>
              <a:rPr lang="en-US" sz="1800" dirty="0">
                <a:effectLst/>
                <a:latin typeface="Calisto MT" panose="02040603050505030304" pitchFamily="18" charset="0"/>
                <a:ea typeface="Arial" panose="020B0604020202020204" pitchFamily="34" charset="0"/>
              </a:rPr>
              <a:t>to enhance bottom-up economic development efforts serving residents and businesses by using Place-Based Management strategies aligned with the </a:t>
            </a:r>
            <a:r>
              <a:rPr lang="en-US" sz="1800" u="sng" dirty="0">
                <a:solidFill>
                  <a:srgbClr val="0000FF"/>
                </a:solidFill>
                <a:effectLst/>
                <a:latin typeface="Calisto MT" panose="02040603050505030304" pitchFamily="18" charset="0"/>
                <a:ea typeface="Arial" panose="020B0604020202020204" pitchFamily="34" charset="0"/>
                <a:hlinkClick r:id="rId4"/>
              </a:rPr>
              <a:t>Main Street Approach</a:t>
            </a:r>
            <a:r>
              <a:rPr lang="en-US" sz="1800" dirty="0">
                <a:effectLst/>
                <a:latin typeface="Calisto MT" panose="02040603050505030304" pitchFamily="18" charset="0"/>
                <a:ea typeface="Arial" panose="020B0604020202020204" pitchFamily="34" charset="0"/>
              </a:rPr>
              <a:t>. MCG is looking for proposals from </a:t>
            </a:r>
            <a:r>
              <a:rPr lang="en-US" sz="1800" dirty="0">
                <a:solidFill>
                  <a:srgbClr val="000000"/>
                </a:solidFill>
                <a:effectLst/>
                <a:latin typeface="Times New Roman" panose="02020603050405020304" pitchFamily="18" charset="0"/>
                <a:ea typeface="Times New Roman" panose="02020603050405020304" pitchFamily="18" charset="0"/>
              </a:rPr>
              <a:t>qualified organizations that support economic growth and revitalization initiatives across the County’s commercial corridors, both nascent and established. </a:t>
            </a:r>
          </a:p>
          <a:p>
            <a:pPr marL="0" indent="0">
              <a:buNone/>
            </a:pPr>
            <a:endParaRPr lang="en-US" sz="1800" dirty="0">
              <a:effectLst/>
              <a:latin typeface="Calisto MT" panose="02040603050505030304" pitchFamily="18" charset="0"/>
              <a:ea typeface="Arial" panose="020B0604020202020204" pitchFamily="34" charset="0"/>
            </a:endParaRPr>
          </a:p>
          <a:p>
            <a:pPr marL="0" indent="0">
              <a:buNone/>
            </a:pPr>
            <a:r>
              <a:rPr lang="en-US" sz="1800" b="1" dirty="0">
                <a:latin typeface="Calisto MT" panose="02040603050505030304" pitchFamily="18" charset="0"/>
                <a:ea typeface="Arial" panose="020B0604020202020204" pitchFamily="34" charset="0"/>
              </a:rPr>
              <a:t>Application Due Date: </a:t>
            </a:r>
            <a:r>
              <a:rPr lang="en-US" sz="1800" b="1" dirty="0">
                <a:solidFill>
                  <a:srgbClr val="FF0000"/>
                </a:solidFill>
                <a:latin typeface="Calisto MT" panose="02040603050505030304" pitchFamily="18" charset="0"/>
                <a:ea typeface="Arial" panose="020B0604020202020204" pitchFamily="34" charset="0"/>
              </a:rPr>
              <a:t>Wednesday, May 8, 2024 at 11:59 PM</a:t>
            </a:r>
          </a:p>
          <a:p>
            <a:pPr marL="0" indent="0">
              <a:buNone/>
            </a:pPr>
            <a:endParaRPr lang="en-US" sz="1800" b="1" dirty="0">
              <a:solidFill>
                <a:srgbClr val="FF0000"/>
              </a:solidFill>
              <a:latin typeface="Calisto MT" panose="02040603050505030304" pitchFamily="18" charset="0"/>
              <a:ea typeface="Arial" panose="020B0604020202020204" pitchFamily="34" charset="0"/>
            </a:endParaRPr>
          </a:p>
          <a:p>
            <a:pPr marL="0" indent="0">
              <a:buNone/>
            </a:pPr>
            <a:r>
              <a:rPr lang="en-US" sz="1800" u="sng" dirty="0">
                <a:latin typeface="Calisto MT" panose="02040603050505030304" pitchFamily="18" charset="0"/>
                <a:ea typeface="Arial" panose="020B0604020202020204" pitchFamily="34" charset="0"/>
              </a:rPr>
              <a:t>This is a competitive grants program that does not guarantee award</a:t>
            </a:r>
          </a:p>
          <a:p>
            <a:pPr marL="0" indent="0">
              <a:buNone/>
            </a:pPr>
            <a:endParaRPr lang="en-US" sz="1600" dirty="0"/>
          </a:p>
        </p:txBody>
      </p:sp>
      <p:cxnSp>
        <p:nvCxnSpPr>
          <p:cNvPr id="2" name="Straight Connector 1">
            <a:extLst>
              <a:ext uri="{FF2B5EF4-FFF2-40B4-BE49-F238E27FC236}">
                <a16:creationId xmlns:a16="http://schemas.microsoft.com/office/drawing/2014/main" id="{FF05EE5F-4C5E-177A-2DA4-736EF55298C3}"/>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D5EB522-B81F-7421-BAF6-80C912A7CA2D}"/>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5B9DB14E-3690-BF58-3F50-6C213C4C1D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279321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31C83-552C-802F-9550-CC80E5AA70AC}"/>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6AC4596C-AF69-B694-E17C-FB3087FB9E84}"/>
              </a:ext>
            </a:extLst>
          </p:cNvPr>
          <p:cNvSpPr>
            <a:spLocks/>
          </p:cNvSpPr>
          <p:nvPr/>
        </p:nvSpPr>
        <p:spPr bwMode="auto">
          <a:xfrm>
            <a:off x="1" y="354479"/>
            <a:ext cx="7052981" cy="718141"/>
          </a:xfrm>
          <a:prstGeom prst="rect">
            <a:avLst/>
          </a:prstGeom>
          <a:noFill/>
          <a:ln>
            <a:noFill/>
          </a:ln>
        </p:spPr>
        <p:txBody>
          <a:bodyPr lIns="0" tIns="0" rIns="0" bIns="0" anchor="ctr"/>
          <a:lstStyle/>
          <a:p>
            <a:pPr algn="ctr"/>
            <a:r>
              <a:rPr lang="en-US" sz="3600" b="1" dirty="0">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FY24 PBM</a:t>
            </a:r>
          </a:p>
          <a:p>
            <a:pPr algn="ctr"/>
            <a:r>
              <a:rPr lang="en-US" sz="3600" b="1" dirty="0">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Target Population</a:t>
            </a:r>
          </a:p>
        </p:txBody>
      </p:sp>
      <p:sp>
        <p:nvSpPr>
          <p:cNvPr id="22" name="Line 13">
            <a:extLst>
              <a:ext uri="{FF2B5EF4-FFF2-40B4-BE49-F238E27FC236}">
                <a16:creationId xmlns:a16="http://schemas.microsoft.com/office/drawing/2014/main" id="{29C26684-09CF-90D8-F0CD-9B98F0102A71}"/>
              </a:ext>
            </a:extLst>
          </p:cNvPr>
          <p:cNvSpPr>
            <a:spLocks noChangeShapeType="1"/>
          </p:cNvSpPr>
          <p:nvPr/>
        </p:nvSpPr>
        <p:spPr bwMode="auto">
          <a:xfrm>
            <a:off x="26372"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F63E003C-41AF-5E72-05F1-2D06070A68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11" name="Content Placeholder 10">
            <a:extLst>
              <a:ext uri="{FF2B5EF4-FFF2-40B4-BE49-F238E27FC236}">
                <a16:creationId xmlns:a16="http://schemas.microsoft.com/office/drawing/2014/main" id="{4EB44B30-EB8A-E832-135E-1027940682D7}"/>
              </a:ext>
            </a:extLst>
          </p:cNvPr>
          <p:cNvSpPr>
            <a:spLocks noGrp="1"/>
          </p:cNvSpPr>
          <p:nvPr>
            <p:ph idx="1"/>
          </p:nvPr>
        </p:nvSpPr>
        <p:spPr>
          <a:xfrm>
            <a:off x="185068" y="1369219"/>
            <a:ext cx="6867914" cy="3263504"/>
          </a:xfrm>
        </p:spPr>
        <p:txBody>
          <a:bodyPr>
            <a:normAutofit/>
          </a:bodyPr>
          <a:lstStyle/>
          <a:p>
            <a:pPr marL="0" indent="0">
              <a:buNone/>
            </a:pPr>
            <a:r>
              <a:rPr lang="en-US" sz="1800" dirty="0">
                <a:solidFill>
                  <a:srgbClr val="000000"/>
                </a:solidFill>
                <a:effectLst/>
                <a:latin typeface="Times New Roman" panose="02020603050405020304" pitchFamily="18" charset="0"/>
                <a:ea typeface="Arial" panose="020B0604020202020204" pitchFamily="34" charset="0"/>
                <a:cs typeface="Cambria" panose="02040503050406030204" pitchFamily="18" charset="0"/>
              </a:rPr>
              <a:t>The target populations for this grants </a:t>
            </a:r>
          </a:p>
          <a:p>
            <a:pPr marL="0" indent="0">
              <a:buNone/>
            </a:pPr>
            <a:r>
              <a:rPr lang="en-US" sz="1800" dirty="0">
                <a:solidFill>
                  <a:srgbClr val="000000"/>
                </a:solidFill>
                <a:effectLst/>
                <a:latin typeface="Times New Roman" panose="02020603050405020304" pitchFamily="18" charset="0"/>
                <a:ea typeface="Arial" panose="020B0604020202020204" pitchFamily="34" charset="0"/>
                <a:cs typeface="Cambria" panose="02040503050406030204" pitchFamily="18" charset="0"/>
              </a:rPr>
              <a:t>Program are businesses and residents </a:t>
            </a:r>
          </a:p>
          <a:p>
            <a:pPr marL="0" indent="0">
              <a:buNone/>
            </a:pPr>
            <a:r>
              <a:rPr lang="en-US" sz="1800" dirty="0">
                <a:solidFill>
                  <a:srgbClr val="000000"/>
                </a:solidFill>
                <a:effectLst/>
                <a:latin typeface="Times New Roman" panose="02020603050405020304" pitchFamily="18" charset="0"/>
                <a:ea typeface="Arial" panose="020B0604020202020204" pitchFamily="34" charset="0"/>
                <a:cs typeface="Cambria" panose="02040503050406030204" pitchFamily="18" charset="0"/>
              </a:rPr>
              <a:t>of the identified commercial corridor. </a:t>
            </a:r>
          </a:p>
          <a:p>
            <a:pPr marL="0" indent="0">
              <a:buNone/>
            </a:pPr>
            <a:endParaRPr lang="en-US" sz="1800" dirty="0">
              <a:solidFill>
                <a:srgbClr val="000000"/>
              </a:solidFill>
              <a:latin typeface="Times New Roman" panose="02020603050405020304" pitchFamily="18" charset="0"/>
              <a:ea typeface="Arial" panose="020B0604020202020204" pitchFamily="34" charset="0"/>
              <a:cs typeface="Cambria" panose="02040503050406030204" pitchFamily="18" charset="0"/>
            </a:endParaRPr>
          </a:p>
          <a:p>
            <a:pPr marL="0" indent="0">
              <a:buNone/>
            </a:pPr>
            <a:endParaRPr lang="en-US" sz="1800" dirty="0">
              <a:solidFill>
                <a:srgbClr val="000000"/>
              </a:solidFill>
              <a:effectLst/>
              <a:latin typeface="Times New Roman" panose="02020603050405020304" pitchFamily="18" charset="0"/>
              <a:ea typeface="Arial" panose="020B0604020202020204" pitchFamily="34" charset="0"/>
              <a:cs typeface="Cambria" panose="02040503050406030204" pitchFamily="18" charset="0"/>
            </a:endParaRPr>
          </a:p>
          <a:p>
            <a:pPr marL="0" indent="0">
              <a:buNone/>
            </a:pPr>
            <a:endParaRPr lang="en-US" sz="1800" dirty="0">
              <a:solidFill>
                <a:srgbClr val="000000"/>
              </a:solidFill>
              <a:effectLst/>
              <a:latin typeface="Cambria" panose="02040503050406030204" pitchFamily="18" charset="0"/>
              <a:ea typeface="Arial" panose="020B0604020202020204" pitchFamily="34" charset="0"/>
              <a:cs typeface="Cambria" panose="02040503050406030204" pitchFamily="18" charset="0"/>
            </a:endParaRPr>
          </a:p>
          <a:p>
            <a:pPr marL="0" indent="0">
              <a:buNone/>
            </a:pPr>
            <a:endParaRPr lang="en-US" sz="1600" dirty="0">
              <a:latin typeface="Calisto MT" panose="02040603050505030304" pitchFamily="18" charset="0"/>
            </a:endParaRPr>
          </a:p>
        </p:txBody>
      </p:sp>
      <p:cxnSp>
        <p:nvCxnSpPr>
          <p:cNvPr id="2" name="Straight Connector 1">
            <a:extLst>
              <a:ext uri="{FF2B5EF4-FFF2-40B4-BE49-F238E27FC236}">
                <a16:creationId xmlns:a16="http://schemas.microsoft.com/office/drawing/2014/main" id="{BFEC4CE6-45A1-CB98-3F31-D1590D6F14DD}"/>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6E2135D-97F3-9EC9-80A4-F9CCFB56228A}"/>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D305EC1F-F9D5-E1A5-BBEB-5869B0EFD6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pic>
        <p:nvPicPr>
          <p:cNvPr id="9" name="Picture 8" descr="A street with lights and people walking around&#10;&#10;Description automatically generated with medium confidence">
            <a:extLst>
              <a:ext uri="{FF2B5EF4-FFF2-40B4-BE49-F238E27FC236}">
                <a16:creationId xmlns:a16="http://schemas.microsoft.com/office/drawing/2014/main" id="{FA881B55-A890-6DEE-8E7C-6ABF70F53E4C}"/>
              </a:ext>
            </a:extLst>
          </p:cNvPr>
          <p:cNvPicPr>
            <a:picLocks noChangeAspect="1"/>
          </p:cNvPicPr>
          <p:nvPr/>
        </p:nvPicPr>
        <p:blipFill>
          <a:blip r:embed="rId5"/>
          <a:stretch>
            <a:fillRect/>
          </a:stretch>
        </p:blipFill>
        <p:spPr>
          <a:xfrm>
            <a:off x="3789892" y="1395486"/>
            <a:ext cx="3332881" cy="2246917"/>
          </a:xfrm>
          <a:prstGeom prst="rect">
            <a:avLst/>
          </a:prstGeom>
        </p:spPr>
      </p:pic>
      <p:pic>
        <p:nvPicPr>
          <p:cNvPr id="12" name="Picture 11" descr="People walking on a street&#10;&#10;Description automatically generated">
            <a:extLst>
              <a:ext uri="{FF2B5EF4-FFF2-40B4-BE49-F238E27FC236}">
                <a16:creationId xmlns:a16="http://schemas.microsoft.com/office/drawing/2014/main" id="{4E70AFE3-FD4E-AE9A-C31C-0FBCFCF69BA3}"/>
              </a:ext>
            </a:extLst>
          </p:cNvPr>
          <p:cNvPicPr>
            <a:picLocks noChangeAspect="1"/>
          </p:cNvPicPr>
          <p:nvPr/>
        </p:nvPicPr>
        <p:blipFill>
          <a:blip r:embed="rId6"/>
          <a:stretch>
            <a:fillRect/>
          </a:stretch>
        </p:blipFill>
        <p:spPr>
          <a:xfrm>
            <a:off x="828865" y="2589932"/>
            <a:ext cx="2251646" cy="1501097"/>
          </a:xfrm>
          <a:prstGeom prst="rect">
            <a:avLst/>
          </a:prstGeom>
        </p:spPr>
      </p:pic>
    </p:spTree>
    <p:extLst>
      <p:ext uri="{BB962C8B-B14F-4D97-AF65-F5344CB8AC3E}">
        <p14:creationId xmlns:p14="http://schemas.microsoft.com/office/powerpoint/2010/main" val="2858055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F0B77-E3EB-1F4D-5D2F-44CE02EE2698}"/>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3FD414BC-5158-EABE-AD7B-6B1E5905FB1D}"/>
              </a:ext>
            </a:extLst>
          </p:cNvPr>
          <p:cNvSpPr>
            <a:spLocks/>
          </p:cNvSpPr>
          <p:nvPr/>
        </p:nvSpPr>
        <p:spPr bwMode="auto">
          <a:xfrm>
            <a:off x="1" y="354479"/>
            <a:ext cx="7052981" cy="718141"/>
          </a:xfrm>
          <a:prstGeom prst="rect">
            <a:avLst/>
          </a:prstGeom>
          <a:noFill/>
          <a:ln>
            <a:noFill/>
          </a:ln>
        </p:spPr>
        <p:txBody>
          <a:bodyPr lIns="0" tIns="0" rIns="0" bIns="0" anchor="ctr"/>
          <a:lstStyle/>
          <a:p>
            <a:pPr algn="ctr"/>
            <a:r>
              <a:rPr lang="en-US" sz="3600" b="1" dirty="0">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FY24 PBM</a:t>
            </a:r>
          </a:p>
          <a:p>
            <a:pPr algn="ctr"/>
            <a:r>
              <a:rPr lang="en-US" sz="3600" b="1" dirty="0">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Funding Priorities</a:t>
            </a:r>
          </a:p>
        </p:txBody>
      </p:sp>
      <p:sp>
        <p:nvSpPr>
          <p:cNvPr id="22" name="Line 13">
            <a:extLst>
              <a:ext uri="{FF2B5EF4-FFF2-40B4-BE49-F238E27FC236}">
                <a16:creationId xmlns:a16="http://schemas.microsoft.com/office/drawing/2014/main" id="{98CC4A52-6167-B0B4-BACD-9FB3DC633FCC}"/>
              </a:ext>
            </a:extLst>
          </p:cNvPr>
          <p:cNvSpPr>
            <a:spLocks noChangeShapeType="1"/>
          </p:cNvSpPr>
          <p:nvPr/>
        </p:nvSpPr>
        <p:spPr bwMode="auto">
          <a:xfrm>
            <a:off x="26372"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FC5E27E9-07C0-17E0-526C-77FDDBDF27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11" name="Content Placeholder 10">
            <a:extLst>
              <a:ext uri="{FF2B5EF4-FFF2-40B4-BE49-F238E27FC236}">
                <a16:creationId xmlns:a16="http://schemas.microsoft.com/office/drawing/2014/main" id="{629B5871-0CA0-BC1F-C8D3-BE740EB85DB1}"/>
              </a:ext>
            </a:extLst>
          </p:cNvPr>
          <p:cNvSpPr>
            <a:spLocks noGrp="1"/>
          </p:cNvSpPr>
          <p:nvPr>
            <p:ph idx="1"/>
          </p:nvPr>
        </p:nvSpPr>
        <p:spPr>
          <a:xfrm>
            <a:off x="185068" y="1302807"/>
            <a:ext cx="6867914" cy="3154466"/>
          </a:xfrm>
        </p:spPr>
        <p:txBody>
          <a:bodyPr>
            <a:normAutofit lnSpcReduction="10000"/>
          </a:bodyPr>
          <a:lstStyle/>
          <a:p>
            <a:pPr marL="0" marR="0" indent="0">
              <a:spcBef>
                <a:spcPts val="0"/>
              </a:spcBef>
              <a:spcAft>
                <a:spcPts val="0"/>
              </a:spcAft>
              <a:buNone/>
            </a:pPr>
            <a:r>
              <a:rPr lang="en-US" sz="1300" dirty="0">
                <a:solidFill>
                  <a:srgbClr val="000000"/>
                </a:solidFill>
                <a:effectLst/>
                <a:latin typeface="Calisto MT" panose="02040603050505030304" pitchFamily="18" charset="0"/>
                <a:ea typeface="Arial" panose="020B0604020202020204" pitchFamily="34" charset="0"/>
                <a:cs typeface="Cambria" panose="02040503050406030204" pitchFamily="18" charset="0"/>
              </a:rPr>
              <a:t>Priority in awarding funding will be given to projects which provide services or meet needs that fall under </a:t>
            </a:r>
            <a:r>
              <a:rPr lang="en-US" sz="1300" u="sng" dirty="0">
                <a:solidFill>
                  <a:srgbClr val="000000"/>
                </a:solidFill>
                <a:effectLst/>
                <a:latin typeface="Calisto MT" panose="02040603050505030304" pitchFamily="18" charset="0"/>
                <a:ea typeface="Arial" panose="020B0604020202020204" pitchFamily="34" charset="0"/>
                <a:cs typeface="Cambria" panose="02040503050406030204" pitchFamily="18" charset="0"/>
              </a:rPr>
              <a:t>at least three of the four points</a:t>
            </a:r>
            <a:r>
              <a:rPr lang="en-US" sz="1300" dirty="0">
                <a:solidFill>
                  <a:srgbClr val="000000"/>
                </a:solidFill>
                <a:effectLst/>
                <a:latin typeface="Calisto MT" panose="02040603050505030304" pitchFamily="18" charset="0"/>
                <a:ea typeface="Arial" panose="020B0604020202020204" pitchFamily="34" charset="0"/>
                <a:cs typeface="Cambria" panose="02040503050406030204" pitchFamily="18" charset="0"/>
              </a:rPr>
              <a:t> of the </a:t>
            </a:r>
            <a:r>
              <a:rPr lang="en-US" sz="1300" u="sng" dirty="0">
                <a:solidFill>
                  <a:srgbClr val="000000"/>
                </a:solidFill>
                <a:effectLst/>
                <a:latin typeface="Calisto MT" panose="02040603050505030304" pitchFamily="18" charset="0"/>
                <a:ea typeface="Arial" panose="020B0604020202020204" pitchFamily="34" charset="0"/>
                <a:cs typeface="Cambria" panose="02040503050406030204" pitchFamily="18" charset="0"/>
                <a:hlinkClick r:id="rId4"/>
              </a:rPr>
              <a:t>Main Street Approach</a:t>
            </a:r>
            <a:r>
              <a:rPr lang="en-US" sz="1300" u="sng" dirty="0">
                <a:solidFill>
                  <a:srgbClr val="0000FF"/>
                </a:solidFill>
                <a:effectLst/>
                <a:latin typeface="Calisto MT" panose="02040603050505030304" pitchFamily="18" charset="0"/>
                <a:ea typeface="Arial" panose="020B0604020202020204" pitchFamily="34" charset="0"/>
                <a:cs typeface="Cambria" panose="02040503050406030204" pitchFamily="18" charset="0"/>
              </a:rPr>
              <a:t>:</a:t>
            </a:r>
          </a:p>
          <a:p>
            <a:pPr marL="0" marR="0" indent="0">
              <a:spcBef>
                <a:spcPts val="0"/>
              </a:spcBef>
              <a:spcAft>
                <a:spcPts val="0"/>
              </a:spcAft>
              <a:buNone/>
            </a:pPr>
            <a:endParaRPr lang="en-US" sz="1300" dirty="0">
              <a:solidFill>
                <a:srgbClr val="000000"/>
              </a:solidFill>
              <a:effectLst/>
              <a:latin typeface="Calisto MT" panose="02040603050505030304" pitchFamily="18" charset="0"/>
              <a:ea typeface="Arial" panose="020B0604020202020204" pitchFamily="34" charset="0"/>
              <a:cs typeface="Cambria" panose="02040503050406030204" pitchFamily="18" charset="0"/>
            </a:endParaRPr>
          </a:p>
          <a:p>
            <a:pPr marL="0" marR="0" indent="0">
              <a:spcBef>
                <a:spcPts val="0"/>
              </a:spcBef>
              <a:spcAft>
                <a:spcPts val="0"/>
              </a:spcAft>
              <a:buNone/>
            </a:pPr>
            <a:r>
              <a:rPr lang="en-US" sz="1300" dirty="0">
                <a:solidFill>
                  <a:srgbClr val="000000"/>
                </a:solidFill>
                <a:latin typeface="Calisto MT" panose="02040603050505030304" pitchFamily="18" charset="0"/>
                <a:ea typeface="Arial" panose="020B0604020202020204" pitchFamily="34" charset="0"/>
                <a:cs typeface="Cambria" panose="02040503050406030204" pitchFamily="18" charset="0"/>
              </a:rPr>
              <a:t>1. </a:t>
            </a:r>
            <a:r>
              <a:rPr lang="en-US" sz="1300" b="1" dirty="0">
                <a:solidFill>
                  <a:srgbClr val="000000"/>
                </a:solidFill>
                <a:effectLst/>
                <a:latin typeface="Calisto MT" panose="02040603050505030304" pitchFamily="18" charset="0"/>
                <a:ea typeface="Arial" panose="020B0604020202020204" pitchFamily="34" charset="0"/>
                <a:cs typeface="Cambria" panose="02040503050406030204" pitchFamily="18" charset="0"/>
              </a:rPr>
              <a:t>Economic Vitality </a:t>
            </a:r>
            <a:r>
              <a:rPr lang="en-US" sz="1300" dirty="0">
                <a:solidFill>
                  <a:srgbClr val="000000"/>
                </a:solidFill>
                <a:effectLst/>
                <a:latin typeface="Calisto MT" panose="02040603050505030304" pitchFamily="18" charset="0"/>
                <a:ea typeface="Arial" panose="020B0604020202020204" pitchFamily="34" charset="0"/>
                <a:cs typeface="Cambria" panose="02040503050406030204" pitchFamily="18" charset="0"/>
              </a:rPr>
              <a:t>focuses on capital, incentives, and </a:t>
            </a:r>
          </a:p>
          <a:p>
            <a:pPr marL="0" marR="0" indent="0">
              <a:spcBef>
                <a:spcPts val="0"/>
              </a:spcBef>
              <a:spcAft>
                <a:spcPts val="0"/>
              </a:spcAft>
              <a:buNone/>
            </a:pPr>
            <a:r>
              <a:rPr lang="en-US" sz="1300" dirty="0">
                <a:solidFill>
                  <a:srgbClr val="000000"/>
                </a:solidFill>
                <a:latin typeface="Calisto MT" panose="02040603050505030304" pitchFamily="18" charset="0"/>
                <a:ea typeface="Arial" panose="020B0604020202020204" pitchFamily="34" charset="0"/>
                <a:cs typeface="Cambria" panose="02040503050406030204" pitchFamily="18" charset="0"/>
              </a:rPr>
              <a:t>o</a:t>
            </a:r>
            <a:r>
              <a:rPr lang="en-US" sz="1300" dirty="0">
                <a:solidFill>
                  <a:srgbClr val="000000"/>
                </a:solidFill>
                <a:effectLst/>
                <a:latin typeface="Calisto MT" panose="02040603050505030304" pitchFamily="18" charset="0"/>
                <a:ea typeface="Arial" panose="020B0604020202020204" pitchFamily="34" charset="0"/>
                <a:cs typeface="Cambria" panose="02040503050406030204" pitchFamily="18" charset="0"/>
              </a:rPr>
              <a:t>ther economic and financial tools to assist new and </a:t>
            </a:r>
          </a:p>
          <a:p>
            <a:pPr marL="0" marR="0" indent="0">
              <a:spcBef>
                <a:spcPts val="0"/>
              </a:spcBef>
              <a:spcAft>
                <a:spcPts val="0"/>
              </a:spcAft>
              <a:buNone/>
            </a:pPr>
            <a:r>
              <a:rPr lang="en-US" sz="1300" dirty="0">
                <a:solidFill>
                  <a:srgbClr val="000000"/>
                </a:solidFill>
                <a:effectLst/>
                <a:latin typeface="Calisto MT" panose="02040603050505030304" pitchFamily="18" charset="0"/>
                <a:ea typeface="Arial" panose="020B0604020202020204" pitchFamily="34" charset="0"/>
                <a:cs typeface="Cambria" panose="02040503050406030204" pitchFamily="18" charset="0"/>
              </a:rPr>
              <a:t>existing businesses, catalyze property development, and </a:t>
            </a:r>
          </a:p>
          <a:p>
            <a:pPr marL="0" marR="0" indent="0">
              <a:spcBef>
                <a:spcPts val="0"/>
              </a:spcBef>
              <a:spcAft>
                <a:spcPts val="0"/>
              </a:spcAft>
              <a:buNone/>
            </a:pPr>
            <a:r>
              <a:rPr lang="en-US" sz="1300" dirty="0">
                <a:solidFill>
                  <a:srgbClr val="000000"/>
                </a:solidFill>
                <a:effectLst/>
                <a:latin typeface="Calisto MT" panose="02040603050505030304" pitchFamily="18" charset="0"/>
                <a:ea typeface="Arial" panose="020B0604020202020204" pitchFamily="34" charset="0"/>
                <a:cs typeface="Cambria" panose="02040503050406030204" pitchFamily="18" charset="0"/>
              </a:rPr>
              <a:t>create a supportive environment for entrepreneurs and </a:t>
            </a:r>
          </a:p>
          <a:p>
            <a:pPr marL="0" marR="0" indent="0">
              <a:spcBef>
                <a:spcPts val="0"/>
              </a:spcBef>
              <a:spcAft>
                <a:spcPts val="0"/>
              </a:spcAft>
              <a:buNone/>
            </a:pPr>
            <a:r>
              <a:rPr lang="en-US" sz="1300" dirty="0">
                <a:solidFill>
                  <a:srgbClr val="000000"/>
                </a:solidFill>
                <a:effectLst/>
                <a:latin typeface="Calisto MT" panose="02040603050505030304" pitchFamily="18" charset="0"/>
                <a:ea typeface="Arial" panose="020B0604020202020204" pitchFamily="34" charset="0"/>
                <a:cs typeface="Cambria" panose="02040503050406030204" pitchFamily="18" charset="0"/>
              </a:rPr>
              <a:t>innovators that drive local economies. </a:t>
            </a:r>
          </a:p>
          <a:p>
            <a:pPr marL="0" marR="0" indent="0">
              <a:spcBef>
                <a:spcPts val="0"/>
              </a:spcBef>
              <a:spcAft>
                <a:spcPts val="0"/>
              </a:spcAft>
              <a:buNone/>
            </a:pPr>
            <a:endParaRPr lang="en-US" sz="1300" dirty="0">
              <a:solidFill>
                <a:srgbClr val="000000"/>
              </a:solidFill>
              <a:effectLst/>
              <a:latin typeface="Calisto MT" panose="02040603050505030304" pitchFamily="18" charset="0"/>
              <a:ea typeface="Arial" panose="020B0604020202020204" pitchFamily="34" charset="0"/>
              <a:cs typeface="Cambria" panose="02040503050406030204" pitchFamily="18" charset="0"/>
            </a:endParaRPr>
          </a:p>
          <a:p>
            <a:pPr marL="0" marR="0" indent="0">
              <a:spcBef>
                <a:spcPts val="0"/>
              </a:spcBef>
              <a:spcAft>
                <a:spcPts val="0"/>
              </a:spcAft>
              <a:buNone/>
            </a:pPr>
            <a:r>
              <a:rPr lang="en-US" sz="1300" dirty="0">
                <a:solidFill>
                  <a:srgbClr val="000000"/>
                </a:solidFill>
                <a:effectLst/>
                <a:latin typeface="Calisto MT" panose="02040603050505030304" pitchFamily="18" charset="0"/>
                <a:ea typeface="Arial" panose="020B0604020202020204" pitchFamily="34" charset="0"/>
                <a:cs typeface="Cambria" panose="02040503050406030204" pitchFamily="18" charset="0"/>
              </a:rPr>
              <a:t>2. </a:t>
            </a:r>
            <a:r>
              <a:rPr lang="en-US" sz="1300" b="1" dirty="0">
                <a:solidFill>
                  <a:srgbClr val="000000"/>
                </a:solidFill>
                <a:effectLst/>
                <a:latin typeface="Calisto MT" panose="02040603050505030304" pitchFamily="18" charset="0"/>
                <a:ea typeface="Arial" panose="020B0604020202020204" pitchFamily="34" charset="0"/>
                <a:cs typeface="Cambria" panose="02040503050406030204" pitchFamily="18" charset="0"/>
              </a:rPr>
              <a:t>Design </a:t>
            </a:r>
            <a:r>
              <a:rPr lang="en-US" sz="1300" dirty="0">
                <a:solidFill>
                  <a:srgbClr val="000000"/>
                </a:solidFill>
                <a:effectLst/>
                <a:latin typeface="Calisto MT" panose="02040603050505030304" pitchFamily="18" charset="0"/>
                <a:ea typeface="Arial" panose="020B0604020202020204" pitchFamily="34" charset="0"/>
                <a:cs typeface="Cambria" panose="02040503050406030204" pitchFamily="18" charset="0"/>
              </a:rPr>
              <a:t>supports a community’s transformation by </a:t>
            </a:r>
          </a:p>
          <a:p>
            <a:pPr marL="0" marR="0" indent="0">
              <a:spcBef>
                <a:spcPts val="0"/>
              </a:spcBef>
              <a:spcAft>
                <a:spcPts val="0"/>
              </a:spcAft>
              <a:buNone/>
            </a:pPr>
            <a:r>
              <a:rPr lang="en-US" sz="1300" dirty="0">
                <a:solidFill>
                  <a:srgbClr val="000000"/>
                </a:solidFill>
                <a:effectLst/>
                <a:latin typeface="Calisto MT" panose="02040603050505030304" pitchFamily="18" charset="0"/>
                <a:ea typeface="Arial" panose="020B0604020202020204" pitchFamily="34" charset="0"/>
                <a:cs typeface="Cambria" panose="02040503050406030204" pitchFamily="18" charset="0"/>
              </a:rPr>
              <a:t>enhancing the physical and visual assets that set the </a:t>
            </a:r>
          </a:p>
          <a:p>
            <a:pPr marL="0" marR="0" indent="0">
              <a:spcBef>
                <a:spcPts val="0"/>
              </a:spcBef>
              <a:spcAft>
                <a:spcPts val="0"/>
              </a:spcAft>
              <a:buNone/>
            </a:pPr>
            <a:r>
              <a:rPr lang="en-US" sz="1300" dirty="0">
                <a:solidFill>
                  <a:srgbClr val="000000"/>
                </a:solidFill>
                <a:effectLst/>
                <a:latin typeface="Calisto MT" panose="02040603050505030304" pitchFamily="18" charset="0"/>
                <a:ea typeface="Arial" panose="020B0604020202020204" pitchFamily="34" charset="0"/>
                <a:cs typeface="Cambria" panose="02040503050406030204" pitchFamily="18" charset="0"/>
              </a:rPr>
              <a:t>commercial district apart. </a:t>
            </a:r>
          </a:p>
          <a:p>
            <a:pPr marL="0" marR="0" indent="0">
              <a:spcBef>
                <a:spcPts val="0"/>
              </a:spcBef>
              <a:spcAft>
                <a:spcPts val="0"/>
              </a:spcAft>
              <a:buNone/>
            </a:pPr>
            <a:endParaRPr lang="en-US" sz="1300" dirty="0">
              <a:solidFill>
                <a:srgbClr val="000000"/>
              </a:solidFill>
              <a:effectLst/>
              <a:latin typeface="Calisto MT" panose="02040603050505030304" pitchFamily="18" charset="0"/>
              <a:ea typeface="Arial" panose="020B0604020202020204" pitchFamily="34" charset="0"/>
              <a:cs typeface="Cambria" panose="02040503050406030204" pitchFamily="18" charset="0"/>
            </a:endParaRPr>
          </a:p>
          <a:p>
            <a:pPr marL="0" marR="0" indent="0">
              <a:spcBef>
                <a:spcPts val="0"/>
              </a:spcBef>
              <a:spcAft>
                <a:spcPts val="0"/>
              </a:spcAft>
              <a:buNone/>
            </a:pPr>
            <a:r>
              <a:rPr lang="en-US" sz="1300" dirty="0">
                <a:solidFill>
                  <a:srgbClr val="000000"/>
                </a:solidFill>
                <a:effectLst/>
                <a:latin typeface="Calisto MT" panose="02040603050505030304" pitchFamily="18" charset="0"/>
                <a:ea typeface="Arial" panose="020B0604020202020204" pitchFamily="34" charset="0"/>
                <a:cs typeface="Cambria" panose="02040503050406030204" pitchFamily="18" charset="0"/>
              </a:rPr>
              <a:t>3. </a:t>
            </a:r>
            <a:r>
              <a:rPr lang="en-US" sz="1300" b="1" dirty="0">
                <a:solidFill>
                  <a:srgbClr val="000000"/>
                </a:solidFill>
                <a:effectLst/>
                <a:latin typeface="Calisto MT" panose="02040603050505030304" pitchFamily="18" charset="0"/>
                <a:ea typeface="Arial" panose="020B0604020202020204" pitchFamily="34" charset="0"/>
                <a:cs typeface="Cambria" panose="02040503050406030204" pitchFamily="18" charset="0"/>
              </a:rPr>
              <a:t>Promotion</a:t>
            </a:r>
            <a:r>
              <a:rPr lang="en-US" sz="1300" dirty="0">
                <a:solidFill>
                  <a:srgbClr val="000000"/>
                </a:solidFill>
                <a:effectLst/>
                <a:latin typeface="Calisto MT" panose="02040603050505030304" pitchFamily="18" charset="0"/>
                <a:ea typeface="Arial" panose="020B0604020202020204" pitchFamily="34" charset="0"/>
                <a:cs typeface="Cambria" panose="02040503050406030204" pitchFamily="18" charset="0"/>
              </a:rPr>
              <a:t> positions the downtown or commercial district as the center of the community and hub of economic activity, while creating a positive image that showcases a community’s unique characteristics. </a:t>
            </a:r>
          </a:p>
          <a:p>
            <a:pPr marL="0" marR="0" indent="0">
              <a:spcBef>
                <a:spcPts val="0"/>
              </a:spcBef>
              <a:spcAft>
                <a:spcPts val="0"/>
              </a:spcAft>
              <a:buNone/>
            </a:pPr>
            <a:endParaRPr lang="en-US" sz="1300" dirty="0">
              <a:solidFill>
                <a:srgbClr val="000000"/>
              </a:solidFill>
              <a:effectLst/>
              <a:latin typeface="Calisto MT" panose="02040603050505030304" pitchFamily="18" charset="0"/>
              <a:ea typeface="Arial" panose="020B0604020202020204" pitchFamily="34" charset="0"/>
              <a:cs typeface="Cambria" panose="02040503050406030204" pitchFamily="18" charset="0"/>
            </a:endParaRPr>
          </a:p>
          <a:p>
            <a:pPr marL="0" marR="0" indent="0">
              <a:spcBef>
                <a:spcPts val="0"/>
              </a:spcBef>
              <a:spcAft>
                <a:spcPts val="0"/>
              </a:spcAft>
              <a:buNone/>
            </a:pPr>
            <a:r>
              <a:rPr lang="en-US" sz="1300" dirty="0">
                <a:solidFill>
                  <a:srgbClr val="000000"/>
                </a:solidFill>
                <a:effectLst/>
                <a:latin typeface="Calisto MT" panose="02040603050505030304" pitchFamily="18" charset="0"/>
                <a:ea typeface="Arial" panose="020B0604020202020204" pitchFamily="34" charset="0"/>
                <a:cs typeface="Cambria" panose="02040503050406030204" pitchFamily="18" charset="0"/>
              </a:rPr>
              <a:t>4. </a:t>
            </a:r>
            <a:r>
              <a:rPr lang="en-US" sz="1300" b="1" dirty="0">
                <a:solidFill>
                  <a:srgbClr val="000000"/>
                </a:solidFill>
                <a:effectLst/>
                <a:latin typeface="Calisto MT" panose="02040603050505030304" pitchFamily="18" charset="0"/>
                <a:ea typeface="Arial" panose="020B0604020202020204" pitchFamily="34" charset="0"/>
                <a:cs typeface="Cambria" panose="02040503050406030204" pitchFamily="18" charset="0"/>
              </a:rPr>
              <a:t>Organization </a:t>
            </a:r>
            <a:r>
              <a:rPr lang="en-US" sz="1300" dirty="0">
                <a:solidFill>
                  <a:srgbClr val="000000"/>
                </a:solidFill>
                <a:effectLst/>
                <a:latin typeface="Calisto MT" panose="02040603050505030304" pitchFamily="18" charset="0"/>
                <a:ea typeface="Arial" panose="020B0604020202020204" pitchFamily="34" charset="0"/>
                <a:cs typeface="Cambria" panose="02040503050406030204" pitchFamily="18" charset="0"/>
              </a:rPr>
              <a:t>involves creating a strong foundation for a sustainable revitalization effort, including cultivating partnerships, community involvement, and resources for the district. </a:t>
            </a:r>
          </a:p>
          <a:p>
            <a:pPr marL="0" marR="0" indent="0">
              <a:spcBef>
                <a:spcPts val="0"/>
              </a:spcBef>
              <a:spcAft>
                <a:spcPts val="0"/>
              </a:spcAft>
              <a:buNone/>
            </a:pPr>
            <a:endParaRPr lang="en-US" sz="1800" dirty="0">
              <a:solidFill>
                <a:srgbClr val="000000"/>
              </a:solidFill>
              <a:effectLst/>
              <a:latin typeface="Cambria" panose="02040503050406030204" pitchFamily="18" charset="0"/>
              <a:ea typeface="Arial" panose="020B0604020202020204" pitchFamily="34" charset="0"/>
              <a:cs typeface="Cambria" panose="02040503050406030204" pitchFamily="18" charset="0"/>
            </a:endParaRPr>
          </a:p>
          <a:p>
            <a:endParaRPr lang="en-US" sz="1600" dirty="0">
              <a:latin typeface="Calisto MT" panose="02040603050505030304" pitchFamily="18" charset="0"/>
            </a:endParaRPr>
          </a:p>
          <a:p>
            <a:endParaRPr lang="en-US" sz="1600" dirty="0">
              <a:latin typeface="Calisto MT" panose="02040603050505030304" pitchFamily="18" charset="0"/>
            </a:endParaRPr>
          </a:p>
        </p:txBody>
      </p:sp>
      <p:cxnSp>
        <p:nvCxnSpPr>
          <p:cNvPr id="2" name="Straight Connector 1">
            <a:extLst>
              <a:ext uri="{FF2B5EF4-FFF2-40B4-BE49-F238E27FC236}">
                <a16:creationId xmlns:a16="http://schemas.microsoft.com/office/drawing/2014/main" id="{CD694CDF-8C6A-78FE-EE30-9427D0CB0375}"/>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C97203A-C635-6795-9517-485188579AB7}"/>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5588CFAB-B982-2A36-A6C8-5D9140075F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pic>
        <p:nvPicPr>
          <p:cNvPr id="6" name="Picture 5">
            <a:extLst>
              <a:ext uri="{FF2B5EF4-FFF2-40B4-BE49-F238E27FC236}">
                <a16:creationId xmlns:a16="http://schemas.microsoft.com/office/drawing/2014/main" id="{DBC1ABB7-4D44-D0A7-D964-45C653DABCAA}"/>
              </a:ext>
            </a:extLst>
          </p:cNvPr>
          <p:cNvPicPr>
            <a:picLocks noChangeAspect="1"/>
          </p:cNvPicPr>
          <p:nvPr/>
        </p:nvPicPr>
        <p:blipFill>
          <a:blip r:embed="rId6"/>
          <a:stretch>
            <a:fillRect/>
          </a:stretch>
        </p:blipFill>
        <p:spPr>
          <a:xfrm>
            <a:off x="4388277" y="1770629"/>
            <a:ext cx="2466134" cy="1569358"/>
          </a:xfrm>
          <a:prstGeom prst="rect">
            <a:avLst/>
          </a:prstGeom>
        </p:spPr>
      </p:pic>
    </p:spTree>
    <p:extLst>
      <p:ext uri="{BB962C8B-B14F-4D97-AF65-F5344CB8AC3E}">
        <p14:creationId xmlns:p14="http://schemas.microsoft.com/office/powerpoint/2010/main" val="1800336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45848-B388-0BC8-6F08-6F267441C4D5}"/>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1F8A48A5-3B6F-3D54-F7EB-385FB807A454}"/>
              </a:ext>
            </a:extLst>
          </p:cNvPr>
          <p:cNvSpPr>
            <a:spLocks/>
          </p:cNvSpPr>
          <p:nvPr/>
        </p:nvSpPr>
        <p:spPr bwMode="auto">
          <a:xfrm>
            <a:off x="1" y="354479"/>
            <a:ext cx="7052981" cy="718141"/>
          </a:xfrm>
          <a:prstGeom prst="rect">
            <a:avLst/>
          </a:prstGeom>
          <a:noFill/>
          <a:ln>
            <a:noFill/>
          </a:ln>
        </p:spPr>
        <p:txBody>
          <a:bodyPr lIns="0" tIns="0" rIns="0" bIns="0" anchor="ctr"/>
          <a:lstStyle/>
          <a:p>
            <a:pPr algn="ctr"/>
            <a:r>
              <a:rPr lang="en-US" sz="3600" b="1" dirty="0">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FY24 PBM </a:t>
            </a:r>
          </a:p>
          <a:p>
            <a:pPr algn="ctr"/>
            <a:r>
              <a:rPr lang="en-US" sz="3600" b="1" dirty="0">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Funding Priorities </a:t>
            </a:r>
            <a:r>
              <a:rPr lang="en-US" sz="3600" b="1" dirty="0" err="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con’t</a:t>
            </a:r>
            <a:endParaRPr lang="en-US" sz="3600" b="1" dirty="0">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endParaRPr>
          </a:p>
        </p:txBody>
      </p:sp>
      <p:sp>
        <p:nvSpPr>
          <p:cNvPr id="22" name="Line 13">
            <a:extLst>
              <a:ext uri="{FF2B5EF4-FFF2-40B4-BE49-F238E27FC236}">
                <a16:creationId xmlns:a16="http://schemas.microsoft.com/office/drawing/2014/main" id="{FE6E23A3-2A1D-FCCB-CA66-CBA5B357B5B6}"/>
              </a:ext>
            </a:extLst>
          </p:cNvPr>
          <p:cNvSpPr>
            <a:spLocks noChangeShapeType="1"/>
          </p:cNvSpPr>
          <p:nvPr/>
        </p:nvSpPr>
        <p:spPr bwMode="auto">
          <a:xfrm>
            <a:off x="26372"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219AB5AD-4339-D6E8-55A7-8929054335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11" name="Content Placeholder 10">
            <a:extLst>
              <a:ext uri="{FF2B5EF4-FFF2-40B4-BE49-F238E27FC236}">
                <a16:creationId xmlns:a16="http://schemas.microsoft.com/office/drawing/2014/main" id="{8C042633-98E4-34CC-2799-7CF140AFA16A}"/>
              </a:ext>
            </a:extLst>
          </p:cNvPr>
          <p:cNvSpPr>
            <a:spLocks noGrp="1"/>
          </p:cNvSpPr>
          <p:nvPr>
            <p:ph idx="1"/>
          </p:nvPr>
        </p:nvSpPr>
        <p:spPr>
          <a:xfrm>
            <a:off x="181813" y="1198279"/>
            <a:ext cx="6867914" cy="3263504"/>
          </a:xfrm>
        </p:spPr>
        <p:txBody>
          <a:bodyPr>
            <a:normAutofit/>
          </a:bodyPr>
          <a:lstStyle/>
          <a:p>
            <a:pPr marL="0" indent="0">
              <a:buNone/>
            </a:pPr>
            <a:r>
              <a:rPr lang="en-US" sz="1600" dirty="0">
                <a:latin typeface="Calisto MT" panose="02040603050505030304" pitchFamily="18" charset="0"/>
              </a:rPr>
              <a:t>Furthermore, applications that demonstrate the following will be prioritized for funding: </a:t>
            </a:r>
          </a:p>
          <a:p>
            <a:r>
              <a:rPr lang="en-US" sz="1600" dirty="0">
                <a:latin typeface="Calisto MT" panose="02040603050505030304" pitchFamily="18" charset="0"/>
              </a:rPr>
              <a:t>Active engagement with stakeholders, as evidenced by  </a:t>
            </a:r>
          </a:p>
          <a:p>
            <a:pPr lvl="1">
              <a:buFont typeface="Courier New" panose="02070309020205020404" pitchFamily="49" charset="0"/>
              <a:buChar char="o"/>
            </a:pPr>
            <a:r>
              <a:rPr lang="en-US" sz="1600" dirty="0">
                <a:latin typeface="Calisto MT" panose="02040603050505030304" pitchFamily="18" charset="0"/>
              </a:rPr>
              <a:t>Broad-based community support for the commercial district revitalization process, with strong support from both the public and private sectors; </a:t>
            </a:r>
          </a:p>
          <a:p>
            <a:pPr lvl="1">
              <a:buFont typeface="Courier New" panose="02070309020205020404" pitchFamily="49" charset="0"/>
              <a:buChar char="o"/>
            </a:pPr>
            <a:r>
              <a:rPr lang="en-US" sz="1600" dirty="0">
                <a:latin typeface="Calisto MT" panose="02040603050505030304" pitchFamily="18" charset="0"/>
              </a:rPr>
              <a:t>Plans for coordinating efforts with the County;</a:t>
            </a:r>
          </a:p>
          <a:p>
            <a:pPr lvl="1">
              <a:buFont typeface="Courier New" panose="02070309020205020404" pitchFamily="49" charset="0"/>
              <a:buChar char="o"/>
            </a:pPr>
            <a:r>
              <a:rPr lang="en-US" sz="1600" dirty="0">
                <a:latin typeface="Calisto MT" panose="02040603050505030304" pitchFamily="18" charset="0"/>
              </a:rPr>
              <a:t>Well defined vision and mission statements relevant to community conditions, equity principles, and the project's stage as it relates to the Main Street Four Point Approach;</a:t>
            </a:r>
          </a:p>
          <a:p>
            <a:pPr lvl="1">
              <a:buFont typeface="Courier New" panose="02070309020205020404" pitchFamily="49" charset="0"/>
              <a:buChar char="o"/>
            </a:pPr>
            <a:r>
              <a:rPr lang="en-US" sz="1600" dirty="0">
                <a:latin typeface="Calisto MT" panose="02040603050505030304" pitchFamily="18" charset="0"/>
              </a:rPr>
              <a:t>An operational board AND/OR committees staffed by volunteers that align with the Main Street Four Point Approach.</a:t>
            </a:r>
          </a:p>
        </p:txBody>
      </p:sp>
      <p:cxnSp>
        <p:nvCxnSpPr>
          <p:cNvPr id="2" name="Straight Connector 1">
            <a:extLst>
              <a:ext uri="{FF2B5EF4-FFF2-40B4-BE49-F238E27FC236}">
                <a16:creationId xmlns:a16="http://schemas.microsoft.com/office/drawing/2014/main" id="{1716C3C9-8A65-8F88-B356-D75C58D9D432}"/>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12536C2-44E7-DE8F-92FB-2476AF5694A5}"/>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7CF48EEB-6B84-EBE4-F1D5-D3D7965C6F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2669831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45848-B388-0BC8-6F08-6F267441C4D5}"/>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1F8A48A5-3B6F-3D54-F7EB-385FB807A454}"/>
              </a:ext>
            </a:extLst>
          </p:cNvPr>
          <p:cNvSpPr>
            <a:spLocks/>
          </p:cNvSpPr>
          <p:nvPr/>
        </p:nvSpPr>
        <p:spPr bwMode="auto">
          <a:xfrm>
            <a:off x="1" y="354479"/>
            <a:ext cx="7052981" cy="718141"/>
          </a:xfrm>
          <a:prstGeom prst="rect">
            <a:avLst/>
          </a:prstGeom>
          <a:noFill/>
          <a:ln>
            <a:noFill/>
          </a:ln>
        </p:spPr>
        <p:txBody>
          <a:bodyPr lIns="0" tIns="0" rIns="0" bIns="0" anchor="ctr"/>
          <a:lstStyle/>
          <a:p>
            <a:pPr algn="ctr"/>
            <a:r>
              <a:rPr lang="en-US" sz="3600" b="1" dirty="0">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FY24 PBM </a:t>
            </a:r>
          </a:p>
          <a:p>
            <a:pPr algn="ctr"/>
            <a:r>
              <a:rPr lang="en-US" sz="3600" b="1" dirty="0">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Funding Priorities </a:t>
            </a:r>
            <a:r>
              <a:rPr lang="en-US" sz="3600" b="1" dirty="0" err="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con’t</a:t>
            </a:r>
            <a:endParaRPr lang="en-US" sz="3600" b="1" dirty="0">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endParaRPr>
          </a:p>
        </p:txBody>
      </p:sp>
      <p:sp>
        <p:nvSpPr>
          <p:cNvPr id="22" name="Line 13">
            <a:extLst>
              <a:ext uri="{FF2B5EF4-FFF2-40B4-BE49-F238E27FC236}">
                <a16:creationId xmlns:a16="http://schemas.microsoft.com/office/drawing/2014/main" id="{FE6E23A3-2A1D-FCCB-CA66-CBA5B357B5B6}"/>
              </a:ext>
            </a:extLst>
          </p:cNvPr>
          <p:cNvSpPr>
            <a:spLocks noChangeShapeType="1"/>
          </p:cNvSpPr>
          <p:nvPr/>
        </p:nvSpPr>
        <p:spPr bwMode="auto">
          <a:xfrm>
            <a:off x="26372"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219AB5AD-4339-D6E8-55A7-8929054335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11" name="Content Placeholder 10">
            <a:extLst>
              <a:ext uri="{FF2B5EF4-FFF2-40B4-BE49-F238E27FC236}">
                <a16:creationId xmlns:a16="http://schemas.microsoft.com/office/drawing/2014/main" id="{8C042633-98E4-34CC-2799-7CF140AFA16A}"/>
              </a:ext>
            </a:extLst>
          </p:cNvPr>
          <p:cNvSpPr>
            <a:spLocks noGrp="1"/>
          </p:cNvSpPr>
          <p:nvPr>
            <p:ph idx="1"/>
          </p:nvPr>
        </p:nvSpPr>
        <p:spPr>
          <a:xfrm>
            <a:off x="181813" y="1198279"/>
            <a:ext cx="6867914" cy="3263504"/>
          </a:xfrm>
        </p:spPr>
        <p:txBody>
          <a:bodyPr>
            <a:normAutofit/>
          </a:bodyPr>
          <a:lstStyle/>
          <a:p>
            <a:r>
              <a:rPr lang="en-US" sz="1800" dirty="0">
                <a:latin typeface="Calisto MT" panose="02040603050505030304" pitchFamily="18" charset="0"/>
              </a:rPr>
              <a:t>An adequate operating budget to support immediate implementation with indication towards future sustainability in funding;</a:t>
            </a:r>
          </a:p>
          <a:p>
            <a:r>
              <a:rPr lang="en-US" sz="1800" dirty="0">
                <a:latin typeface="Calisto MT" panose="02040603050505030304" pitchFamily="18" charset="0"/>
              </a:rPr>
              <a:t>A comprehensive project implementation plan; </a:t>
            </a:r>
          </a:p>
          <a:p>
            <a:r>
              <a:rPr lang="en-US" sz="1800" dirty="0">
                <a:latin typeface="Calisto MT" panose="02040603050505030304" pitchFamily="18" charset="0"/>
              </a:rPr>
              <a:t>A detailed plan to hire adequate staffing to meet project implementation needs.</a:t>
            </a:r>
            <a:endParaRPr lang="en-US" sz="1800" dirty="0">
              <a:solidFill>
                <a:srgbClr val="000000"/>
              </a:solidFill>
              <a:effectLst/>
              <a:latin typeface="Calisto MT" panose="02040603050505030304" pitchFamily="18" charset="0"/>
              <a:ea typeface="Arial" panose="020B0604020202020204" pitchFamily="34" charset="0"/>
            </a:endParaRPr>
          </a:p>
          <a:p>
            <a:pPr marL="0" marR="0" indent="0">
              <a:lnSpc>
                <a:spcPct val="115000"/>
              </a:lnSpc>
              <a:spcBef>
                <a:spcPts val="0"/>
              </a:spcBef>
              <a:spcAft>
                <a:spcPts val="0"/>
              </a:spcAft>
              <a:buNone/>
            </a:pPr>
            <a:r>
              <a:rPr lang="en-US" sz="1800" dirty="0">
                <a:solidFill>
                  <a:srgbClr val="000000"/>
                </a:solidFill>
                <a:effectLst/>
                <a:latin typeface="Calisto MT" panose="02040603050505030304" pitchFamily="18" charset="0"/>
                <a:ea typeface="Arial" panose="020B0604020202020204" pitchFamily="34" charset="0"/>
              </a:rPr>
              <a:t>MCG seeks proposals from organizations that: </a:t>
            </a:r>
            <a:endParaRPr lang="en-US" sz="1800" dirty="0">
              <a:effectLst/>
              <a:latin typeface="Calisto MT" panose="02040603050505030304" pitchFamily="18" charset="0"/>
              <a:ea typeface="Arial" panose="020B0604020202020204" pitchFamily="34" charset="0"/>
            </a:endParaRPr>
          </a:p>
          <a:p>
            <a:pPr marL="342900" marR="0" lvl="0" indent="-342900">
              <a:lnSpc>
                <a:spcPct val="115000"/>
              </a:lnSpc>
              <a:spcBef>
                <a:spcPts val="0"/>
              </a:spcBef>
              <a:spcAft>
                <a:spcPts val="215"/>
              </a:spcAft>
              <a:buFont typeface="Symbol" panose="05050102010706020507" pitchFamily="18" charset="2"/>
              <a:buChar char=""/>
            </a:pPr>
            <a:r>
              <a:rPr lang="en-US" sz="1800" dirty="0">
                <a:solidFill>
                  <a:srgbClr val="000000"/>
                </a:solidFill>
                <a:effectLst/>
                <a:latin typeface="Calisto MT" panose="02040603050505030304" pitchFamily="18" charset="0"/>
                <a:ea typeface="Arial" panose="020B0604020202020204" pitchFamily="34" charset="0"/>
              </a:rPr>
              <a:t>Exhibit cultural proficiency; </a:t>
            </a:r>
            <a:endParaRPr lang="en-US" sz="1800" dirty="0">
              <a:effectLst/>
              <a:latin typeface="Calisto MT" panose="02040603050505030304" pitchFamily="18" charset="0"/>
              <a:ea typeface="Arial" panose="020B0604020202020204" pitchFamily="34" charset="0"/>
            </a:endParaRPr>
          </a:p>
          <a:p>
            <a:pPr marL="342900" marR="0" lvl="0" indent="-342900">
              <a:lnSpc>
                <a:spcPct val="115000"/>
              </a:lnSpc>
              <a:spcBef>
                <a:spcPts val="0"/>
              </a:spcBef>
              <a:spcAft>
                <a:spcPts val="215"/>
              </a:spcAft>
              <a:buFont typeface="Symbol" panose="05050102010706020507" pitchFamily="18" charset="2"/>
              <a:buChar char=""/>
            </a:pPr>
            <a:r>
              <a:rPr lang="en-US" sz="1800" dirty="0">
                <a:solidFill>
                  <a:srgbClr val="000000"/>
                </a:solidFill>
                <a:effectLst/>
                <a:latin typeface="Calisto MT" panose="02040603050505030304" pitchFamily="18" charset="0"/>
                <a:ea typeface="Arial" panose="020B0604020202020204" pitchFamily="34" charset="0"/>
              </a:rPr>
              <a:t>Are inclusive of the LGBTQIA+ community members; </a:t>
            </a:r>
            <a:endParaRPr lang="en-US" sz="1800" dirty="0">
              <a:effectLst/>
              <a:latin typeface="Calisto MT" panose="02040603050505030304" pitchFamily="18" charset="0"/>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solidFill>
                  <a:srgbClr val="000000"/>
                </a:solidFill>
                <a:effectLst/>
                <a:latin typeface="Calisto MT" panose="02040603050505030304" pitchFamily="18" charset="0"/>
                <a:ea typeface="Arial" panose="020B0604020202020204" pitchFamily="34" charset="0"/>
              </a:rPr>
              <a:t>Use a racial equity lens in providing services. </a:t>
            </a:r>
          </a:p>
          <a:p>
            <a:pPr marL="342900" marR="0" lvl="0" indent="-342900">
              <a:lnSpc>
                <a:spcPct val="115000"/>
              </a:lnSpc>
              <a:spcBef>
                <a:spcPts val="0"/>
              </a:spcBef>
              <a:spcAft>
                <a:spcPts val="0"/>
              </a:spcAft>
              <a:buFont typeface="Symbol" panose="05050102010706020507" pitchFamily="18" charset="2"/>
              <a:buChar char=""/>
            </a:pPr>
            <a:endParaRPr lang="en-US" sz="1800" dirty="0">
              <a:solidFill>
                <a:srgbClr val="000000"/>
              </a:solidFill>
              <a:latin typeface="Times New Roman" panose="02020603050405020304" pitchFamily="18" charset="0"/>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endParaRPr lang="en-US" sz="1800" dirty="0">
              <a:effectLst/>
              <a:latin typeface="Arial" panose="020B0604020202020204" pitchFamily="34" charset="0"/>
              <a:ea typeface="Arial" panose="020B0604020202020204" pitchFamily="34" charset="0"/>
            </a:endParaRPr>
          </a:p>
        </p:txBody>
      </p:sp>
      <p:cxnSp>
        <p:nvCxnSpPr>
          <p:cNvPr id="2" name="Straight Connector 1">
            <a:extLst>
              <a:ext uri="{FF2B5EF4-FFF2-40B4-BE49-F238E27FC236}">
                <a16:creationId xmlns:a16="http://schemas.microsoft.com/office/drawing/2014/main" id="{1716C3C9-8A65-8F88-B356-D75C58D9D432}"/>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12536C2-44E7-DE8F-92FB-2476AF5694A5}"/>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7CF48EEB-6B84-EBE4-F1D5-D3D7965C6F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pic>
        <p:nvPicPr>
          <p:cNvPr id="10" name="Picture 9">
            <a:extLst>
              <a:ext uri="{FF2B5EF4-FFF2-40B4-BE49-F238E27FC236}">
                <a16:creationId xmlns:a16="http://schemas.microsoft.com/office/drawing/2014/main" id="{8C8BA49D-5842-C4E2-B899-6599DF195254}"/>
              </a:ext>
            </a:extLst>
          </p:cNvPr>
          <p:cNvPicPr>
            <a:picLocks noChangeAspect="1"/>
          </p:cNvPicPr>
          <p:nvPr/>
        </p:nvPicPr>
        <p:blipFill rotWithShape="1">
          <a:blip r:embed="rId5"/>
          <a:srcRect l="16987" t="35385" r="73397" b="31795"/>
          <a:stretch/>
        </p:blipFill>
        <p:spPr bwMode="auto">
          <a:xfrm>
            <a:off x="6098216" y="2676631"/>
            <a:ext cx="1542077" cy="16449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81600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F122179B8940448C7D0649D18F3F58" ma:contentTypeVersion="20" ma:contentTypeDescription="Create a new document." ma:contentTypeScope="" ma:versionID="4c5cc79cbf6b9791f7365bd12b6ce869">
  <xsd:schema xmlns:xsd="http://www.w3.org/2001/XMLSchema" xmlns:xs="http://www.w3.org/2001/XMLSchema" xmlns:p="http://schemas.microsoft.com/office/2006/metadata/properties" xmlns:ns2="167de7b8-2287-4eba-9266-c84c809e3def" xmlns:ns3="74875b86-4471-4064-a2d4-c252a114a110" targetNamespace="http://schemas.microsoft.com/office/2006/metadata/properties" ma:root="true" ma:fieldsID="3bcaf13dd620d2510474aef6d4e15b4e" ns2:_="" ns3:_="">
    <xsd:import namespace="167de7b8-2287-4eba-9266-c84c809e3def"/>
    <xsd:import namespace="74875b86-4471-4064-a2d4-c252a114a11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SearchProperties" minOccurs="0"/>
                <xsd:element ref="ns2:Initial_x0020_Date" minOccurs="0"/>
                <xsd:element ref="ns2:InitialedBy" minOccurs="0"/>
                <xsd:element ref="ns2:Signedby" minOccurs="0"/>
                <xsd:element ref="ns2:SignedDate" minOccurs="0"/>
                <xsd:element ref="ns2:RPMSig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7de7b8-2287-4eba-9266-c84c809e3d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8a4874a-8cf6-4bd1-a3b1-571cbf9a5b83"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Initial_x0020_Date" ma:index="22" nillable="true" ma:displayName="Initial Date" ma:description="The date a correction was initialed" ma:format="DateOnly" ma:internalName="Initial_x0020_Date">
      <xsd:simpleType>
        <xsd:restriction base="dms:DateTime"/>
      </xsd:simpleType>
    </xsd:element>
    <xsd:element name="InitialedBy" ma:index="23" nillable="true" ma:displayName="Initialed By" ma:description="Name of person initialing the correction" ma:format="Dropdown" ma:internalName="InitialedBy">
      <xsd:simpleType>
        <xsd:restriction base="dms:Text">
          <xsd:maxLength value="255"/>
        </xsd:restriction>
      </xsd:simpleType>
    </xsd:element>
    <xsd:element name="Signedby" ma:index="24" nillable="true" ma:displayName="Signed by" ma:description="Name of signer" ma:format="Dropdown" ma:internalName="Signedby">
      <xsd:simpleType>
        <xsd:restriction base="dms:Text">
          <xsd:maxLength value="255"/>
        </xsd:restriction>
      </xsd:simpleType>
    </xsd:element>
    <xsd:element name="SignedDate" ma:index="25" nillable="true" ma:displayName="Signed Date" ma:format="Dropdown" ma:internalName="SignedDate">
      <xsd:simpleType>
        <xsd:restriction base="dms:Text">
          <xsd:maxLength value="255"/>
        </xsd:restriction>
      </xsd:simpleType>
    </xsd:element>
    <xsd:element name="RPMSignDate" ma:index="26" nillable="true" ma:displayName="RPM Sign Date" ma:format="Dropdown" ma:internalName="RPMSignDat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875b86-4471-4064-a2d4-c252a114a11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2e7293f-92cb-4acb-9cdb-af20a6ac7ce8}" ma:internalName="TaxCatchAll" ma:showField="CatchAllData" ma:web="74875b86-4471-4064-a2d4-c252a114a110">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67de7b8-2287-4eba-9266-c84c809e3def">
      <Terms xmlns="http://schemas.microsoft.com/office/infopath/2007/PartnerControls"/>
    </lcf76f155ced4ddcb4097134ff3c332f>
    <TaxCatchAll xmlns="74875b86-4471-4064-a2d4-c252a114a110" xsi:nil="true"/>
    <SharedWithUsers xmlns="74875b86-4471-4064-a2d4-c252a114a110">
      <UserInfo>
        <DisplayName>Harris, Walton</DisplayName>
        <AccountId>81</AccountId>
        <AccountType/>
      </UserInfo>
    </SharedWithUsers>
    <SignedDate xmlns="167de7b8-2287-4eba-9266-c84c809e3def" xsi:nil="true"/>
    <Signedby xmlns="167de7b8-2287-4eba-9266-c84c809e3def" xsi:nil="true"/>
    <InitialedBy xmlns="167de7b8-2287-4eba-9266-c84c809e3def" xsi:nil="true"/>
    <Initial_x0020_Date xmlns="167de7b8-2287-4eba-9266-c84c809e3def" xsi:nil="true"/>
    <RPMSignDate xmlns="167de7b8-2287-4eba-9266-c84c809e3de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7D610C-340D-4D61-AF98-277F3050DF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7de7b8-2287-4eba-9266-c84c809e3def"/>
    <ds:schemaRef ds:uri="74875b86-4471-4064-a2d4-c252a114a1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18CF64-A083-4840-BF04-D03345ABF1BE}">
  <ds:schemaRefs>
    <ds:schemaRef ds:uri="167de7b8-2287-4eba-9266-c84c809e3def"/>
    <ds:schemaRef ds:uri="74875b86-4471-4064-a2d4-c252a114a1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F8F3EBC-5FF8-4735-BCC8-C624AB202D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448</TotalTime>
  <Words>2383</Words>
  <Application>Microsoft Office PowerPoint</Application>
  <PresentationFormat>Custom</PresentationFormat>
  <Paragraphs>219</Paragraphs>
  <Slides>23</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Arial</vt:lpstr>
      <vt:lpstr>Bebas Neue Light</vt:lpstr>
      <vt:lpstr>Calibri</vt:lpstr>
      <vt:lpstr>Calibri Light</vt:lpstr>
      <vt:lpstr>Calisto MT</vt:lpstr>
      <vt:lpstr>Cambria</vt:lpstr>
      <vt:lpstr>Courier New</vt:lpstr>
      <vt:lpstr>Ink Free</vt:lpstr>
      <vt:lpstr>Lato</vt:lpstr>
      <vt:lpstr>Lato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Kravets, Olga</dc:creator>
  <cp:keywords/>
  <dc:description/>
  <cp:lastModifiedBy>Kravets, Olga</cp:lastModifiedBy>
  <cp:revision>3</cp:revision>
  <cp:lastPrinted>2022-02-07T19:21:52Z</cp:lastPrinted>
  <dcterms:modified xsi:type="dcterms:W3CDTF">2024-04-22T18:01:21Z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0x0101008CF122179B8940448C7D0649D18F3F58</vt:lpwstr>
  </property>
  <property fmtid="{D5CDD505-2E9C-101B-9397-08002B2CF9AE}" pid="3" name="MediaServiceImageTags">
    <vt:lpwstr/>
  </property>
</Properties>
</file>