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47"/>
  </p:notesMasterIdLst>
  <p:sldIdLst>
    <p:sldId id="286" r:id="rId6"/>
    <p:sldId id="261" r:id="rId7"/>
    <p:sldId id="264" r:id="rId8"/>
    <p:sldId id="265" r:id="rId9"/>
    <p:sldId id="765" r:id="rId10"/>
    <p:sldId id="747" r:id="rId11"/>
    <p:sldId id="750" r:id="rId12"/>
    <p:sldId id="755" r:id="rId13"/>
    <p:sldId id="751" r:id="rId14"/>
    <p:sldId id="760" r:id="rId15"/>
    <p:sldId id="759" r:id="rId16"/>
    <p:sldId id="761" r:id="rId17"/>
    <p:sldId id="762" r:id="rId18"/>
    <p:sldId id="763" r:id="rId19"/>
    <p:sldId id="739" r:id="rId20"/>
    <p:sldId id="742" r:id="rId21"/>
    <p:sldId id="743" r:id="rId22"/>
    <p:sldId id="741" r:id="rId23"/>
    <p:sldId id="764" r:id="rId24"/>
    <p:sldId id="772" r:id="rId25"/>
    <p:sldId id="766" r:id="rId26"/>
    <p:sldId id="770" r:id="rId27"/>
    <p:sldId id="284" r:id="rId28"/>
    <p:sldId id="267" r:id="rId29"/>
    <p:sldId id="268" r:id="rId30"/>
    <p:sldId id="269" r:id="rId31"/>
    <p:sldId id="272" r:id="rId32"/>
    <p:sldId id="273" r:id="rId33"/>
    <p:sldId id="768" r:id="rId34"/>
    <p:sldId id="278" r:id="rId35"/>
    <p:sldId id="767" r:id="rId36"/>
    <p:sldId id="274" r:id="rId37"/>
    <p:sldId id="285" r:id="rId38"/>
    <p:sldId id="275" r:id="rId39"/>
    <p:sldId id="276" r:id="rId40"/>
    <p:sldId id="279" r:id="rId41"/>
    <p:sldId id="280" r:id="rId42"/>
    <p:sldId id="281" r:id="rId43"/>
    <p:sldId id="769" r:id="rId44"/>
    <p:sldId id="282" r:id="rId45"/>
    <p:sldId id="77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ECA5C7-E222-3C8B-153E-BE42BECDEDE9}" name="Murphy, Rafael P." initials="MRP" userId="S::MURPHR04@montgomerycountymd.gov::f816572c-ff7f-4f17-8a95-a134cac343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BAA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617D2E-893A-4ADF-B2A3-746A0C1B362D}" v="312" dt="2024-04-15T20:40:59.188"/>
    <p1510:client id="{AED9EF74-B7F7-4FC6-BC9C-DE98F18A907D}" v="656" dt="2024-04-15T18:45:08.4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7AC8E3-C6BB-4485-8030-62F5474DCCAB}" type="doc">
      <dgm:prSet loTypeId="urn:microsoft.com/office/officeart/2008/layout/LinedList" loCatId="list" qsTypeId="urn:microsoft.com/office/officeart/2005/8/quickstyle/simple1" qsCatId="simple" csTypeId="urn:microsoft.com/office/officeart/2005/8/colors/accent1_2" csCatId="accent1" phldr="1"/>
      <dgm:spPr/>
    </dgm:pt>
    <dgm:pt modelId="{779B4BFC-944B-4E2C-8404-52C293D45392}">
      <dgm:prSet phldrT="[Text]"/>
      <dgm:spPr/>
      <dgm:t>
        <a:bodyPr/>
        <a:lstStyle/>
        <a:p>
          <a:r>
            <a:rPr lang="en-US" i="1">
              <a:solidFill>
                <a:srgbClr val="000000"/>
              </a:solidFill>
              <a:latin typeface="Calisto MT"/>
              <a:ea typeface="ＭＳ Ｐゴシック"/>
              <a:cs typeface="Arial"/>
            </a:rPr>
            <a:t>Subject Matter Expertise</a:t>
          </a:r>
          <a:endParaRPr lang="en-US"/>
        </a:p>
      </dgm:t>
    </dgm:pt>
    <dgm:pt modelId="{A0363C87-753E-4636-B80F-5BF0C59CD761}" type="parTrans" cxnId="{2F6444D6-76C4-4891-BD05-9F377DD3232B}">
      <dgm:prSet/>
      <dgm:spPr/>
      <dgm:t>
        <a:bodyPr/>
        <a:lstStyle/>
        <a:p>
          <a:endParaRPr lang="en-US"/>
        </a:p>
      </dgm:t>
    </dgm:pt>
    <dgm:pt modelId="{AB63396C-8CA2-4ED3-B39D-6B8D7494A236}" type="sibTrans" cxnId="{2F6444D6-76C4-4891-BD05-9F377DD3232B}">
      <dgm:prSet/>
      <dgm:spPr/>
      <dgm:t>
        <a:bodyPr/>
        <a:lstStyle/>
        <a:p>
          <a:endParaRPr lang="en-US"/>
        </a:p>
      </dgm:t>
    </dgm:pt>
    <dgm:pt modelId="{46968D38-9B35-402F-9762-F2EDB5371AF9}">
      <dgm:prSet phldrT="[Text]"/>
      <dgm:spPr/>
      <dgm:t>
        <a:bodyPr/>
        <a:lstStyle/>
        <a:p>
          <a:r>
            <a:rPr lang="en-US" i="1">
              <a:solidFill>
                <a:srgbClr val="000000"/>
              </a:solidFill>
              <a:latin typeface="Calisto MT"/>
              <a:ea typeface="ＭＳ Ｐゴシック"/>
              <a:cs typeface="Arial"/>
            </a:rPr>
            <a:t>Project Management </a:t>
          </a:r>
          <a:endParaRPr lang="en-US"/>
        </a:p>
      </dgm:t>
    </dgm:pt>
    <dgm:pt modelId="{F0409BA6-C55D-4DB2-B653-542FFF785171}" type="parTrans" cxnId="{DC5AE98C-CFA6-4A11-9B3F-684D3BF554DA}">
      <dgm:prSet/>
      <dgm:spPr/>
      <dgm:t>
        <a:bodyPr/>
        <a:lstStyle/>
        <a:p>
          <a:endParaRPr lang="en-US"/>
        </a:p>
      </dgm:t>
    </dgm:pt>
    <dgm:pt modelId="{4D71C912-0E78-449D-AD0B-3141A33E87D1}" type="sibTrans" cxnId="{DC5AE98C-CFA6-4A11-9B3F-684D3BF554DA}">
      <dgm:prSet/>
      <dgm:spPr/>
      <dgm:t>
        <a:bodyPr/>
        <a:lstStyle/>
        <a:p>
          <a:endParaRPr lang="en-US"/>
        </a:p>
      </dgm:t>
    </dgm:pt>
    <dgm:pt modelId="{0F58064A-340B-4832-9CD0-37C6CEBA5F2A}">
      <dgm:prSet phldrT="[Text]"/>
      <dgm:spPr/>
      <dgm:t>
        <a:bodyPr/>
        <a:lstStyle/>
        <a:p>
          <a:r>
            <a:rPr lang="en-US" i="1">
              <a:solidFill>
                <a:srgbClr val="000000"/>
              </a:solidFill>
              <a:latin typeface="Calisto MT"/>
              <a:ea typeface="ＭＳ Ｐゴシック"/>
              <a:cs typeface="Arial"/>
            </a:rPr>
            <a:t>RESJ/Cultural Competence</a:t>
          </a:r>
          <a:r>
            <a:rPr lang="en-US">
              <a:solidFill>
                <a:srgbClr val="000000"/>
              </a:solidFill>
              <a:latin typeface="Calisto MT"/>
              <a:ea typeface="ＭＳ Ｐゴシック"/>
              <a:cs typeface="Arial"/>
            </a:rPr>
            <a:t> </a:t>
          </a:r>
          <a:endParaRPr lang="en-US"/>
        </a:p>
      </dgm:t>
    </dgm:pt>
    <dgm:pt modelId="{0A97A58C-98B8-4158-82C5-181114CC13F0}" type="parTrans" cxnId="{FC6A31FE-FCB8-4344-9ABE-3208ED7AD4B1}">
      <dgm:prSet/>
      <dgm:spPr/>
      <dgm:t>
        <a:bodyPr/>
        <a:lstStyle/>
        <a:p>
          <a:endParaRPr lang="en-US"/>
        </a:p>
      </dgm:t>
    </dgm:pt>
    <dgm:pt modelId="{81EA09DD-1686-4FAA-B692-EB4CB0480AC8}" type="sibTrans" cxnId="{FC6A31FE-FCB8-4344-9ABE-3208ED7AD4B1}">
      <dgm:prSet/>
      <dgm:spPr/>
      <dgm:t>
        <a:bodyPr/>
        <a:lstStyle/>
        <a:p>
          <a:endParaRPr lang="en-US"/>
        </a:p>
      </dgm:t>
    </dgm:pt>
    <dgm:pt modelId="{C6FDC4CF-A584-47AE-B3C6-F0BE2CF90068}">
      <dgm:prSet custT="1"/>
      <dgm:spPr/>
      <dgm:t>
        <a:bodyPr/>
        <a:lstStyle/>
        <a:p>
          <a:pPr>
            <a:buFont typeface="Arial" panose="020B0604020202020204" pitchFamily="34" charset="0"/>
            <a:buNone/>
          </a:pPr>
          <a:r>
            <a:rPr lang="en-US" sz="1200">
              <a:solidFill>
                <a:srgbClr val="000000"/>
              </a:solidFill>
              <a:latin typeface="Calisto MT"/>
              <a:ea typeface="ＭＳ Ｐゴシック"/>
              <a:cs typeface="Arial"/>
            </a:rPr>
            <a:t>have at least 5 years of demonstrated technical (professional/volunteer/academic) expertise and/or experience in one or more technical areas listed in the application. </a:t>
          </a:r>
          <a:endParaRPr lang="en-US" sz="1200"/>
        </a:p>
      </dgm:t>
    </dgm:pt>
    <dgm:pt modelId="{19FF3A5B-66A1-4B36-A14E-C56CAD3973A2}" type="parTrans" cxnId="{B6A2997E-37C7-4CD3-A01D-483D4B007FB2}">
      <dgm:prSet/>
      <dgm:spPr/>
      <dgm:t>
        <a:bodyPr/>
        <a:lstStyle/>
        <a:p>
          <a:endParaRPr lang="en-US"/>
        </a:p>
      </dgm:t>
    </dgm:pt>
    <dgm:pt modelId="{25B067EC-B244-4E17-AC47-5D35379104AE}" type="sibTrans" cxnId="{B6A2997E-37C7-4CD3-A01D-483D4B007FB2}">
      <dgm:prSet/>
      <dgm:spPr/>
      <dgm:t>
        <a:bodyPr/>
        <a:lstStyle/>
        <a:p>
          <a:endParaRPr lang="en-US"/>
        </a:p>
      </dgm:t>
    </dgm:pt>
    <dgm:pt modelId="{63E3B33B-ABB6-4AD7-B42B-89689CC3E451}">
      <dgm:prSet custT="1"/>
      <dgm:spPr/>
      <dgm:t>
        <a:bodyPr/>
        <a:lstStyle/>
        <a:p>
          <a:pPr>
            <a:buNone/>
          </a:pPr>
          <a:r>
            <a:rPr lang="en-US" sz="1200">
              <a:solidFill>
                <a:srgbClr val="000000"/>
              </a:solidFill>
              <a:latin typeface="Calisto MT"/>
              <a:ea typeface="ＭＳ Ｐゴシック"/>
              <a:cs typeface="Arial"/>
            </a:rPr>
            <a:t>at least 5 years of experience developing and managing projects, grants, budgets, and/or organizations as well as reviewing grants. </a:t>
          </a:r>
          <a:endParaRPr lang="en-US" sz="1200"/>
        </a:p>
      </dgm:t>
    </dgm:pt>
    <dgm:pt modelId="{8BE32FDA-0F15-4FB8-8C65-FF4EB368651B}" type="parTrans" cxnId="{685AB559-8EC8-4492-8428-299C64000E37}">
      <dgm:prSet/>
      <dgm:spPr/>
      <dgm:t>
        <a:bodyPr/>
        <a:lstStyle/>
        <a:p>
          <a:endParaRPr lang="en-US"/>
        </a:p>
      </dgm:t>
    </dgm:pt>
    <dgm:pt modelId="{7287A06C-2A10-4072-B878-ECAA7B32A3B9}" type="sibTrans" cxnId="{685AB559-8EC8-4492-8428-299C64000E37}">
      <dgm:prSet/>
      <dgm:spPr/>
      <dgm:t>
        <a:bodyPr/>
        <a:lstStyle/>
        <a:p>
          <a:endParaRPr lang="en-US"/>
        </a:p>
      </dgm:t>
    </dgm:pt>
    <dgm:pt modelId="{635F85F7-5127-4961-8ABA-E249A382E5F0}">
      <dgm:prSet custT="1"/>
      <dgm:spPr/>
      <dgm:t>
        <a:bodyPr/>
        <a:lstStyle/>
        <a:p>
          <a:pPr>
            <a:buNone/>
          </a:pPr>
          <a:r>
            <a:rPr lang="en-US" sz="1150">
              <a:solidFill>
                <a:srgbClr val="000000"/>
              </a:solidFill>
              <a:latin typeface="Calisto MT"/>
              <a:ea typeface="ＭＳ Ｐゴシック"/>
              <a:cs typeface="Arial"/>
            </a:rPr>
            <a:t>for a particular underserved community and/or Racial Equity and Social Justice experience - be intimately familiar with community needs, current initiatives and effective approaches aimed at addressing those needs at the local level. </a:t>
          </a:r>
          <a:endParaRPr lang="en-US" sz="1150"/>
        </a:p>
      </dgm:t>
    </dgm:pt>
    <dgm:pt modelId="{7D6C29FD-34D0-4082-B9D6-54FD3F6478F7}" type="parTrans" cxnId="{1E49FB16-29D4-4106-8512-E0A3903145C3}">
      <dgm:prSet/>
      <dgm:spPr/>
      <dgm:t>
        <a:bodyPr/>
        <a:lstStyle/>
        <a:p>
          <a:endParaRPr lang="en-US"/>
        </a:p>
      </dgm:t>
    </dgm:pt>
    <dgm:pt modelId="{762673E4-211A-4851-9682-8204085AE70D}" type="sibTrans" cxnId="{1E49FB16-29D4-4106-8512-E0A3903145C3}">
      <dgm:prSet/>
      <dgm:spPr/>
      <dgm:t>
        <a:bodyPr/>
        <a:lstStyle/>
        <a:p>
          <a:endParaRPr lang="en-US"/>
        </a:p>
      </dgm:t>
    </dgm:pt>
    <dgm:pt modelId="{FC13314A-856A-4B00-A008-A99009FA9968}" type="pres">
      <dgm:prSet presAssocID="{967AC8E3-C6BB-4485-8030-62F5474DCCAB}" presName="vert0" presStyleCnt="0">
        <dgm:presLayoutVars>
          <dgm:dir/>
          <dgm:animOne val="branch"/>
          <dgm:animLvl val="lvl"/>
        </dgm:presLayoutVars>
      </dgm:prSet>
      <dgm:spPr/>
    </dgm:pt>
    <dgm:pt modelId="{83D63ED4-973D-4BDF-AD13-8D64AC592087}" type="pres">
      <dgm:prSet presAssocID="{779B4BFC-944B-4E2C-8404-52C293D45392}" presName="thickLine" presStyleLbl="alignNode1" presStyleIdx="0" presStyleCnt="3"/>
      <dgm:spPr/>
    </dgm:pt>
    <dgm:pt modelId="{566352AA-961D-4318-8FBE-C69AC3976EB2}" type="pres">
      <dgm:prSet presAssocID="{779B4BFC-944B-4E2C-8404-52C293D45392}" presName="horz1" presStyleCnt="0"/>
      <dgm:spPr/>
    </dgm:pt>
    <dgm:pt modelId="{5569E7A9-AADA-4F3F-BE95-E3FD21C0C4C4}" type="pres">
      <dgm:prSet presAssocID="{779B4BFC-944B-4E2C-8404-52C293D45392}" presName="tx1" presStyleLbl="revTx" presStyleIdx="0" presStyleCnt="6"/>
      <dgm:spPr/>
    </dgm:pt>
    <dgm:pt modelId="{D1C4E90A-C16A-4FA9-8B82-9BDD0A253140}" type="pres">
      <dgm:prSet presAssocID="{779B4BFC-944B-4E2C-8404-52C293D45392}" presName="vert1" presStyleCnt="0"/>
      <dgm:spPr/>
    </dgm:pt>
    <dgm:pt modelId="{E57BBBEA-01DC-4CDB-BF56-6FC60FE2675C}" type="pres">
      <dgm:prSet presAssocID="{C6FDC4CF-A584-47AE-B3C6-F0BE2CF90068}" presName="vertSpace2a" presStyleCnt="0"/>
      <dgm:spPr/>
    </dgm:pt>
    <dgm:pt modelId="{A8A17241-8A5C-4A60-86CC-AF8EEAA2AACF}" type="pres">
      <dgm:prSet presAssocID="{C6FDC4CF-A584-47AE-B3C6-F0BE2CF90068}" presName="horz2" presStyleCnt="0"/>
      <dgm:spPr/>
    </dgm:pt>
    <dgm:pt modelId="{C80C1AC3-926C-4929-9F70-56BC23A46F5C}" type="pres">
      <dgm:prSet presAssocID="{C6FDC4CF-A584-47AE-B3C6-F0BE2CF90068}" presName="horzSpace2" presStyleCnt="0"/>
      <dgm:spPr/>
    </dgm:pt>
    <dgm:pt modelId="{377DC6BA-B657-4C39-AE3E-8F1CAA7DF75A}" type="pres">
      <dgm:prSet presAssocID="{C6FDC4CF-A584-47AE-B3C6-F0BE2CF90068}" presName="tx2" presStyleLbl="revTx" presStyleIdx="1" presStyleCnt="6"/>
      <dgm:spPr/>
    </dgm:pt>
    <dgm:pt modelId="{008503F6-CF1F-4EE1-8B2E-A1CC9A9507A7}" type="pres">
      <dgm:prSet presAssocID="{C6FDC4CF-A584-47AE-B3C6-F0BE2CF90068}" presName="vert2" presStyleCnt="0"/>
      <dgm:spPr/>
    </dgm:pt>
    <dgm:pt modelId="{DF82E6D4-2752-4F7B-95E6-E30727C76DE0}" type="pres">
      <dgm:prSet presAssocID="{C6FDC4CF-A584-47AE-B3C6-F0BE2CF90068}" presName="thinLine2b" presStyleLbl="callout" presStyleIdx="0" presStyleCnt="3"/>
      <dgm:spPr/>
    </dgm:pt>
    <dgm:pt modelId="{DD055BE2-7D00-436A-99FF-64C8FEA5A64A}" type="pres">
      <dgm:prSet presAssocID="{C6FDC4CF-A584-47AE-B3C6-F0BE2CF90068}" presName="vertSpace2b" presStyleCnt="0"/>
      <dgm:spPr/>
    </dgm:pt>
    <dgm:pt modelId="{A7CAF881-1F63-41BE-8A13-743E5C258023}" type="pres">
      <dgm:prSet presAssocID="{46968D38-9B35-402F-9762-F2EDB5371AF9}" presName="thickLine" presStyleLbl="alignNode1" presStyleIdx="1" presStyleCnt="3"/>
      <dgm:spPr/>
    </dgm:pt>
    <dgm:pt modelId="{534E9942-DB95-4CD2-825F-FD76EE0BDF66}" type="pres">
      <dgm:prSet presAssocID="{46968D38-9B35-402F-9762-F2EDB5371AF9}" presName="horz1" presStyleCnt="0"/>
      <dgm:spPr/>
    </dgm:pt>
    <dgm:pt modelId="{3C6F56ED-5B05-42C2-813F-8430A40C3A05}" type="pres">
      <dgm:prSet presAssocID="{46968D38-9B35-402F-9762-F2EDB5371AF9}" presName="tx1" presStyleLbl="revTx" presStyleIdx="2" presStyleCnt="6"/>
      <dgm:spPr/>
    </dgm:pt>
    <dgm:pt modelId="{87EA32D9-810B-4DD5-B251-4975DFD08C77}" type="pres">
      <dgm:prSet presAssocID="{46968D38-9B35-402F-9762-F2EDB5371AF9}" presName="vert1" presStyleCnt="0"/>
      <dgm:spPr/>
    </dgm:pt>
    <dgm:pt modelId="{EE8C4E4C-EBB8-4E9C-9119-D5A0DDBD9660}" type="pres">
      <dgm:prSet presAssocID="{63E3B33B-ABB6-4AD7-B42B-89689CC3E451}" presName="vertSpace2a" presStyleCnt="0"/>
      <dgm:spPr/>
    </dgm:pt>
    <dgm:pt modelId="{0625FB82-6285-4446-A619-FB997E2C056C}" type="pres">
      <dgm:prSet presAssocID="{63E3B33B-ABB6-4AD7-B42B-89689CC3E451}" presName="horz2" presStyleCnt="0"/>
      <dgm:spPr/>
    </dgm:pt>
    <dgm:pt modelId="{15C27ABE-93E6-4407-B40D-9828F93159F2}" type="pres">
      <dgm:prSet presAssocID="{63E3B33B-ABB6-4AD7-B42B-89689CC3E451}" presName="horzSpace2" presStyleCnt="0"/>
      <dgm:spPr/>
    </dgm:pt>
    <dgm:pt modelId="{93B21223-1937-4644-AA91-527987ABDF95}" type="pres">
      <dgm:prSet presAssocID="{63E3B33B-ABB6-4AD7-B42B-89689CC3E451}" presName="tx2" presStyleLbl="revTx" presStyleIdx="3" presStyleCnt="6"/>
      <dgm:spPr/>
    </dgm:pt>
    <dgm:pt modelId="{D726B5DE-556C-49BB-B650-1DEE089A3DAC}" type="pres">
      <dgm:prSet presAssocID="{63E3B33B-ABB6-4AD7-B42B-89689CC3E451}" presName="vert2" presStyleCnt="0"/>
      <dgm:spPr/>
    </dgm:pt>
    <dgm:pt modelId="{7691594C-33D8-40A2-A5D4-9CD43D5F7D44}" type="pres">
      <dgm:prSet presAssocID="{63E3B33B-ABB6-4AD7-B42B-89689CC3E451}" presName="thinLine2b" presStyleLbl="callout" presStyleIdx="1" presStyleCnt="3"/>
      <dgm:spPr/>
    </dgm:pt>
    <dgm:pt modelId="{194C4796-679A-45B7-B2EE-4695A95F1EC3}" type="pres">
      <dgm:prSet presAssocID="{63E3B33B-ABB6-4AD7-B42B-89689CC3E451}" presName="vertSpace2b" presStyleCnt="0"/>
      <dgm:spPr/>
    </dgm:pt>
    <dgm:pt modelId="{3AA1262C-A166-4B77-BEB2-FB111E4A4F41}" type="pres">
      <dgm:prSet presAssocID="{0F58064A-340B-4832-9CD0-37C6CEBA5F2A}" presName="thickLine" presStyleLbl="alignNode1" presStyleIdx="2" presStyleCnt="3"/>
      <dgm:spPr/>
    </dgm:pt>
    <dgm:pt modelId="{D401137C-B648-487D-9797-8C73732EF146}" type="pres">
      <dgm:prSet presAssocID="{0F58064A-340B-4832-9CD0-37C6CEBA5F2A}" presName="horz1" presStyleCnt="0"/>
      <dgm:spPr/>
    </dgm:pt>
    <dgm:pt modelId="{550F359E-458A-4F44-AA37-B73844E359E8}" type="pres">
      <dgm:prSet presAssocID="{0F58064A-340B-4832-9CD0-37C6CEBA5F2A}" presName="tx1" presStyleLbl="revTx" presStyleIdx="4" presStyleCnt="6"/>
      <dgm:spPr/>
    </dgm:pt>
    <dgm:pt modelId="{E732CED8-FA84-4273-803D-F8FBBD807A20}" type="pres">
      <dgm:prSet presAssocID="{0F58064A-340B-4832-9CD0-37C6CEBA5F2A}" presName="vert1" presStyleCnt="0"/>
      <dgm:spPr/>
    </dgm:pt>
    <dgm:pt modelId="{61D030E8-187A-4975-8938-231BDF252FD1}" type="pres">
      <dgm:prSet presAssocID="{635F85F7-5127-4961-8ABA-E249A382E5F0}" presName="vertSpace2a" presStyleCnt="0"/>
      <dgm:spPr/>
    </dgm:pt>
    <dgm:pt modelId="{09473039-70CC-4882-8593-2900AF72F486}" type="pres">
      <dgm:prSet presAssocID="{635F85F7-5127-4961-8ABA-E249A382E5F0}" presName="horz2" presStyleCnt="0"/>
      <dgm:spPr/>
    </dgm:pt>
    <dgm:pt modelId="{6BB9A656-3878-4F07-AC49-AE3D47EA71CC}" type="pres">
      <dgm:prSet presAssocID="{635F85F7-5127-4961-8ABA-E249A382E5F0}" presName="horzSpace2" presStyleCnt="0"/>
      <dgm:spPr/>
    </dgm:pt>
    <dgm:pt modelId="{4CA1F543-988D-4A4B-B014-F5C7C19D132C}" type="pres">
      <dgm:prSet presAssocID="{635F85F7-5127-4961-8ABA-E249A382E5F0}" presName="tx2" presStyleLbl="revTx" presStyleIdx="5" presStyleCnt="6"/>
      <dgm:spPr/>
    </dgm:pt>
    <dgm:pt modelId="{D6A278E2-11DB-4F8D-858F-4B9338B4F92A}" type="pres">
      <dgm:prSet presAssocID="{635F85F7-5127-4961-8ABA-E249A382E5F0}" presName="vert2" presStyleCnt="0"/>
      <dgm:spPr/>
    </dgm:pt>
    <dgm:pt modelId="{27FD62BB-15E0-46B5-8E4E-A424242CD38A}" type="pres">
      <dgm:prSet presAssocID="{635F85F7-5127-4961-8ABA-E249A382E5F0}" presName="thinLine2b" presStyleLbl="callout" presStyleIdx="2" presStyleCnt="3"/>
      <dgm:spPr/>
    </dgm:pt>
    <dgm:pt modelId="{EEFC3808-7E76-4113-9829-EB1EA1820AAD}" type="pres">
      <dgm:prSet presAssocID="{635F85F7-5127-4961-8ABA-E249A382E5F0}" presName="vertSpace2b" presStyleCnt="0"/>
      <dgm:spPr/>
    </dgm:pt>
  </dgm:ptLst>
  <dgm:cxnLst>
    <dgm:cxn modelId="{3CD8950C-4DA6-4757-8D21-BD55000CB2A1}" type="presOf" srcId="{779B4BFC-944B-4E2C-8404-52C293D45392}" destId="{5569E7A9-AADA-4F3F-BE95-E3FD21C0C4C4}" srcOrd="0" destOrd="0" presId="urn:microsoft.com/office/officeart/2008/layout/LinedList"/>
    <dgm:cxn modelId="{A7F0630D-8617-425D-9799-F31389A9C0A3}" type="presOf" srcId="{63E3B33B-ABB6-4AD7-B42B-89689CC3E451}" destId="{93B21223-1937-4644-AA91-527987ABDF95}" srcOrd="0" destOrd="0" presId="urn:microsoft.com/office/officeart/2008/layout/LinedList"/>
    <dgm:cxn modelId="{1E49FB16-29D4-4106-8512-E0A3903145C3}" srcId="{0F58064A-340B-4832-9CD0-37C6CEBA5F2A}" destId="{635F85F7-5127-4961-8ABA-E249A382E5F0}" srcOrd="0" destOrd="0" parTransId="{7D6C29FD-34D0-4082-B9D6-54FD3F6478F7}" sibTransId="{762673E4-211A-4851-9682-8204085AE70D}"/>
    <dgm:cxn modelId="{93524617-5953-4768-9700-58D45A63CF5A}" type="presOf" srcId="{C6FDC4CF-A584-47AE-B3C6-F0BE2CF90068}" destId="{377DC6BA-B657-4C39-AE3E-8F1CAA7DF75A}" srcOrd="0" destOrd="0" presId="urn:microsoft.com/office/officeart/2008/layout/LinedList"/>
    <dgm:cxn modelId="{E114495D-6FC5-4661-95AD-3FA7A9651BAA}" type="presOf" srcId="{0F58064A-340B-4832-9CD0-37C6CEBA5F2A}" destId="{550F359E-458A-4F44-AA37-B73844E359E8}" srcOrd="0" destOrd="0" presId="urn:microsoft.com/office/officeart/2008/layout/LinedList"/>
    <dgm:cxn modelId="{685AB559-8EC8-4492-8428-299C64000E37}" srcId="{46968D38-9B35-402F-9762-F2EDB5371AF9}" destId="{63E3B33B-ABB6-4AD7-B42B-89689CC3E451}" srcOrd="0" destOrd="0" parTransId="{8BE32FDA-0F15-4FB8-8C65-FF4EB368651B}" sibTransId="{7287A06C-2A10-4072-B878-ECAA7B32A3B9}"/>
    <dgm:cxn modelId="{B6A2997E-37C7-4CD3-A01D-483D4B007FB2}" srcId="{779B4BFC-944B-4E2C-8404-52C293D45392}" destId="{C6FDC4CF-A584-47AE-B3C6-F0BE2CF90068}" srcOrd="0" destOrd="0" parTransId="{19FF3A5B-66A1-4B36-A14E-C56CAD3973A2}" sibTransId="{25B067EC-B244-4E17-AC47-5D35379104AE}"/>
    <dgm:cxn modelId="{DC5AE98C-CFA6-4A11-9B3F-684D3BF554DA}" srcId="{967AC8E3-C6BB-4485-8030-62F5474DCCAB}" destId="{46968D38-9B35-402F-9762-F2EDB5371AF9}" srcOrd="1" destOrd="0" parTransId="{F0409BA6-C55D-4DB2-B653-542FFF785171}" sibTransId="{4D71C912-0E78-449D-AD0B-3141A33E87D1}"/>
    <dgm:cxn modelId="{BC5FE390-B7AB-4C84-9519-687D41865BEE}" type="presOf" srcId="{967AC8E3-C6BB-4485-8030-62F5474DCCAB}" destId="{FC13314A-856A-4B00-A008-A99009FA9968}" srcOrd="0" destOrd="0" presId="urn:microsoft.com/office/officeart/2008/layout/LinedList"/>
    <dgm:cxn modelId="{A9EDCA9B-2E17-4ED8-BB3B-7DFD697D7D1E}" type="presOf" srcId="{46968D38-9B35-402F-9762-F2EDB5371AF9}" destId="{3C6F56ED-5B05-42C2-813F-8430A40C3A05}" srcOrd="0" destOrd="0" presId="urn:microsoft.com/office/officeart/2008/layout/LinedList"/>
    <dgm:cxn modelId="{9EE280AA-4ACA-4192-8556-E2E244A56E42}" type="presOf" srcId="{635F85F7-5127-4961-8ABA-E249A382E5F0}" destId="{4CA1F543-988D-4A4B-B014-F5C7C19D132C}" srcOrd="0" destOrd="0" presId="urn:microsoft.com/office/officeart/2008/layout/LinedList"/>
    <dgm:cxn modelId="{2F6444D6-76C4-4891-BD05-9F377DD3232B}" srcId="{967AC8E3-C6BB-4485-8030-62F5474DCCAB}" destId="{779B4BFC-944B-4E2C-8404-52C293D45392}" srcOrd="0" destOrd="0" parTransId="{A0363C87-753E-4636-B80F-5BF0C59CD761}" sibTransId="{AB63396C-8CA2-4ED3-B39D-6B8D7494A236}"/>
    <dgm:cxn modelId="{FC6A31FE-FCB8-4344-9ABE-3208ED7AD4B1}" srcId="{967AC8E3-C6BB-4485-8030-62F5474DCCAB}" destId="{0F58064A-340B-4832-9CD0-37C6CEBA5F2A}" srcOrd="2" destOrd="0" parTransId="{0A97A58C-98B8-4158-82C5-181114CC13F0}" sibTransId="{81EA09DD-1686-4FAA-B692-EB4CB0480AC8}"/>
    <dgm:cxn modelId="{843F3516-2649-4569-89D5-4B1F6CEF15A0}" type="presParOf" srcId="{FC13314A-856A-4B00-A008-A99009FA9968}" destId="{83D63ED4-973D-4BDF-AD13-8D64AC592087}" srcOrd="0" destOrd="0" presId="urn:microsoft.com/office/officeart/2008/layout/LinedList"/>
    <dgm:cxn modelId="{E35A053C-B4F4-4A77-A76E-5F2E6FABE965}" type="presParOf" srcId="{FC13314A-856A-4B00-A008-A99009FA9968}" destId="{566352AA-961D-4318-8FBE-C69AC3976EB2}" srcOrd="1" destOrd="0" presId="urn:microsoft.com/office/officeart/2008/layout/LinedList"/>
    <dgm:cxn modelId="{7A4AC26F-A789-4C16-9879-6A65DE79AAC5}" type="presParOf" srcId="{566352AA-961D-4318-8FBE-C69AC3976EB2}" destId="{5569E7A9-AADA-4F3F-BE95-E3FD21C0C4C4}" srcOrd="0" destOrd="0" presId="urn:microsoft.com/office/officeart/2008/layout/LinedList"/>
    <dgm:cxn modelId="{1C9E6A0C-6C5E-4460-8964-B0DF215EFA74}" type="presParOf" srcId="{566352AA-961D-4318-8FBE-C69AC3976EB2}" destId="{D1C4E90A-C16A-4FA9-8B82-9BDD0A253140}" srcOrd="1" destOrd="0" presId="urn:microsoft.com/office/officeart/2008/layout/LinedList"/>
    <dgm:cxn modelId="{E2FF5F3A-9E03-4944-8572-8DD19FD06FFC}" type="presParOf" srcId="{D1C4E90A-C16A-4FA9-8B82-9BDD0A253140}" destId="{E57BBBEA-01DC-4CDB-BF56-6FC60FE2675C}" srcOrd="0" destOrd="0" presId="urn:microsoft.com/office/officeart/2008/layout/LinedList"/>
    <dgm:cxn modelId="{189538F0-47D1-4A6E-9C36-D2BFBD7DE99D}" type="presParOf" srcId="{D1C4E90A-C16A-4FA9-8B82-9BDD0A253140}" destId="{A8A17241-8A5C-4A60-86CC-AF8EEAA2AACF}" srcOrd="1" destOrd="0" presId="urn:microsoft.com/office/officeart/2008/layout/LinedList"/>
    <dgm:cxn modelId="{0EBB84BC-5BB6-47A7-8D1A-49DC4302EB65}" type="presParOf" srcId="{A8A17241-8A5C-4A60-86CC-AF8EEAA2AACF}" destId="{C80C1AC3-926C-4929-9F70-56BC23A46F5C}" srcOrd="0" destOrd="0" presId="urn:microsoft.com/office/officeart/2008/layout/LinedList"/>
    <dgm:cxn modelId="{FEF7E001-7183-41CD-A89D-5EA5A4529B62}" type="presParOf" srcId="{A8A17241-8A5C-4A60-86CC-AF8EEAA2AACF}" destId="{377DC6BA-B657-4C39-AE3E-8F1CAA7DF75A}" srcOrd="1" destOrd="0" presId="urn:microsoft.com/office/officeart/2008/layout/LinedList"/>
    <dgm:cxn modelId="{3041A8C7-BD79-43A9-AE68-E80DD2CC6120}" type="presParOf" srcId="{A8A17241-8A5C-4A60-86CC-AF8EEAA2AACF}" destId="{008503F6-CF1F-4EE1-8B2E-A1CC9A9507A7}" srcOrd="2" destOrd="0" presId="urn:microsoft.com/office/officeart/2008/layout/LinedList"/>
    <dgm:cxn modelId="{B47D0379-B0F7-435C-BCD2-3BB3ED4FF91B}" type="presParOf" srcId="{D1C4E90A-C16A-4FA9-8B82-9BDD0A253140}" destId="{DF82E6D4-2752-4F7B-95E6-E30727C76DE0}" srcOrd="2" destOrd="0" presId="urn:microsoft.com/office/officeart/2008/layout/LinedList"/>
    <dgm:cxn modelId="{7DAF6AC0-072C-47B7-95BC-73D28610E9A4}" type="presParOf" srcId="{D1C4E90A-C16A-4FA9-8B82-9BDD0A253140}" destId="{DD055BE2-7D00-436A-99FF-64C8FEA5A64A}" srcOrd="3" destOrd="0" presId="urn:microsoft.com/office/officeart/2008/layout/LinedList"/>
    <dgm:cxn modelId="{B9B0A843-BD92-4F27-A3A7-B19B85AF6AA9}" type="presParOf" srcId="{FC13314A-856A-4B00-A008-A99009FA9968}" destId="{A7CAF881-1F63-41BE-8A13-743E5C258023}" srcOrd="2" destOrd="0" presId="urn:microsoft.com/office/officeart/2008/layout/LinedList"/>
    <dgm:cxn modelId="{1C6A6508-CA3B-4F12-B31E-2DC364D2AC02}" type="presParOf" srcId="{FC13314A-856A-4B00-A008-A99009FA9968}" destId="{534E9942-DB95-4CD2-825F-FD76EE0BDF66}" srcOrd="3" destOrd="0" presId="urn:microsoft.com/office/officeart/2008/layout/LinedList"/>
    <dgm:cxn modelId="{7F18AE7D-92A4-4A4F-AE5F-E00C21D38C5D}" type="presParOf" srcId="{534E9942-DB95-4CD2-825F-FD76EE0BDF66}" destId="{3C6F56ED-5B05-42C2-813F-8430A40C3A05}" srcOrd="0" destOrd="0" presId="urn:microsoft.com/office/officeart/2008/layout/LinedList"/>
    <dgm:cxn modelId="{29E6F1C2-77CF-4A7C-9709-995D67DB1361}" type="presParOf" srcId="{534E9942-DB95-4CD2-825F-FD76EE0BDF66}" destId="{87EA32D9-810B-4DD5-B251-4975DFD08C77}" srcOrd="1" destOrd="0" presId="urn:microsoft.com/office/officeart/2008/layout/LinedList"/>
    <dgm:cxn modelId="{FD6104A3-D9CC-492F-A601-27A0F9496295}" type="presParOf" srcId="{87EA32D9-810B-4DD5-B251-4975DFD08C77}" destId="{EE8C4E4C-EBB8-4E9C-9119-D5A0DDBD9660}" srcOrd="0" destOrd="0" presId="urn:microsoft.com/office/officeart/2008/layout/LinedList"/>
    <dgm:cxn modelId="{4880A5F7-266B-4F80-AA2C-25E95DA395AF}" type="presParOf" srcId="{87EA32D9-810B-4DD5-B251-4975DFD08C77}" destId="{0625FB82-6285-4446-A619-FB997E2C056C}" srcOrd="1" destOrd="0" presId="urn:microsoft.com/office/officeart/2008/layout/LinedList"/>
    <dgm:cxn modelId="{06D62A4B-FE68-4E45-8465-F53840BB33CA}" type="presParOf" srcId="{0625FB82-6285-4446-A619-FB997E2C056C}" destId="{15C27ABE-93E6-4407-B40D-9828F93159F2}" srcOrd="0" destOrd="0" presId="urn:microsoft.com/office/officeart/2008/layout/LinedList"/>
    <dgm:cxn modelId="{171F3B06-F6D1-4F5C-9E91-61BF250AC2D2}" type="presParOf" srcId="{0625FB82-6285-4446-A619-FB997E2C056C}" destId="{93B21223-1937-4644-AA91-527987ABDF95}" srcOrd="1" destOrd="0" presId="urn:microsoft.com/office/officeart/2008/layout/LinedList"/>
    <dgm:cxn modelId="{0B2937E4-58DD-4639-AE6A-101F5813A9F9}" type="presParOf" srcId="{0625FB82-6285-4446-A619-FB997E2C056C}" destId="{D726B5DE-556C-49BB-B650-1DEE089A3DAC}" srcOrd="2" destOrd="0" presId="urn:microsoft.com/office/officeart/2008/layout/LinedList"/>
    <dgm:cxn modelId="{9A08B9C4-4635-4C1C-9B07-C6DEDFDDC1C4}" type="presParOf" srcId="{87EA32D9-810B-4DD5-B251-4975DFD08C77}" destId="{7691594C-33D8-40A2-A5D4-9CD43D5F7D44}" srcOrd="2" destOrd="0" presId="urn:microsoft.com/office/officeart/2008/layout/LinedList"/>
    <dgm:cxn modelId="{023DFD41-0EED-4454-BF42-2A7A95BF8F6F}" type="presParOf" srcId="{87EA32D9-810B-4DD5-B251-4975DFD08C77}" destId="{194C4796-679A-45B7-B2EE-4695A95F1EC3}" srcOrd="3" destOrd="0" presId="urn:microsoft.com/office/officeart/2008/layout/LinedList"/>
    <dgm:cxn modelId="{641DBD6B-4D53-49C2-AACB-C8B022F7FB0E}" type="presParOf" srcId="{FC13314A-856A-4B00-A008-A99009FA9968}" destId="{3AA1262C-A166-4B77-BEB2-FB111E4A4F41}" srcOrd="4" destOrd="0" presId="urn:microsoft.com/office/officeart/2008/layout/LinedList"/>
    <dgm:cxn modelId="{891376D5-6C61-4F61-8102-F37565164C5B}" type="presParOf" srcId="{FC13314A-856A-4B00-A008-A99009FA9968}" destId="{D401137C-B648-487D-9797-8C73732EF146}" srcOrd="5" destOrd="0" presId="urn:microsoft.com/office/officeart/2008/layout/LinedList"/>
    <dgm:cxn modelId="{DE27644C-86C1-4AFE-8853-A5BE60380B36}" type="presParOf" srcId="{D401137C-B648-487D-9797-8C73732EF146}" destId="{550F359E-458A-4F44-AA37-B73844E359E8}" srcOrd="0" destOrd="0" presId="urn:microsoft.com/office/officeart/2008/layout/LinedList"/>
    <dgm:cxn modelId="{EBBA26EF-1D33-4B45-9DE5-F6FC98B2E550}" type="presParOf" srcId="{D401137C-B648-487D-9797-8C73732EF146}" destId="{E732CED8-FA84-4273-803D-F8FBBD807A20}" srcOrd="1" destOrd="0" presId="urn:microsoft.com/office/officeart/2008/layout/LinedList"/>
    <dgm:cxn modelId="{F623B47A-90BC-4B87-9CD0-6DFF30278521}" type="presParOf" srcId="{E732CED8-FA84-4273-803D-F8FBBD807A20}" destId="{61D030E8-187A-4975-8938-231BDF252FD1}" srcOrd="0" destOrd="0" presId="urn:microsoft.com/office/officeart/2008/layout/LinedList"/>
    <dgm:cxn modelId="{236F5251-A73A-417C-91B2-E530367A1C25}" type="presParOf" srcId="{E732CED8-FA84-4273-803D-F8FBBD807A20}" destId="{09473039-70CC-4882-8593-2900AF72F486}" srcOrd="1" destOrd="0" presId="urn:microsoft.com/office/officeart/2008/layout/LinedList"/>
    <dgm:cxn modelId="{FBAA0424-E0CF-467E-BFB0-5D9BD53185EE}" type="presParOf" srcId="{09473039-70CC-4882-8593-2900AF72F486}" destId="{6BB9A656-3878-4F07-AC49-AE3D47EA71CC}" srcOrd="0" destOrd="0" presId="urn:microsoft.com/office/officeart/2008/layout/LinedList"/>
    <dgm:cxn modelId="{B3A0065B-0B34-4992-A8A0-A9006C6FEC6E}" type="presParOf" srcId="{09473039-70CC-4882-8593-2900AF72F486}" destId="{4CA1F543-988D-4A4B-B014-F5C7C19D132C}" srcOrd="1" destOrd="0" presId="urn:microsoft.com/office/officeart/2008/layout/LinedList"/>
    <dgm:cxn modelId="{CDE293E3-735D-4E61-BE9D-57362C9D6016}" type="presParOf" srcId="{09473039-70CC-4882-8593-2900AF72F486}" destId="{D6A278E2-11DB-4F8D-858F-4B9338B4F92A}" srcOrd="2" destOrd="0" presId="urn:microsoft.com/office/officeart/2008/layout/LinedList"/>
    <dgm:cxn modelId="{B8B7B0C8-0A5F-4A27-9319-3E8C81FBAD98}" type="presParOf" srcId="{E732CED8-FA84-4273-803D-F8FBBD807A20}" destId="{27FD62BB-15E0-46B5-8E4E-A424242CD38A}" srcOrd="2" destOrd="0" presId="urn:microsoft.com/office/officeart/2008/layout/LinedList"/>
    <dgm:cxn modelId="{5D555115-239A-4804-960D-8961D4AD42FC}" type="presParOf" srcId="{E732CED8-FA84-4273-803D-F8FBBD807A20}" destId="{EEFC3808-7E76-4113-9829-EB1EA1820AAD}"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5B0D35-EC07-47A3-B8FE-55B50C9B0D17}" type="doc">
      <dgm:prSet loTypeId="urn:microsoft.com/office/officeart/2005/8/layout/vList3" loCatId="list" qsTypeId="urn:microsoft.com/office/officeart/2005/8/quickstyle/simple2" qsCatId="simple" csTypeId="urn:microsoft.com/office/officeart/2005/8/colors/accent1_1" csCatId="accent1" phldr="1"/>
      <dgm:spPr/>
      <dgm:t>
        <a:bodyPr/>
        <a:lstStyle/>
        <a:p>
          <a:endParaRPr lang="en-US"/>
        </a:p>
      </dgm:t>
    </dgm:pt>
    <dgm:pt modelId="{E2B134EA-75EF-42F8-982E-973BBE9203EB}">
      <dgm:prSet phldrT="[Text]"/>
      <dgm:spPr/>
      <dgm:t>
        <a:bodyPr/>
        <a:lstStyle/>
        <a:p>
          <a:pPr>
            <a:buFont typeface="Arial" panose="020B0604020202020204" pitchFamily="34" charset="0"/>
            <a:buChar char="•"/>
          </a:pPr>
          <a:r>
            <a:rPr lang="en-US" altLang="en-US">
              <a:latin typeface="Calisto MT"/>
              <a:ea typeface="ＭＳ Ｐゴシック"/>
              <a:cs typeface="Arial"/>
            </a:rPr>
            <a:t>Have intermediate proficiency in written and verbal English. </a:t>
          </a:r>
          <a:endParaRPr lang="en-US"/>
        </a:p>
      </dgm:t>
    </dgm:pt>
    <dgm:pt modelId="{97135299-57FF-437D-9DBB-B60DDD3F221E}" type="parTrans" cxnId="{929D56E4-0727-47AA-B0E8-8BABB4A21386}">
      <dgm:prSet/>
      <dgm:spPr/>
      <dgm:t>
        <a:bodyPr/>
        <a:lstStyle/>
        <a:p>
          <a:endParaRPr lang="en-US"/>
        </a:p>
      </dgm:t>
    </dgm:pt>
    <dgm:pt modelId="{97390CAE-7B27-4D1D-A373-EE9F7534F55F}" type="sibTrans" cxnId="{929D56E4-0727-47AA-B0E8-8BABB4A21386}">
      <dgm:prSet/>
      <dgm:spPr/>
      <dgm:t>
        <a:bodyPr/>
        <a:lstStyle/>
        <a:p>
          <a:endParaRPr lang="en-US"/>
        </a:p>
      </dgm:t>
    </dgm:pt>
    <dgm:pt modelId="{7440B554-D446-434C-B963-FADE10EFC7AE}">
      <dgm:prSet phldrT="[Text]"/>
      <dgm:spPr/>
      <dgm:t>
        <a:bodyPr/>
        <a:lstStyle/>
        <a:p>
          <a:pPr>
            <a:buFont typeface="Arial" panose="020B0604020202020204" pitchFamily="34" charset="0"/>
            <a:buChar char="•"/>
          </a:pPr>
          <a:r>
            <a:rPr lang="en-US" altLang="en-US">
              <a:latin typeface="Calisto MT"/>
              <a:ea typeface="ＭＳ Ｐゴシック"/>
              <a:cs typeface="Arial"/>
            </a:rPr>
            <a:t>Demonstrate integrity and score applications based on set criteria </a:t>
          </a:r>
          <a:endParaRPr lang="en-US"/>
        </a:p>
      </dgm:t>
    </dgm:pt>
    <dgm:pt modelId="{3F4DED18-D5AC-47D8-9B7B-97C9F5023BFB}" type="parTrans" cxnId="{A486B963-D933-4C17-80FE-90A9F3202838}">
      <dgm:prSet/>
      <dgm:spPr/>
      <dgm:t>
        <a:bodyPr/>
        <a:lstStyle/>
        <a:p>
          <a:endParaRPr lang="en-US"/>
        </a:p>
      </dgm:t>
    </dgm:pt>
    <dgm:pt modelId="{9D767654-B364-4BC7-91CD-1B7B523A5BB8}" type="sibTrans" cxnId="{A486B963-D933-4C17-80FE-90A9F3202838}">
      <dgm:prSet/>
      <dgm:spPr/>
      <dgm:t>
        <a:bodyPr/>
        <a:lstStyle/>
        <a:p>
          <a:endParaRPr lang="en-US"/>
        </a:p>
      </dgm:t>
    </dgm:pt>
    <dgm:pt modelId="{7E337D4E-7256-41F3-88F1-C793EE0AD4D7}">
      <dgm:prSet phldrT="[Text]"/>
      <dgm:spPr/>
      <dgm:t>
        <a:bodyPr/>
        <a:lstStyle/>
        <a:p>
          <a:pPr>
            <a:buFont typeface="Arial" panose="020B0604020202020204" pitchFamily="34" charset="0"/>
            <a:buChar char="•"/>
          </a:pPr>
          <a:r>
            <a:rPr lang="en-US" altLang="en-US">
              <a:latin typeface="Calisto MT"/>
              <a:ea typeface="ＭＳ Ｐゴシック"/>
              <a:cs typeface="Arial"/>
            </a:rPr>
            <a:t>Ethically review proprietary information </a:t>
          </a:r>
          <a:endParaRPr lang="en-US"/>
        </a:p>
      </dgm:t>
    </dgm:pt>
    <dgm:pt modelId="{192D5777-E48D-47B0-832B-501210DF2526}" type="parTrans" cxnId="{EF9E3B1B-8C33-4826-90D1-85AD370B3388}">
      <dgm:prSet/>
      <dgm:spPr/>
      <dgm:t>
        <a:bodyPr/>
        <a:lstStyle/>
        <a:p>
          <a:endParaRPr lang="en-US"/>
        </a:p>
      </dgm:t>
    </dgm:pt>
    <dgm:pt modelId="{793FAC13-12DC-492D-8121-74530B29A306}" type="sibTrans" cxnId="{EF9E3B1B-8C33-4826-90D1-85AD370B3388}">
      <dgm:prSet/>
      <dgm:spPr/>
      <dgm:t>
        <a:bodyPr/>
        <a:lstStyle/>
        <a:p>
          <a:endParaRPr lang="en-US"/>
        </a:p>
      </dgm:t>
    </dgm:pt>
    <dgm:pt modelId="{44786EE6-B75F-47C4-9DE0-8CBA5E8BD6AA}">
      <dgm:prSet phldrT="[Text]"/>
      <dgm:spPr/>
      <dgm:t>
        <a:bodyPr/>
        <a:lstStyle/>
        <a:p>
          <a:pPr>
            <a:buFont typeface="Arial" panose="020B0604020202020204" pitchFamily="34" charset="0"/>
            <a:buChar char="•"/>
          </a:pPr>
          <a:r>
            <a:rPr lang="en-US" altLang="en-US">
              <a:latin typeface="Calisto MT"/>
              <a:ea typeface="ＭＳ Ｐゴシック"/>
              <a:cs typeface="Arial"/>
            </a:rPr>
            <a:t>Maintain confidentiality of information </a:t>
          </a:r>
          <a:endParaRPr lang="en-US"/>
        </a:p>
      </dgm:t>
    </dgm:pt>
    <dgm:pt modelId="{62FC38F7-ED4C-471A-88B5-3E6948AC8135}" type="parTrans" cxnId="{25BF09FA-A11E-4690-BA78-5FA55A1068A3}">
      <dgm:prSet/>
      <dgm:spPr/>
      <dgm:t>
        <a:bodyPr/>
        <a:lstStyle/>
        <a:p>
          <a:endParaRPr lang="en-US"/>
        </a:p>
      </dgm:t>
    </dgm:pt>
    <dgm:pt modelId="{39D89923-D2BF-4796-9A43-0211EBD7A401}" type="sibTrans" cxnId="{25BF09FA-A11E-4690-BA78-5FA55A1068A3}">
      <dgm:prSet/>
      <dgm:spPr/>
      <dgm:t>
        <a:bodyPr/>
        <a:lstStyle/>
        <a:p>
          <a:endParaRPr lang="en-US"/>
        </a:p>
      </dgm:t>
    </dgm:pt>
    <dgm:pt modelId="{C6105A3A-B2AC-4979-9D4B-925CA6444DC0}">
      <dgm:prSet phldrT="[Text]"/>
      <dgm:spPr/>
      <dgm:t>
        <a:bodyPr/>
        <a:lstStyle/>
        <a:p>
          <a:pPr>
            <a:buFont typeface="Arial" panose="020B0604020202020204" pitchFamily="34" charset="0"/>
            <a:buChar char="•"/>
          </a:pPr>
          <a:r>
            <a:rPr lang="en-US" altLang="en-US">
              <a:latin typeface="Calisto MT"/>
              <a:ea typeface="ＭＳ Ｐゴシック"/>
              <a:cs typeface="Arial"/>
            </a:rPr>
            <a:t>Identify and report any conflicts of interest </a:t>
          </a:r>
          <a:endParaRPr lang="en-US"/>
        </a:p>
      </dgm:t>
    </dgm:pt>
    <dgm:pt modelId="{85A982AB-FEDD-4D08-B473-ADF2D4BFC744}" type="parTrans" cxnId="{73509035-5D5F-425E-AC11-7F7BBC72264A}">
      <dgm:prSet/>
      <dgm:spPr/>
      <dgm:t>
        <a:bodyPr/>
        <a:lstStyle/>
        <a:p>
          <a:endParaRPr lang="en-US"/>
        </a:p>
      </dgm:t>
    </dgm:pt>
    <dgm:pt modelId="{51EF064F-C639-4C76-9C2B-DB9049DB7635}" type="sibTrans" cxnId="{73509035-5D5F-425E-AC11-7F7BBC72264A}">
      <dgm:prSet/>
      <dgm:spPr/>
      <dgm:t>
        <a:bodyPr/>
        <a:lstStyle/>
        <a:p>
          <a:endParaRPr lang="en-US"/>
        </a:p>
      </dgm:t>
    </dgm:pt>
    <dgm:pt modelId="{3520C811-3135-4301-8B92-5B542117EE3B}" type="pres">
      <dgm:prSet presAssocID="{595B0D35-EC07-47A3-B8FE-55B50C9B0D17}" presName="linearFlow" presStyleCnt="0">
        <dgm:presLayoutVars>
          <dgm:dir/>
          <dgm:resizeHandles val="exact"/>
        </dgm:presLayoutVars>
      </dgm:prSet>
      <dgm:spPr/>
    </dgm:pt>
    <dgm:pt modelId="{D3F03432-3202-44F8-8CC9-81715054AE79}" type="pres">
      <dgm:prSet presAssocID="{E2B134EA-75EF-42F8-982E-973BBE9203EB}" presName="composite" presStyleCnt="0"/>
      <dgm:spPr/>
    </dgm:pt>
    <dgm:pt modelId="{C06F0BBF-4F0A-4C85-BCC0-4BEDF229524D}" type="pres">
      <dgm:prSet presAssocID="{E2B134EA-75EF-42F8-982E-973BBE9203EB}" presName="imgShp" presStyleLbl="fgImgPlace1" presStyleIdx="0" presStyleCnt="5" custLinFactNeighborX="-21417" custLinFactNeighborY="-399"/>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27CA41A4-3568-4CDF-A82F-B5846E425D5A}" type="pres">
      <dgm:prSet presAssocID="{E2B134EA-75EF-42F8-982E-973BBE9203EB}" presName="txShp" presStyleLbl="node1" presStyleIdx="0" presStyleCnt="5">
        <dgm:presLayoutVars>
          <dgm:bulletEnabled val="1"/>
        </dgm:presLayoutVars>
      </dgm:prSet>
      <dgm:spPr/>
    </dgm:pt>
    <dgm:pt modelId="{F5D7EDD7-0F88-411B-8342-CC0FB14B47B8}" type="pres">
      <dgm:prSet presAssocID="{97390CAE-7B27-4D1D-A373-EE9F7534F55F}" presName="spacing" presStyleCnt="0"/>
      <dgm:spPr/>
    </dgm:pt>
    <dgm:pt modelId="{777400B7-94C9-45A5-AA64-485518A08FE3}" type="pres">
      <dgm:prSet presAssocID="{7440B554-D446-434C-B963-FADE10EFC7AE}" presName="composite" presStyleCnt="0"/>
      <dgm:spPr/>
    </dgm:pt>
    <dgm:pt modelId="{8CFD5B6F-60E2-4E02-9BDD-00F9A5D2766A}" type="pres">
      <dgm:prSet presAssocID="{7440B554-D446-434C-B963-FADE10EFC7AE}" presName="imgShp" presStyleLbl="fgImgPlace1" presStyleIdx="1" presStyleCnt="5" custLinFactNeighborX="-16474" custLinFactNeighborY="-1590"/>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4C1C18E4-639F-4604-9168-11FBC1BE6A31}" type="pres">
      <dgm:prSet presAssocID="{7440B554-D446-434C-B963-FADE10EFC7AE}" presName="txShp" presStyleLbl="node1" presStyleIdx="1" presStyleCnt="5">
        <dgm:presLayoutVars>
          <dgm:bulletEnabled val="1"/>
        </dgm:presLayoutVars>
      </dgm:prSet>
      <dgm:spPr/>
    </dgm:pt>
    <dgm:pt modelId="{AB33B467-74D8-452E-93FA-B73A77460082}" type="pres">
      <dgm:prSet presAssocID="{9D767654-B364-4BC7-91CD-1B7B523A5BB8}" presName="spacing" presStyleCnt="0"/>
      <dgm:spPr/>
    </dgm:pt>
    <dgm:pt modelId="{B53C7F75-CF07-475C-AA57-C8231BD8A20A}" type="pres">
      <dgm:prSet presAssocID="{7E337D4E-7256-41F3-88F1-C793EE0AD4D7}" presName="composite" presStyleCnt="0"/>
      <dgm:spPr/>
    </dgm:pt>
    <dgm:pt modelId="{2A15AA19-8062-48C0-94EB-E75446777C29}" type="pres">
      <dgm:prSet presAssocID="{7E337D4E-7256-41F3-88F1-C793EE0AD4D7}" presName="imgShp" presStyleLbl="fgImgPlace1" presStyleIdx="2" presStyleCnt="5" custLinFactNeighborX="-13180" custLinFactNeighborY="1464"/>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E303C6F7-0B9B-48D7-AEFF-F331CE852CAB}" type="pres">
      <dgm:prSet presAssocID="{7E337D4E-7256-41F3-88F1-C793EE0AD4D7}" presName="txShp" presStyleLbl="node1" presStyleIdx="2" presStyleCnt="5">
        <dgm:presLayoutVars>
          <dgm:bulletEnabled val="1"/>
        </dgm:presLayoutVars>
      </dgm:prSet>
      <dgm:spPr/>
    </dgm:pt>
    <dgm:pt modelId="{D5205F12-BDB4-4C60-8DEF-A6B3106BA152}" type="pres">
      <dgm:prSet presAssocID="{793FAC13-12DC-492D-8121-74530B29A306}" presName="spacing" presStyleCnt="0"/>
      <dgm:spPr/>
    </dgm:pt>
    <dgm:pt modelId="{1E6DB0CC-9AB4-4ED8-8B31-FEC328718E0E}" type="pres">
      <dgm:prSet presAssocID="{44786EE6-B75F-47C4-9DE0-8CBA5E8BD6AA}" presName="composite" presStyleCnt="0"/>
      <dgm:spPr/>
    </dgm:pt>
    <dgm:pt modelId="{EF2B9C5A-7058-46D4-BB10-559C2F33122E}" type="pres">
      <dgm:prSet presAssocID="{44786EE6-B75F-47C4-9DE0-8CBA5E8BD6AA}" presName="imgShp" presStyleLbl="fgImgPlace1" presStyleIdx="3" presStyleCnt="5" custLinFactNeighborX="-16474"/>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FFD38B06-8837-495B-B8F5-2C5596C0A52F}" type="pres">
      <dgm:prSet presAssocID="{44786EE6-B75F-47C4-9DE0-8CBA5E8BD6AA}" presName="txShp" presStyleLbl="node1" presStyleIdx="3" presStyleCnt="5">
        <dgm:presLayoutVars>
          <dgm:bulletEnabled val="1"/>
        </dgm:presLayoutVars>
      </dgm:prSet>
      <dgm:spPr/>
    </dgm:pt>
    <dgm:pt modelId="{791802B8-886C-4889-A49A-3C966697F240}" type="pres">
      <dgm:prSet presAssocID="{39D89923-D2BF-4796-9A43-0211EBD7A401}" presName="spacing" presStyleCnt="0"/>
      <dgm:spPr/>
    </dgm:pt>
    <dgm:pt modelId="{A6BA67B6-0AE0-4195-BA36-A7D10EAB9AE1}" type="pres">
      <dgm:prSet presAssocID="{C6105A3A-B2AC-4979-9D4B-925CA6444DC0}" presName="composite" presStyleCnt="0"/>
      <dgm:spPr/>
    </dgm:pt>
    <dgm:pt modelId="{5B398C31-59E8-4B26-A603-4C100CC17353}" type="pres">
      <dgm:prSet presAssocID="{C6105A3A-B2AC-4979-9D4B-925CA6444DC0}" presName="imgShp" presStyleLbl="fgImgPlace1" presStyleIdx="4" presStyleCnt="5" custLinFactNeighborX="-14827" custLinFactNeighborY="6952"/>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85277F84-BBE0-48F5-A638-0B42BA728AD1}" type="pres">
      <dgm:prSet presAssocID="{C6105A3A-B2AC-4979-9D4B-925CA6444DC0}" presName="txShp" presStyleLbl="node1" presStyleIdx="4" presStyleCnt="5">
        <dgm:presLayoutVars>
          <dgm:bulletEnabled val="1"/>
        </dgm:presLayoutVars>
      </dgm:prSet>
      <dgm:spPr/>
    </dgm:pt>
  </dgm:ptLst>
  <dgm:cxnLst>
    <dgm:cxn modelId="{C2860718-62C8-4589-A73B-AA2734087B13}" type="presOf" srcId="{44786EE6-B75F-47C4-9DE0-8CBA5E8BD6AA}" destId="{FFD38B06-8837-495B-B8F5-2C5596C0A52F}" srcOrd="0" destOrd="0" presId="urn:microsoft.com/office/officeart/2005/8/layout/vList3"/>
    <dgm:cxn modelId="{EF9E3B1B-8C33-4826-90D1-85AD370B3388}" srcId="{595B0D35-EC07-47A3-B8FE-55B50C9B0D17}" destId="{7E337D4E-7256-41F3-88F1-C793EE0AD4D7}" srcOrd="2" destOrd="0" parTransId="{192D5777-E48D-47B0-832B-501210DF2526}" sibTransId="{793FAC13-12DC-492D-8121-74530B29A306}"/>
    <dgm:cxn modelId="{94AAA227-F720-44CA-AB94-D2D088255E0F}" type="presOf" srcId="{7440B554-D446-434C-B963-FADE10EFC7AE}" destId="{4C1C18E4-639F-4604-9168-11FBC1BE6A31}" srcOrd="0" destOrd="0" presId="urn:microsoft.com/office/officeart/2005/8/layout/vList3"/>
    <dgm:cxn modelId="{73509035-5D5F-425E-AC11-7F7BBC72264A}" srcId="{595B0D35-EC07-47A3-B8FE-55B50C9B0D17}" destId="{C6105A3A-B2AC-4979-9D4B-925CA6444DC0}" srcOrd="4" destOrd="0" parTransId="{85A982AB-FEDD-4D08-B473-ADF2D4BFC744}" sibTransId="{51EF064F-C639-4C76-9C2B-DB9049DB7635}"/>
    <dgm:cxn modelId="{ECFF665D-7F3D-4B06-A187-B6595FC27853}" type="presOf" srcId="{7E337D4E-7256-41F3-88F1-C793EE0AD4D7}" destId="{E303C6F7-0B9B-48D7-AEFF-F331CE852CAB}" srcOrd="0" destOrd="0" presId="urn:microsoft.com/office/officeart/2005/8/layout/vList3"/>
    <dgm:cxn modelId="{9FF60E5F-20A6-4F2A-924E-AF9466E13499}" type="presOf" srcId="{595B0D35-EC07-47A3-B8FE-55B50C9B0D17}" destId="{3520C811-3135-4301-8B92-5B542117EE3B}" srcOrd="0" destOrd="0" presId="urn:microsoft.com/office/officeart/2005/8/layout/vList3"/>
    <dgm:cxn modelId="{A486B963-D933-4C17-80FE-90A9F3202838}" srcId="{595B0D35-EC07-47A3-B8FE-55B50C9B0D17}" destId="{7440B554-D446-434C-B963-FADE10EFC7AE}" srcOrd="1" destOrd="0" parTransId="{3F4DED18-D5AC-47D8-9B7B-97C9F5023BFB}" sibTransId="{9D767654-B364-4BC7-91CD-1B7B523A5BB8}"/>
    <dgm:cxn modelId="{21943CCB-976D-4461-93D4-7CA6EE1E36CA}" type="presOf" srcId="{E2B134EA-75EF-42F8-982E-973BBE9203EB}" destId="{27CA41A4-3568-4CDF-A82F-B5846E425D5A}" srcOrd="0" destOrd="0" presId="urn:microsoft.com/office/officeart/2005/8/layout/vList3"/>
    <dgm:cxn modelId="{929D56E4-0727-47AA-B0E8-8BABB4A21386}" srcId="{595B0D35-EC07-47A3-B8FE-55B50C9B0D17}" destId="{E2B134EA-75EF-42F8-982E-973BBE9203EB}" srcOrd="0" destOrd="0" parTransId="{97135299-57FF-437D-9DBB-B60DDD3F221E}" sibTransId="{97390CAE-7B27-4D1D-A373-EE9F7534F55F}"/>
    <dgm:cxn modelId="{372031EE-DF3F-4A7B-96EE-1C58D7D31EB7}" type="presOf" srcId="{C6105A3A-B2AC-4979-9D4B-925CA6444DC0}" destId="{85277F84-BBE0-48F5-A638-0B42BA728AD1}" srcOrd="0" destOrd="0" presId="urn:microsoft.com/office/officeart/2005/8/layout/vList3"/>
    <dgm:cxn modelId="{25BF09FA-A11E-4690-BA78-5FA55A1068A3}" srcId="{595B0D35-EC07-47A3-B8FE-55B50C9B0D17}" destId="{44786EE6-B75F-47C4-9DE0-8CBA5E8BD6AA}" srcOrd="3" destOrd="0" parTransId="{62FC38F7-ED4C-471A-88B5-3E6948AC8135}" sibTransId="{39D89923-D2BF-4796-9A43-0211EBD7A401}"/>
    <dgm:cxn modelId="{7E0C2A0B-CD06-4061-A556-27B882026889}" type="presParOf" srcId="{3520C811-3135-4301-8B92-5B542117EE3B}" destId="{D3F03432-3202-44F8-8CC9-81715054AE79}" srcOrd="0" destOrd="0" presId="urn:microsoft.com/office/officeart/2005/8/layout/vList3"/>
    <dgm:cxn modelId="{8E519DB3-3801-49AE-BD10-B59222378FDF}" type="presParOf" srcId="{D3F03432-3202-44F8-8CC9-81715054AE79}" destId="{C06F0BBF-4F0A-4C85-BCC0-4BEDF229524D}" srcOrd="0" destOrd="0" presId="urn:microsoft.com/office/officeart/2005/8/layout/vList3"/>
    <dgm:cxn modelId="{46C061B8-95DC-4B81-A9A3-E33355C85803}" type="presParOf" srcId="{D3F03432-3202-44F8-8CC9-81715054AE79}" destId="{27CA41A4-3568-4CDF-A82F-B5846E425D5A}" srcOrd="1" destOrd="0" presId="urn:microsoft.com/office/officeart/2005/8/layout/vList3"/>
    <dgm:cxn modelId="{A16C9D85-C2C8-440A-8FCB-0A389CFF295C}" type="presParOf" srcId="{3520C811-3135-4301-8B92-5B542117EE3B}" destId="{F5D7EDD7-0F88-411B-8342-CC0FB14B47B8}" srcOrd="1" destOrd="0" presId="urn:microsoft.com/office/officeart/2005/8/layout/vList3"/>
    <dgm:cxn modelId="{2F72089D-2565-4C2A-ADE9-E3F8E73B34A0}" type="presParOf" srcId="{3520C811-3135-4301-8B92-5B542117EE3B}" destId="{777400B7-94C9-45A5-AA64-485518A08FE3}" srcOrd="2" destOrd="0" presId="urn:microsoft.com/office/officeart/2005/8/layout/vList3"/>
    <dgm:cxn modelId="{91027C6D-D26A-4459-A1DC-A2FF8124C44D}" type="presParOf" srcId="{777400B7-94C9-45A5-AA64-485518A08FE3}" destId="{8CFD5B6F-60E2-4E02-9BDD-00F9A5D2766A}" srcOrd="0" destOrd="0" presId="urn:microsoft.com/office/officeart/2005/8/layout/vList3"/>
    <dgm:cxn modelId="{B93C1577-90D4-4E65-8C3B-8E9C8303D97A}" type="presParOf" srcId="{777400B7-94C9-45A5-AA64-485518A08FE3}" destId="{4C1C18E4-639F-4604-9168-11FBC1BE6A31}" srcOrd="1" destOrd="0" presId="urn:microsoft.com/office/officeart/2005/8/layout/vList3"/>
    <dgm:cxn modelId="{C10383DA-FADE-4758-96E2-428868CBE042}" type="presParOf" srcId="{3520C811-3135-4301-8B92-5B542117EE3B}" destId="{AB33B467-74D8-452E-93FA-B73A77460082}" srcOrd="3" destOrd="0" presId="urn:microsoft.com/office/officeart/2005/8/layout/vList3"/>
    <dgm:cxn modelId="{6021528A-3D17-42EA-B355-84C8FAAC6E0B}" type="presParOf" srcId="{3520C811-3135-4301-8B92-5B542117EE3B}" destId="{B53C7F75-CF07-475C-AA57-C8231BD8A20A}" srcOrd="4" destOrd="0" presId="urn:microsoft.com/office/officeart/2005/8/layout/vList3"/>
    <dgm:cxn modelId="{C4E0AA6C-8F51-4B6F-B930-D96F54B2C731}" type="presParOf" srcId="{B53C7F75-CF07-475C-AA57-C8231BD8A20A}" destId="{2A15AA19-8062-48C0-94EB-E75446777C29}" srcOrd="0" destOrd="0" presId="urn:microsoft.com/office/officeart/2005/8/layout/vList3"/>
    <dgm:cxn modelId="{1FCC508E-82E3-4021-9D03-C9CA576684FD}" type="presParOf" srcId="{B53C7F75-CF07-475C-AA57-C8231BD8A20A}" destId="{E303C6F7-0B9B-48D7-AEFF-F331CE852CAB}" srcOrd="1" destOrd="0" presId="urn:microsoft.com/office/officeart/2005/8/layout/vList3"/>
    <dgm:cxn modelId="{8856DB31-FDD5-4693-A7F6-AE6709907438}" type="presParOf" srcId="{3520C811-3135-4301-8B92-5B542117EE3B}" destId="{D5205F12-BDB4-4C60-8DEF-A6B3106BA152}" srcOrd="5" destOrd="0" presId="urn:microsoft.com/office/officeart/2005/8/layout/vList3"/>
    <dgm:cxn modelId="{EEFB061D-2492-4729-BB85-73759E3610B5}" type="presParOf" srcId="{3520C811-3135-4301-8B92-5B542117EE3B}" destId="{1E6DB0CC-9AB4-4ED8-8B31-FEC328718E0E}" srcOrd="6" destOrd="0" presId="urn:microsoft.com/office/officeart/2005/8/layout/vList3"/>
    <dgm:cxn modelId="{0320A687-27EC-4930-9846-9F27AE86B48E}" type="presParOf" srcId="{1E6DB0CC-9AB4-4ED8-8B31-FEC328718E0E}" destId="{EF2B9C5A-7058-46D4-BB10-559C2F33122E}" srcOrd="0" destOrd="0" presId="urn:microsoft.com/office/officeart/2005/8/layout/vList3"/>
    <dgm:cxn modelId="{CB52717B-8BBC-4873-BAB3-FD675AE09151}" type="presParOf" srcId="{1E6DB0CC-9AB4-4ED8-8B31-FEC328718E0E}" destId="{FFD38B06-8837-495B-B8F5-2C5596C0A52F}" srcOrd="1" destOrd="0" presId="urn:microsoft.com/office/officeart/2005/8/layout/vList3"/>
    <dgm:cxn modelId="{C707B341-1BE8-48F9-824C-75B860F66B50}" type="presParOf" srcId="{3520C811-3135-4301-8B92-5B542117EE3B}" destId="{791802B8-886C-4889-A49A-3C966697F240}" srcOrd="7" destOrd="0" presId="urn:microsoft.com/office/officeart/2005/8/layout/vList3"/>
    <dgm:cxn modelId="{7D4A6A93-6DAC-4A55-9569-A515F582F565}" type="presParOf" srcId="{3520C811-3135-4301-8B92-5B542117EE3B}" destId="{A6BA67B6-0AE0-4195-BA36-A7D10EAB9AE1}" srcOrd="8" destOrd="0" presId="urn:microsoft.com/office/officeart/2005/8/layout/vList3"/>
    <dgm:cxn modelId="{4F97AECC-BFFC-4DEA-A91E-28F38142905D}" type="presParOf" srcId="{A6BA67B6-0AE0-4195-BA36-A7D10EAB9AE1}" destId="{5B398C31-59E8-4B26-A603-4C100CC17353}" srcOrd="0" destOrd="0" presId="urn:microsoft.com/office/officeart/2005/8/layout/vList3"/>
    <dgm:cxn modelId="{9B186EFA-C187-4F81-9D00-480EDBBFF234}" type="presParOf" srcId="{A6BA67B6-0AE0-4195-BA36-A7D10EAB9AE1}" destId="{85277F84-BBE0-48F5-A638-0B42BA728AD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63ED4-973D-4BDF-AD13-8D64AC592087}">
      <dsp:nvSpPr>
        <dsp:cNvPr id="0" name=""/>
        <dsp:cNvSpPr/>
      </dsp:nvSpPr>
      <dsp:spPr>
        <a:xfrm>
          <a:off x="0" y="1557"/>
          <a:ext cx="83120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69E7A9-AADA-4F3F-BE95-E3FD21C0C4C4}">
      <dsp:nvSpPr>
        <dsp:cNvPr id="0" name=""/>
        <dsp:cNvSpPr/>
      </dsp:nvSpPr>
      <dsp:spPr>
        <a:xfrm>
          <a:off x="0" y="1557"/>
          <a:ext cx="1662416" cy="1062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i="1" kern="1200">
              <a:solidFill>
                <a:srgbClr val="000000"/>
              </a:solidFill>
              <a:latin typeface="Calisto MT"/>
              <a:ea typeface="ＭＳ Ｐゴシック"/>
              <a:cs typeface="Arial"/>
            </a:rPr>
            <a:t>Subject Matter Expertise</a:t>
          </a:r>
          <a:endParaRPr lang="en-US" sz="1900" kern="1200"/>
        </a:p>
      </dsp:txBody>
      <dsp:txXfrm>
        <a:off x="0" y="1557"/>
        <a:ext cx="1662416" cy="1062279"/>
      </dsp:txXfrm>
    </dsp:sp>
    <dsp:sp modelId="{377DC6BA-B657-4C39-AE3E-8F1CAA7DF75A}">
      <dsp:nvSpPr>
        <dsp:cNvPr id="0" name=""/>
        <dsp:cNvSpPr/>
      </dsp:nvSpPr>
      <dsp:spPr>
        <a:xfrm>
          <a:off x="1787097" y="49795"/>
          <a:ext cx="6524985" cy="96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a:solidFill>
                <a:srgbClr val="000000"/>
              </a:solidFill>
              <a:latin typeface="Calisto MT"/>
              <a:ea typeface="ＭＳ Ｐゴシック"/>
              <a:cs typeface="Arial"/>
            </a:rPr>
            <a:t>have at least 5 years of demonstrated technical (professional/volunteer/academic) expertise and/or experience in one or more technical areas listed in the application. </a:t>
          </a:r>
          <a:endParaRPr lang="en-US" sz="1200" kern="1200"/>
        </a:p>
      </dsp:txBody>
      <dsp:txXfrm>
        <a:off x="1787097" y="49795"/>
        <a:ext cx="6524985" cy="964765"/>
      </dsp:txXfrm>
    </dsp:sp>
    <dsp:sp modelId="{DF82E6D4-2752-4F7B-95E6-E30727C76DE0}">
      <dsp:nvSpPr>
        <dsp:cNvPr id="0" name=""/>
        <dsp:cNvSpPr/>
      </dsp:nvSpPr>
      <dsp:spPr>
        <a:xfrm>
          <a:off x="1662416" y="1014561"/>
          <a:ext cx="664966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CAF881-1F63-41BE-8A13-743E5C258023}">
      <dsp:nvSpPr>
        <dsp:cNvPr id="0" name=""/>
        <dsp:cNvSpPr/>
      </dsp:nvSpPr>
      <dsp:spPr>
        <a:xfrm>
          <a:off x="0" y="1063836"/>
          <a:ext cx="83120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F56ED-5B05-42C2-813F-8430A40C3A05}">
      <dsp:nvSpPr>
        <dsp:cNvPr id="0" name=""/>
        <dsp:cNvSpPr/>
      </dsp:nvSpPr>
      <dsp:spPr>
        <a:xfrm>
          <a:off x="0" y="1063836"/>
          <a:ext cx="1662416" cy="1062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i="1" kern="1200">
              <a:solidFill>
                <a:srgbClr val="000000"/>
              </a:solidFill>
              <a:latin typeface="Calisto MT"/>
              <a:ea typeface="ＭＳ Ｐゴシック"/>
              <a:cs typeface="Arial"/>
            </a:rPr>
            <a:t>Project Management </a:t>
          </a:r>
          <a:endParaRPr lang="en-US" sz="1900" kern="1200"/>
        </a:p>
      </dsp:txBody>
      <dsp:txXfrm>
        <a:off x="0" y="1063836"/>
        <a:ext cx="1662416" cy="1062279"/>
      </dsp:txXfrm>
    </dsp:sp>
    <dsp:sp modelId="{93B21223-1937-4644-AA91-527987ABDF95}">
      <dsp:nvSpPr>
        <dsp:cNvPr id="0" name=""/>
        <dsp:cNvSpPr/>
      </dsp:nvSpPr>
      <dsp:spPr>
        <a:xfrm>
          <a:off x="1787097" y="1112075"/>
          <a:ext cx="6524985" cy="96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solidFill>
                <a:srgbClr val="000000"/>
              </a:solidFill>
              <a:latin typeface="Calisto MT"/>
              <a:ea typeface="ＭＳ Ｐゴシック"/>
              <a:cs typeface="Arial"/>
            </a:rPr>
            <a:t>at least 5 years of experience developing and managing projects, grants, budgets, and/or organizations as well as reviewing grants. </a:t>
          </a:r>
          <a:endParaRPr lang="en-US" sz="1200" kern="1200"/>
        </a:p>
      </dsp:txBody>
      <dsp:txXfrm>
        <a:off x="1787097" y="1112075"/>
        <a:ext cx="6524985" cy="964765"/>
      </dsp:txXfrm>
    </dsp:sp>
    <dsp:sp modelId="{7691594C-33D8-40A2-A5D4-9CD43D5F7D44}">
      <dsp:nvSpPr>
        <dsp:cNvPr id="0" name=""/>
        <dsp:cNvSpPr/>
      </dsp:nvSpPr>
      <dsp:spPr>
        <a:xfrm>
          <a:off x="1662416" y="2076840"/>
          <a:ext cx="664966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A1262C-A166-4B77-BEB2-FB111E4A4F41}">
      <dsp:nvSpPr>
        <dsp:cNvPr id="0" name=""/>
        <dsp:cNvSpPr/>
      </dsp:nvSpPr>
      <dsp:spPr>
        <a:xfrm>
          <a:off x="0" y="2126116"/>
          <a:ext cx="83120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0F359E-458A-4F44-AA37-B73844E359E8}">
      <dsp:nvSpPr>
        <dsp:cNvPr id="0" name=""/>
        <dsp:cNvSpPr/>
      </dsp:nvSpPr>
      <dsp:spPr>
        <a:xfrm>
          <a:off x="0" y="2126116"/>
          <a:ext cx="1662416" cy="1062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i="1" kern="1200">
              <a:solidFill>
                <a:srgbClr val="000000"/>
              </a:solidFill>
              <a:latin typeface="Calisto MT"/>
              <a:ea typeface="ＭＳ Ｐゴシック"/>
              <a:cs typeface="Arial"/>
            </a:rPr>
            <a:t>RESJ/Cultural Competence</a:t>
          </a:r>
          <a:r>
            <a:rPr lang="en-US" sz="1900" kern="1200">
              <a:solidFill>
                <a:srgbClr val="000000"/>
              </a:solidFill>
              <a:latin typeface="Calisto MT"/>
              <a:ea typeface="ＭＳ Ｐゴシック"/>
              <a:cs typeface="Arial"/>
            </a:rPr>
            <a:t> </a:t>
          </a:r>
          <a:endParaRPr lang="en-US" sz="1900" kern="1200"/>
        </a:p>
      </dsp:txBody>
      <dsp:txXfrm>
        <a:off x="0" y="2126116"/>
        <a:ext cx="1662416" cy="1062279"/>
      </dsp:txXfrm>
    </dsp:sp>
    <dsp:sp modelId="{4CA1F543-988D-4A4B-B014-F5C7C19D132C}">
      <dsp:nvSpPr>
        <dsp:cNvPr id="0" name=""/>
        <dsp:cNvSpPr/>
      </dsp:nvSpPr>
      <dsp:spPr>
        <a:xfrm>
          <a:off x="1787097" y="2174354"/>
          <a:ext cx="6524985" cy="96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11175">
            <a:lnSpc>
              <a:spcPct val="90000"/>
            </a:lnSpc>
            <a:spcBef>
              <a:spcPct val="0"/>
            </a:spcBef>
            <a:spcAft>
              <a:spcPct val="35000"/>
            </a:spcAft>
            <a:buNone/>
          </a:pPr>
          <a:r>
            <a:rPr lang="en-US" sz="1150" kern="1200">
              <a:solidFill>
                <a:srgbClr val="000000"/>
              </a:solidFill>
              <a:latin typeface="Calisto MT"/>
              <a:ea typeface="ＭＳ Ｐゴシック"/>
              <a:cs typeface="Arial"/>
            </a:rPr>
            <a:t>for a particular underserved community and/or Racial Equity and Social Justice experience - be intimately familiar with community needs, current initiatives and effective approaches aimed at addressing those needs at the local level. </a:t>
          </a:r>
          <a:endParaRPr lang="en-US" sz="1150" kern="1200"/>
        </a:p>
      </dsp:txBody>
      <dsp:txXfrm>
        <a:off x="1787097" y="2174354"/>
        <a:ext cx="6524985" cy="964765"/>
      </dsp:txXfrm>
    </dsp:sp>
    <dsp:sp modelId="{27FD62BB-15E0-46B5-8E4E-A424242CD38A}">
      <dsp:nvSpPr>
        <dsp:cNvPr id="0" name=""/>
        <dsp:cNvSpPr/>
      </dsp:nvSpPr>
      <dsp:spPr>
        <a:xfrm>
          <a:off x="1662416" y="3139119"/>
          <a:ext cx="664966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A41A4-3568-4CDF-A82F-B5846E425D5A}">
      <dsp:nvSpPr>
        <dsp:cNvPr id="0" name=""/>
        <dsp:cNvSpPr/>
      </dsp:nvSpPr>
      <dsp:spPr>
        <a:xfrm rot="10800000">
          <a:off x="1666858" y="2171"/>
          <a:ext cx="6077577" cy="544158"/>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9959" tIns="57150" rIns="10668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altLang="en-US" sz="1500" kern="1200">
              <a:latin typeface="Calisto MT"/>
              <a:ea typeface="ＭＳ Ｐゴシック"/>
              <a:cs typeface="Arial"/>
            </a:rPr>
            <a:t>Have intermediate proficiency in written and verbal English. </a:t>
          </a:r>
          <a:endParaRPr lang="en-US" sz="1500" kern="1200"/>
        </a:p>
      </dsp:txBody>
      <dsp:txXfrm rot="10800000">
        <a:off x="1802897" y="2171"/>
        <a:ext cx="5941538" cy="544158"/>
      </dsp:txXfrm>
    </dsp:sp>
    <dsp:sp modelId="{C06F0BBF-4F0A-4C85-BCC0-4BEDF229524D}">
      <dsp:nvSpPr>
        <dsp:cNvPr id="0" name=""/>
        <dsp:cNvSpPr/>
      </dsp:nvSpPr>
      <dsp:spPr>
        <a:xfrm>
          <a:off x="1278236" y="0"/>
          <a:ext cx="544158" cy="544158"/>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4C1C18E4-639F-4604-9168-11FBC1BE6A31}">
      <dsp:nvSpPr>
        <dsp:cNvPr id="0" name=""/>
        <dsp:cNvSpPr/>
      </dsp:nvSpPr>
      <dsp:spPr>
        <a:xfrm rot="10800000">
          <a:off x="1666858" y="693590"/>
          <a:ext cx="6077577" cy="544158"/>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9959" tIns="57150" rIns="10668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altLang="en-US" sz="1500" kern="1200">
              <a:latin typeface="Calisto MT"/>
              <a:ea typeface="ＭＳ Ｐゴシック"/>
              <a:cs typeface="Arial"/>
            </a:rPr>
            <a:t>Demonstrate integrity and score applications based on set criteria </a:t>
          </a:r>
          <a:endParaRPr lang="en-US" sz="1500" kern="1200"/>
        </a:p>
      </dsp:txBody>
      <dsp:txXfrm rot="10800000">
        <a:off x="1802897" y="693590"/>
        <a:ext cx="5941538" cy="544158"/>
      </dsp:txXfrm>
    </dsp:sp>
    <dsp:sp modelId="{8CFD5B6F-60E2-4E02-9BDD-00F9A5D2766A}">
      <dsp:nvSpPr>
        <dsp:cNvPr id="0" name=""/>
        <dsp:cNvSpPr/>
      </dsp:nvSpPr>
      <dsp:spPr>
        <a:xfrm>
          <a:off x="1305134" y="684938"/>
          <a:ext cx="544158" cy="544158"/>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303C6F7-0B9B-48D7-AEFF-F331CE852CAB}">
      <dsp:nvSpPr>
        <dsp:cNvPr id="0" name=""/>
        <dsp:cNvSpPr/>
      </dsp:nvSpPr>
      <dsp:spPr>
        <a:xfrm rot="10800000">
          <a:off x="1666858" y="1385009"/>
          <a:ext cx="6077577" cy="544158"/>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9959" tIns="57150" rIns="10668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altLang="en-US" sz="1500" kern="1200">
              <a:latin typeface="Calisto MT"/>
              <a:ea typeface="ＭＳ Ｐゴシック"/>
              <a:cs typeface="Arial"/>
            </a:rPr>
            <a:t>Ethically review proprietary information </a:t>
          </a:r>
          <a:endParaRPr lang="en-US" sz="1500" kern="1200"/>
        </a:p>
      </dsp:txBody>
      <dsp:txXfrm rot="10800000">
        <a:off x="1802897" y="1385009"/>
        <a:ext cx="5941538" cy="544158"/>
      </dsp:txXfrm>
    </dsp:sp>
    <dsp:sp modelId="{2A15AA19-8062-48C0-94EB-E75446777C29}">
      <dsp:nvSpPr>
        <dsp:cNvPr id="0" name=""/>
        <dsp:cNvSpPr/>
      </dsp:nvSpPr>
      <dsp:spPr>
        <a:xfrm>
          <a:off x="1323058" y="1392975"/>
          <a:ext cx="544158" cy="544158"/>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FD38B06-8837-495B-B8F5-2C5596C0A52F}">
      <dsp:nvSpPr>
        <dsp:cNvPr id="0" name=""/>
        <dsp:cNvSpPr/>
      </dsp:nvSpPr>
      <dsp:spPr>
        <a:xfrm rot="10800000">
          <a:off x="1666858" y="2076428"/>
          <a:ext cx="6077577" cy="544158"/>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9959" tIns="57150" rIns="10668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altLang="en-US" sz="1500" kern="1200">
              <a:latin typeface="Calisto MT"/>
              <a:ea typeface="ＭＳ Ｐゴシック"/>
              <a:cs typeface="Arial"/>
            </a:rPr>
            <a:t>Maintain confidentiality of information </a:t>
          </a:r>
          <a:endParaRPr lang="en-US" sz="1500" kern="1200"/>
        </a:p>
      </dsp:txBody>
      <dsp:txXfrm rot="10800000">
        <a:off x="1802897" y="2076428"/>
        <a:ext cx="5941538" cy="544158"/>
      </dsp:txXfrm>
    </dsp:sp>
    <dsp:sp modelId="{EF2B9C5A-7058-46D4-BB10-559C2F33122E}">
      <dsp:nvSpPr>
        <dsp:cNvPr id="0" name=""/>
        <dsp:cNvSpPr/>
      </dsp:nvSpPr>
      <dsp:spPr>
        <a:xfrm>
          <a:off x="1305134" y="2076428"/>
          <a:ext cx="544158" cy="544158"/>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5277F84-BBE0-48F5-A638-0B42BA728AD1}">
      <dsp:nvSpPr>
        <dsp:cNvPr id="0" name=""/>
        <dsp:cNvSpPr/>
      </dsp:nvSpPr>
      <dsp:spPr>
        <a:xfrm rot="10800000">
          <a:off x="1666858" y="2767847"/>
          <a:ext cx="6077577" cy="544158"/>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9959" tIns="57150" rIns="10668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altLang="en-US" sz="1500" kern="1200">
              <a:latin typeface="Calisto MT"/>
              <a:ea typeface="ＭＳ Ｐゴシック"/>
              <a:cs typeface="Arial"/>
            </a:rPr>
            <a:t>Identify and report any conflicts of interest </a:t>
          </a:r>
          <a:endParaRPr lang="en-US" sz="1500" kern="1200"/>
        </a:p>
      </dsp:txBody>
      <dsp:txXfrm rot="10800000">
        <a:off x="1802897" y="2767847"/>
        <a:ext cx="5941538" cy="544158"/>
      </dsp:txXfrm>
    </dsp:sp>
    <dsp:sp modelId="{5B398C31-59E8-4B26-A603-4C100CC17353}">
      <dsp:nvSpPr>
        <dsp:cNvPr id="0" name=""/>
        <dsp:cNvSpPr/>
      </dsp:nvSpPr>
      <dsp:spPr>
        <a:xfrm>
          <a:off x="1314096" y="2770018"/>
          <a:ext cx="544158" cy="544158"/>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B59DE-501D-4233-9D81-34913347AEDD}" type="datetimeFigureOut">
              <a:rPr lang="en-US" smtClean="0"/>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83060-AEF6-426C-BF79-E98A1FDC379C}" type="slidenum">
              <a:rPr lang="en-US" smtClean="0"/>
              <a:t>‹#›</a:t>
            </a:fld>
            <a:endParaRPr lang="en-US"/>
          </a:p>
        </p:txBody>
      </p:sp>
    </p:spTree>
    <p:extLst>
      <p:ext uri="{BB962C8B-B14F-4D97-AF65-F5344CB8AC3E}">
        <p14:creationId xmlns:p14="http://schemas.microsoft.com/office/powerpoint/2010/main" val="2695674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DDB67-6EF7-4AE2-A03A-9180A20934E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1769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C36A7-782E-7CE4-0FC9-B07EBD3B8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5168D2-47D6-C492-6BD9-0A8CCB5A8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6E513-4D46-B6E1-E687-2513AB0D58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EBC271-70CD-FAD8-5D2B-8E0BBF24B8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A35223-E47F-1946-8A6D-4B121950ACD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0652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A83060-AEF6-426C-BF79-E98A1FDC379C}" type="slidenum">
              <a:rPr lang="en-US" smtClean="0"/>
              <a:t>26</a:t>
            </a:fld>
            <a:endParaRPr lang="en-US"/>
          </a:p>
        </p:txBody>
      </p:sp>
    </p:spTree>
    <p:extLst>
      <p:ext uri="{BB962C8B-B14F-4D97-AF65-F5344CB8AC3E}">
        <p14:creationId xmlns:p14="http://schemas.microsoft.com/office/powerpoint/2010/main" val="392226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83060-AEF6-426C-BF79-E98A1FDC37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20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83060-AEF6-426C-BF79-E98A1FDC37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898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A83060-AEF6-426C-BF79-E98A1FDC379C}" type="slidenum">
              <a:rPr lang="en-US" smtClean="0"/>
              <a:t>4</a:t>
            </a:fld>
            <a:endParaRPr lang="en-US"/>
          </a:p>
        </p:txBody>
      </p:sp>
    </p:spTree>
    <p:extLst>
      <p:ext uri="{BB962C8B-B14F-4D97-AF65-F5344CB8AC3E}">
        <p14:creationId xmlns:p14="http://schemas.microsoft.com/office/powerpoint/2010/main" val="213623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48ED-94A8-A19B-135E-1D51F2A24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533A1-2824-E7ED-BF08-ECBAB434D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396BE-D86F-90D6-4C6A-FC291DB45E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398F45-52A6-B937-C776-1928779F0F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A35223-E47F-1946-8A6D-4B121950ACD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922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4CAEF-39A5-0AD3-DEB8-EB886FDEC1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1D2ADA-FFB3-FD09-66E3-D5431595C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63A40E-0778-2053-9B0C-0E41093A00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442049-D3CF-9663-A779-175DB0E2D9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A35223-E47F-1946-8A6D-4B121950ACD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7089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48ED-94A8-A19B-135E-1D51F2A24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533A1-2824-E7ED-BF08-ECBAB434D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396BE-D86F-90D6-4C6A-FC291DB45E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398F45-52A6-B937-C776-1928779F0F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A35223-E47F-1946-8A6D-4B121950ACD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442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7690B-D95A-2BF8-FD4D-4365EF23F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5A6CE-70FF-F98F-807D-2B4CD551CA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72B3EE-02E2-D3CF-2741-E9529F6F02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2D36A8-4579-F400-F90F-BCA59B6268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A35223-E47F-1946-8A6D-4B121950ACD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166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C36A7-782E-7CE4-0FC9-B07EBD3B8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5168D2-47D6-C492-6BD9-0A8CCB5A8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6E513-4D46-B6E1-E687-2513AB0D58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EBC271-70CD-FAD8-5D2B-8E0BBF24B8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A35223-E47F-1946-8A6D-4B121950ACD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9070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C36A7-782E-7CE4-0FC9-B07EBD3B8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5168D2-47D6-C492-6BD9-0A8CCB5A8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6E513-4D46-B6E1-E687-2513AB0D58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EBC271-70CD-FAD8-5D2B-8E0BBF24B8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A35223-E47F-1946-8A6D-4B121950ACD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3748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C36A7-782E-7CE4-0FC9-B07EBD3B8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5168D2-47D6-C492-6BD9-0A8CCB5A8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6E513-4D46-B6E1-E687-2513AB0D58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EBC271-70CD-FAD8-5D2B-8E0BBF24B8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A35223-E47F-1946-8A6D-4B121950ACD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7840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68000">
              <a:srgbClr val="D4DCEA"/>
            </a:gs>
            <a:gs pos="99000">
              <a:schemeClr val="bg1"/>
            </a:gs>
            <a:gs pos="0">
              <a:schemeClr val="accent1">
                <a:lumMod val="75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FD0D4-DAE6-E962-C2A3-62F7EBEDD9EB}"/>
              </a:ext>
            </a:extLst>
          </p:cNvPr>
          <p:cNvSpPr>
            <a:spLocks noGrp="1"/>
          </p:cNvSpPr>
          <p:nvPr>
            <p:ph type="ctrTitle"/>
          </p:nvPr>
        </p:nvSpPr>
        <p:spPr>
          <a:xfrm>
            <a:off x="1524000" y="2545086"/>
            <a:ext cx="9144000" cy="1442713"/>
          </a:xfrm>
        </p:spPr>
        <p:txBody>
          <a:bodyPr anchor="b">
            <a:normAutofit/>
          </a:bodyPr>
          <a:lstStyle>
            <a:lvl1pPr algn="ctr">
              <a:defRPr sz="5400">
                <a:latin typeface="Segoe UI" panose="020B0502040204020203" pitchFamily="34" charset="0"/>
                <a:cs typeface="Segoe UI"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CC947B8-0B5D-F8BF-CABB-E3F88D3387FC}"/>
              </a:ext>
            </a:extLst>
          </p:cNvPr>
          <p:cNvSpPr>
            <a:spLocks noGrp="1"/>
          </p:cNvSpPr>
          <p:nvPr>
            <p:ph type="subTitle" idx="1"/>
          </p:nvPr>
        </p:nvSpPr>
        <p:spPr>
          <a:xfrm>
            <a:off x="1524000" y="4085756"/>
            <a:ext cx="9144000" cy="1655762"/>
          </a:xfrm>
        </p:spPr>
        <p:txBody>
          <a:bodyPr/>
          <a:lstStyle>
            <a:lvl1pPr marL="0" indent="0" algn="ctr">
              <a:buNone/>
              <a:defRPr sz="2400">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BF5747-7BDE-96F7-F8CE-17E3C8C9FABF}"/>
              </a:ext>
            </a:extLst>
          </p:cNvPr>
          <p:cNvSpPr>
            <a:spLocks noGrp="1"/>
          </p:cNvSpPr>
          <p:nvPr>
            <p:ph type="dt" sz="half" idx="10"/>
          </p:nvPr>
        </p:nvSpPr>
        <p:spPr/>
        <p:txBody>
          <a:bodyPr/>
          <a:lstStyle/>
          <a:p>
            <a:fld id="{6776C724-8472-4FF5-843C-D6E30CA3F4C2}" type="datetimeFigureOut">
              <a:rPr lang="en-US" smtClean="0"/>
              <a:t>4/15/2024</a:t>
            </a:fld>
            <a:endParaRPr lang="en-US"/>
          </a:p>
        </p:txBody>
      </p:sp>
      <p:sp>
        <p:nvSpPr>
          <p:cNvPr id="5" name="Footer Placeholder 4">
            <a:extLst>
              <a:ext uri="{FF2B5EF4-FFF2-40B4-BE49-F238E27FC236}">
                <a16:creationId xmlns:a16="http://schemas.microsoft.com/office/drawing/2014/main" id="{0BF6CF29-4CDF-1FA4-A7C3-82D1526D0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DB49D-C23C-1DF5-885F-9C82FA880A6D}"/>
              </a:ext>
            </a:extLst>
          </p:cNvPr>
          <p:cNvSpPr>
            <a:spLocks noGrp="1"/>
          </p:cNvSpPr>
          <p:nvPr>
            <p:ph type="sldNum" sz="quarter" idx="12"/>
          </p:nvPr>
        </p:nvSpPr>
        <p:spPr/>
        <p:txBody>
          <a:bodyPr/>
          <a:lstStyle/>
          <a:p>
            <a:fld id="{AC132FA3-B2FD-4CBA-8436-9AFC78EAD3D6}" type="slidenum">
              <a:rPr lang="en-US" smtClean="0"/>
              <a:t>‹#›</a:t>
            </a:fld>
            <a:endParaRPr lang="en-US"/>
          </a:p>
        </p:txBody>
      </p:sp>
      <p:pic>
        <p:nvPicPr>
          <p:cNvPr id="8" name="Picture 7" descr="Text&#10;&#10;Description automatically generated with medium confidence">
            <a:extLst>
              <a:ext uri="{FF2B5EF4-FFF2-40B4-BE49-F238E27FC236}">
                <a16:creationId xmlns:a16="http://schemas.microsoft.com/office/drawing/2014/main" id="{6BE36926-C3EB-27F8-2CE9-D759784D66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6037" y="1205238"/>
            <a:ext cx="6519926" cy="1241891"/>
          </a:xfrm>
          <a:prstGeom prst="rect">
            <a:avLst/>
          </a:prstGeom>
        </p:spPr>
      </p:pic>
    </p:spTree>
    <p:extLst>
      <p:ext uri="{BB962C8B-B14F-4D97-AF65-F5344CB8AC3E}">
        <p14:creationId xmlns:p14="http://schemas.microsoft.com/office/powerpoint/2010/main" val="1967783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8D088-88E0-F7D1-122C-5829B08C7574}"/>
              </a:ext>
            </a:extLst>
          </p:cNvPr>
          <p:cNvSpPr>
            <a:spLocks noGrp="1"/>
          </p:cNvSpPr>
          <p:nvPr>
            <p:ph type="title"/>
          </p:nvPr>
        </p:nvSpPr>
        <p:spPr/>
        <p:txBody>
          <a:bodyPr/>
          <a:lstStyle>
            <a:lvl1pPr>
              <a:defRPr>
                <a:solidFill>
                  <a:schemeClr val="accent1">
                    <a:lumMod val="50000"/>
                  </a:schemeClr>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01973F5-39D5-02E5-AC3C-53D3910FB1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2E813-0D2A-2FA8-9562-447DA36335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3C48EA-0827-3E36-948B-E78675C32CB6}"/>
              </a:ext>
            </a:extLst>
          </p:cNvPr>
          <p:cNvSpPr>
            <a:spLocks noGrp="1"/>
          </p:cNvSpPr>
          <p:nvPr>
            <p:ph type="dt" sz="half" idx="10"/>
          </p:nvPr>
        </p:nvSpPr>
        <p:spPr/>
        <p:txBody>
          <a:bodyPr/>
          <a:lstStyle/>
          <a:p>
            <a:fld id="{6776C724-8472-4FF5-843C-D6E30CA3F4C2}" type="datetimeFigureOut">
              <a:rPr lang="en-US" smtClean="0"/>
              <a:t>4/15/2024</a:t>
            </a:fld>
            <a:endParaRPr lang="en-US"/>
          </a:p>
        </p:txBody>
      </p:sp>
      <p:sp>
        <p:nvSpPr>
          <p:cNvPr id="6" name="Footer Placeholder 5">
            <a:extLst>
              <a:ext uri="{FF2B5EF4-FFF2-40B4-BE49-F238E27FC236}">
                <a16:creationId xmlns:a16="http://schemas.microsoft.com/office/drawing/2014/main" id="{EDBA090A-264C-9ED8-83A5-8AF2D0407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A4E0EA-0019-524B-ED6E-AEC7F2255D73}"/>
              </a:ext>
            </a:extLst>
          </p:cNvPr>
          <p:cNvSpPr>
            <a:spLocks noGrp="1"/>
          </p:cNvSpPr>
          <p:nvPr>
            <p:ph type="sldNum" sz="quarter" idx="12"/>
          </p:nvPr>
        </p:nvSpPr>
        <p:spPr/>
        <p:txBody>
          <a:bodyPr/>
          <a:lstStyle/>
          <a:p>
            <a:fld id="{AC132FA3-B2FD-4CBA-8436-9AFC78EAD3D6}" type="slidenum">
              <a:rPr lang="en-US" smtClean="0"/>
              <a:t>‹#›</a:t>
            </a:fld>
            <a:endParaRPr lang="en-US"/>
          </a:p>
        </p:txBody>
      </p:sp>
      <p:cxnSp>
        <p:nvCxnSpPr>
          <p:cNvPr id="8" name="Straight Connector 7">
            <a:extLst>
              <a:ext uri="{FF2B5EF4-FFF2-40B4-BE49-F238E27FC236}">
                <a16:creationId xmlns:a16="http://schemas.microsoft.com/office/drawing/2014/main" id="{F64AF139-D75B-3252-83B3-E4DA5310F6B7}"/>
              </a:ext>
            </a:extLst>
          </p:cNvPr>
          <p:cNvCxnSpPr/>
          <p:nvPr userDrawn="1"/>
        </p:nvCxnSpPr>
        <p:spPr>
          <a:xfrm>
            <a:off x="0" y="6362384"/>
            <a:ext cx="121920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B309B60-B32F-73AE-72EF-C4E23658F27C}"/>
              </a:ext>
            </a:extLst>
          </p:cNvPr>
          <p:cNvSpPr txBox="1"/>
          <p:nvPr userDrawn="1"/>
        </p:nvSpPr>
        <p:spPr>
          <a:xfrm>
            <a:off x="72347" y="6046857"/>
            <a:ext cx="5110841" cy="707886"/>
          </a:xfrm>
          <a:prstGeom prst="rect">
            <a:avLst/>
          </a:prstGeom>
          <a:noFill/>
        </p:spPr>
        <p:txBody>
          <a:bodyPr wrap="square" rtlCol="0">
            <a:spAutoFit/>
          </a:bodyPr>
          <a:lstStyle/>
          <a:p>
            <a:r>
              <a:rPr lang="en-US" sz="4000" i="1">
                <a:solidFill>
                  <a:schemeClr val="accent1">
                    <a:lumMod val="50000"/>
                  </a:schemeClr>
                </a:solidFill>
                <a:latin typeface="Ink Free" panose="03080402000500000000" pitchFamily="66" charset="0"/>
              </a:rPr>
              <a:t>Outgoing Grants</a:t>
            </a:r>
          </a:p>
        </p:txBody>
      </p:sp>
      <p:pic>
        <p:nvPicPr>
          <p:cNvPr id="11" name="Picture 10" descr="Text&#10;&#10;Description automatically generated with medium confidence">
            <a:extLst>
              <a:ext uri="{FF2B5EF4-FFF2-40B4-BE49-F238E27FC236}">
                <a16:creationId xmlns:a16="http://schemas.microsoft.com/office/drawing/2014/main" id="{D189E770-055A-EB0E-1DD7-850A3B2407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3400" y="6009533"/>
            <a:ext cx="3716402" cy="707886"/>
          </a:xfrm>
          <a:prstGeom prst="rect">
            <a:avLst/>
          </a:prstGeom>
        </p:spPr>
      </p:pic>
    </p:spTree>
    <p:extLst>
      <p:ext uri="{BB962C8B-B14F-4D97-AF65-F5344CB8AC3E}">
        <p14:creationId xmlns:p14="http://schemas.microsoft.com/office/powerpoint/2010/main" val="2367062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8D088-88E0-F7D1-122C-5829B08C7574}"/>
              </a:ext>
            </a:extLst>
          </p:cNvPr>
          <p:cNvSpPr>
            <a:spLocks noGrp="1"/>
          </p:cNvSpPr>
          <p:nvPr>
            <p:ph type="title"/>
          </p:nvPr>
        </p:nvSpPr>
        <p:spPr/>
        <p:txBody>
          <a:bodyPr/>
          <a:lstStyle>
            <a:lvl1pPr>
              <a:defRPr>
                <a:solidFill>
                  <a:schemeClr val="accent1">
                    <a:lumMod val="50000"/>
                  </a:schemeClr>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01973F5-39D5-02E5-AC3C-53D3910FB1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2E813-0D2A-2FA8-9562-447DA36335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3C48EA-0827-3E36-948B-E78675C32CB6}"/>
              </a:ext>
            </a:extLst>
          </p:cNvPr>
          <p:cNvSpPr>
            <a:spLocks noGrp="1"/>
          </p:cNvSpPr>
          <p:nvPr>
            <p:ph type="dt" sz="half" idx="10"/>
          </p:nvPr>
        </p:nvSpPr>
        <p:spPr/>
        <p:txBody>
          <a:bodyPr/>
          <a:lstStyle/>
          <a:p>
            <a:fld id="{6776C724-8472-4FF5-843C-D6E30CA3F4C2}" type="datetimeFigureOut">
              <a:rPr lang="en-US" smtClean="0"/>
              <a:t>4/15/2024</a:t>
            </a:fld>
            <a:endParaRPr lang="en-US"/>
          </a:p>
        </p:txBody>
      </p:sp>
      <p:sp>
        <p:nvSpPr>
          <p:cNvPr id="6" name="Footer Placeholder 5">
            <a:extLst>
              <a:ext uri="{FF2B5EF4-FFF2-40B4-BE49-F238E27FC236}">
                <a16:creationId xmlns:a16="http://schemas.microsoft.com/office/drawing/2014/main" id="{EDBA090A-264C-9ED8-83A5-8AF2D0407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A4E0EA-0019-524B-ED6E-AEC7F2255D73}"/>
              </a:ext>
            </a:extLst>
          </p:cNvPr>
          <p:cNvSpPr>
            <a:spLocks noGrp="1"/>
          </p:cNvSpPr>
          <p:nvPr>
            <p:ph type="sldNum" sz="quarter" idx="12"/>
          </p:nvPr>
        </p:nvSpPr>
        <p:spPr/>
        <p:txBody>
          <a:bodyPr/>
          <a:lstStyle/>
          <a:p>
            <a:fld id="{AC132FA3-B2FD-4CBA-8436-9AFC78EAD3D6}" type="slidenum">
              <a:rPr lang="en-US" smtClean="0"/>
              <a:t>‹#›</a:t>
            </a:fld>
            <a:endParaRPr lang="en-US"/>
          </a:p>
        </p:txBody>
      </p:sp>
      <p:cxnSp>
        <p:nvCxnSpPr>
          <p:cNvPr id="8" name="Straight Connector 7">
            <a:extLst>
              <a:ext uri="{FF2B5EF4-FFF2-40B4-BE49-F238E27FC236}">
                <a16:creationId xmlns:a16="http://schemas.microsoft.com/office/drawing/2014/main" id="{F64AF139-D75B-3252-83B3-E4DA5310F6B7}"/>
              </a:ext>
            </a:extLst>
          </p:cNvPr>
          <p:cNvCxnSpPr/>
          <p:nvPr userDrawn="1"/>
        </p:nvCxnSpPr>
        <p:spPr>
          <a:xfrm>
            <a:off x="0" y="6362384"/>
            <a:ext cx="12192000" cy="0"/>
          </a:xfrm>
          <a:prstGeom prst="line">
            <a:avLst/>
          </a:prstGeom>
          <a:ln w="762000">
            <a:gradFill flip="none" rotWithShape="1">
              <a:gsLst>
                <a:gs pos="99000">
                  <a:schemeClr val="bg1"/>
                </a:gs>
                <a:gs pos="0">
                  <a:schemeClr val="accent4">
                    <a:lumMod val="75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with medium confidence">
            <a:extLst>
              <a:ext uri="{FF2B5EF4-FFF2-40B4-BE49-F238E27FC236}">
                <a16:creationId xmlns:a16="http://schemas.microsoft.com/office/drawing/2014/main" id="{AA954B84-4FF0-5A82-E937-AE783ED1DC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9460" y="6032564"/>
            <a:ext cx="3613627" cy="699412"/>
          </a:xfrm>
          <a:prstGeom prst="rect">
            <a:avLst/>
          </a:prstGeom>
        </p:spPr>
      </p:pic>
      <p:sp>
        <p:nvSpPr>
          <p:cNvPr id="10" name="TextBox 9">
            <a:extLst>
              <a:ext uri="{FF2B5EF4-FFF2-40B4-BE49-F238E27FC236}">
                <a16:creationId xmlns:a16="http://schemas.microsoft.com/office/drawing/2014/main" id="{9B309B60-B32F-73AE-72EF-C4E23658F27C}"/>
              </a:ext>
            </a:extLst>
          </p:cNvPr>
          <p:cNvSpPr txBox="1"/>
          <p:nvPr userDrawn="1"/>
        </p:nvSpPr>
        <p:spPr>
          <a:xfrm>
            <a:off x="72347" y="6046857"/>
            <a:ext cx="5110841" cy="707886"/>
          </a:xfrm>
          <a:prstGeom prst="rect">
            <a:avLst/>
          </a:prstGeom>
          <a:noFill/>
        </p:spPr>
        <p:txBody>
          <a:bodyPr wrap="square" rtlCol="0">
            <a:spAutoFit/>
          </a:bodyPr>
          <a:lstStyle/>
          <a:p>
            <a:r>
              <a:rPr lang="en-US" sz="4000" i="1">
                <a:solidFill>
                  <a:schemeClr val="accent1">
                    <a:lumMod val="50000"/>
                  </a:schemeClr>
                </a:solidFill>
                <a:latin typeface="Ink Free" panose="03080402000500000000" pitchFamily="66" charset="0"/>
              </a:rPr>
              <a:t>Incoming Grants</a:t>
            </a:r>
          </a:p>
        </p:txBody>
      </p:sp>
    </p:spTree>
    <p:extLst>
      <p:ext uri="{BB962C8B-B14F-4D97-AF65-F5344CB8AC3E}">
        <p14:creationId xmlns:p14="http://schemas.microsoft.com/office/powerpoint/2010/main" val="2922771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C955-4609-193C-308A-C53BD6368619}"/>
              </a:ext>
            </a:extLst>
          </p:cNvPr>
          <p:cNvSpPr>
            <a:spLocks noGrp="1"/>
          </p:cNvSpPr>
          <p:nvPr>
            <p:ph type="title"/>
          </p:nvPr>
        </p:nvSpPr>
        <p:spPr/>
        <p:txBody>
          <a:bodyPr/>
          <a:lstStyle>
            <a:lvl1pPr>
              <a:defRPr>
                <a:solidFill>
                  <a:schemeClr val="accent1">
                    <a:lumMod val="50000"/>
                  </a:schemeClr>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5A35E750-C3DD-E6DD-F252-A7025F8663E2}"/>
              </a:ext>
            </a:extLst>
          </p:cNvPr>
          <p:cNvSpPr>
            <a:spLocks noGrp="1"/>
          </p:cNvSpPr>
          <p:nvPr>
            <p:ph type="dt" sz="half" idx="10"/>
          </p:nvPr>
        </p:nvSpPr>
        <p:spPr/>
        <p:txBody>
          <a:bodyPr/>
          <a:lstStyle/>
          <a:p>
            <a:fld id="{6776C724-8472-4FF5-843C-D6E30CA3F4C2}" type="datetimeFigureOut">
              <a:rPr lang="en-US" smtClean="0"/>
              <a:t>4/15/2024</a:t>
            </a:fld>
            <a:endParaRPr lang="en-US"/>
          </a:p>
        </p:txBody>
      </p:sp>
      <p:sp>
        <p:nvSpPr>
          <p:cNvPr id="4" name="Footer Placeholder 3">
            <a:extLst>
              <a:ext uri="{FF2B5EF4-FFF2-40B4-BE49-F238E27FC236}">
                <a16:creationId xmlns:a16="http://schemas.microsoft.com/office/drawing/2014/main" id="{A0681EB8-1DF4-A7A8-3320-498A9D3C23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E2884B-5900-D339-BEEC-91E2F3E91D73}"/>
              </a:ext>
            </a:extLst>
          </p:cNvPr>
          <p:cNvSpPr>
            <a:spLocks noGrp="1"/>
          </p:cNvSpPr>
          <p:nvPr>
            <p:ph type="sldNum" sz="quarter" idx="12"/>
          </p:nvPr>
        </p:nvSpPr>
        <p:spPr/>
        <p:txBody>
          <a:bodyPr/>
          <a:lstStyle/>
          <a:p>
            <a:fld id="{AC132FA3-B2FD-4CBA-8436-9AFC78EAD3D6}" type="slidenum">
              <a:rPr lang="en-US" smtClean="0"/>
              <a:t>‹#›</a:t>
            </a:fld>
            <a:endParaRPr lang="en-US"/>
          </a:p>
        </p:txBody>
      </p:sp>
      <p:cxnSp>
        <p:nvCxnSpPr>
          <p:cNvPr id="6" name="Straight Connector 5">
            <a:extLst>
              <a:ext uri="{FF2B5EF4-FFF2-40B4-BE49-F238E27FC236}">
                <a16:creationId xmlns:a16="http://schemas.microsoft.com/office/drawing/2014/main" id="{851B6A51-CE18-7214-A729-0CA8F4769BBB}"/>
              </a:ext>
            </a:extLst>
          </p:cNvPr>
          <p:cNvCxnSpPr/>
          <p:nvPr userDrawn="1"/>
        </p:nvCxnSpPr>
        <p:spPr>
          <a:xfrm>
            <a:off x="0" y="6362384"/>
            <a:ext cx="121920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253C662-7699-91D0-25D8-62FC9D41455D}"/>
              </a:ext>
            </a:extLst>
          </p:cNvPr>
          <p:cNvSpPr txBox="1"/>
          <p:nvPr userDrawn="1"/>
        </p:nvSpPr>
        <p:spPr>
          <a:xfrm>
            <a:off x="72347" y="6046857"/>
            <a:ext cx="5110841" cy="707886"/>
          </a:xfrm>
          <a:prstGeom prst="rect">
            <a:avLst/>
          </a:prstGeom>
          <a:noFill/>
        </p:spPr>
        <p:txBody>
          <a:bodyPr wrap="square" rtlCol="0">
            <a:spAutoFit/>
          </a:bodyPr>
          <a:lstStyle/>
          <a:p>
            <a:r>
              <a:rPr lang="en-US" sz="4000" i="1">
                <a:solidFill>
                  <a:schemeClr val="accent1">
                    <a:lumMod val="75000"/>
                  </a:schemeClr>
                </a:solidFill>
                <a:latin typeface="Ink Free" panose="03080402000500000000" pitchFamily="66" charset="0"/>
              </a:rPr>
              <a:t>Outgoing Grants</a:t>
            </a:r>
          </a:p>
        </p:txBody>
      </p:sp>
      <p:pic>
        <p:nvPicPr>
          <p:cNvPr id="10" name="Picture 9" descr="Text&#10;&#10;Description automatically generated with medium confidence">
            <a:extLst>
              <a:ext uri="{FF2B5EF4-FFF2-40B4-BE49-F238E27FC236}">
                <a16:creationId xmlns:a16="http://schemas.microsoft.com/office/drawing/2014/main" id="{0CE27AAB-B42A-65F4-FA0F-81369F8F89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3400" y="6009533"/>
            <a:ext cx="3716402" cy="707886"/>
          </a:xfrm>
          <a:prstGeom prst="rect">
            <a:avLst/>
          </a:prstGeom>
        </p:spPr>
      </p:pic>
    </p:spTree>
    <p:extLst>
      <p:ext uri="{BB962C8B-B14F-4D97-AF65-F5344CB8AC3E}">
        <p14:creationId xmlns:p14="http://schemas.microsoft.com/office/powerpoint/2010/main" val="497572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C955-4609-193C-308A-C53BD6368619}"/>
              </a:ext>
            </a:extLst>
          </p:cNvPr>
          <p:cNvSpPr>
            <a:spLocks noGrp="1"/>
          </p:cNvSpPr>
          <p:nvPr>
            <p:ph type="title"/>
          </p:nvPr>
        </p:nvSpPr>
        <p:spPr/>
        <p:txBody>
          <a:bodyPr/>
          <a:lstStyle>
            <a:lvl1pPr>
              <a:defRPr>
                <a:solidFill>
                  <a:schemeClr val="accent1">
                    <a:lumMod val="50000"/>
                  </a:schemeClr>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5A35E750-C3DD-E6DD-F252-A7025F8663E2}"/>
              </a:ext>
            </a:extLst>
          </p:cNvPr>
          <p:cNvSpPr>
            <a:spLocks noGrp="1"/>
          </p:cNvSpPr>
          <p:nvPr>
            <p:ph type="dt" sz="half" idx="10"/>
          </p:nvPr>
        </p:nvSpPr>
        <p:spPr/>
        <p:txBody>
          <a:bodyPr/>
          <a:lstStyle/>
          <a:p>
            <a:fld id="{6776C724-8472-4FF5-843C-D6E30CA3F4C2}" type="datetimeFigureOut">
              <a:rPr lang="en-US" smtClean="0"/>
              <a:t>4/15/2024</a:t>
            </a:fld>
            <a:endParaRPr lang="en-US"/>
          </a:p>
        </p:txBody>
      </p:sp>
      <p:sp>
        <p:nvSpPr>
          <p:cNvPr id="4" name="Footer Placeholder 3">
            <a:extLst>
              <a:ext uri="{FF2B5EF4-FFF2-40B4-BE49-F238E27FC236}">
                <a16:creationId xmlns:a16="http://schemas.microsoft.com/office/drawing/2014/main" id="{A0681EB8-1DF4-A7A8-3320-498A9D3C23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E2884B-5900-D339-BEEC-91E2F3E91D73}"/>
              </a:ext>
            </a:extLst>
          </p:cNvPr>
          <p:cNvSpPr>
            <a:spLocks noGrp="1"/>
          </p:cNvSpPr>
          <p:nvPr>
            <p:ph type="sldNum" sz="quarter" idx="12"/>
          </p:nvPr>
        </p:nvSpPr>
        <p:spPr/>
        <p:txBody>
          <a:bodyPr/>
          <a:lstStyle/>
          <a:p>
            <a:fld id="{AC132FA3-B2FD-4CBA-8436-9AFC78EAD3D6}" type="slidenum">
              <a:rPr lang="en-US" smtClean="0"/>
              <a:t>‹#›</a:t>
            </a:fld>
            <a:endParaRPr lang="en-US"/>
          </a:p>
        </p:txBody>
      </p:sp>
      <p:cxnSp>
        <p:nvCxnSpPr>
          <p:cNvPr id="6" name="Straight Connector 5">
            <a:extLst>
              <a:ext uri="{FF2B5EF4-FFF2-40B4-BE49-F238E27FC236}">
                <a16:creationId xmlns:a16="http://schemas.microsoft.com/office/drawing/2014/main" id="{851B6A51-CE18-7214-A729-0CA8F4769BBB}"/>
              </a:ext>
            </a:extLst>
          </p:cNvPr>
          <p:cNvCxnSpPr/>
          <p:nvPr userDrawn="1"/>
        </p:nvCxnSpPr>
        <p:spPr>
          <a:xfrm>
            <a:off x="0" y="6362384"/>
            <a:ext cx="12192000" cy="0"/>
          </a:xfrm>
          <a:prstGeom prst="line">
            <a:avLst/>
          </a:prstGeom>
          <a:ln w="762000">
            <a:gradFill flip="none" rotWithShape="1">
              <a:gsLst>
                <a:gs pos="0">
                  <a:schemeClr val="bg1"/>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with medium confidence">
            <a:extLst>
              <a:ext uri="{FF2B5EF4-FFF2-40B4-BE49-F238E27FC236}">
                <a16:creationId xmlns:a16="http://schemas.microsoft.com/office/drawing/2014/main" id="{0CE27AAB-B42A-65F4-FA0F-81369F8F89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3400" y="6009533"/>
            <a:ext cx="3716402" cy="707886"/>
          </a:xfrm>
          <a:prstGeom prst="rect">
            <a:avLst/>
          </a:prstGeom>
        </p:spPr>
      </p:pic>
    </p:spTree>
    <p:extLst>
      <p:ext uri="{BB962C8B-B14F-4D97-AF65-F5344CB8AC3E}">
        <p14:creationId xmlns:p14="http://schemas.microsoft.com/office/powerpoint/2010/main" val="2720696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C955-4609-193C-308A-C53BD6368619}"/>
              </a:ext>
            </a:extLst>
          </p:cNvPr>
          <p:cNvSpPr>
            <a:spLocks noGrp="1"/>
          </p:cNvSpPr>
          <p:nvPr>
            <p:ph type="title"/>
          </p:nvPr>
        </p:nvSpPr>
        <p:spPr/>
        <p:txBody>
          <a:bodyPr/>
          <a:lstStyle>
            <a:lvl1pPr>
              <a:defRPr>
                <a:solidFill>
                  <a:schemeClr val="accent1">
                    <a:lumMod val="50000"/>
                  </a:schemeClr>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5A35E750-C3DD-E6DD-F252-A7025F8663E2}"/>
              </a:ext>
            </a:extLst>
          </p:cNvPr>
          <p:cNvSpPr>
            <a:spLocks noGrp="1"/>
          </p:cNvSpPr>
          <p:nvPr>
            <p:ph type="dt" sz="half" idx="10"/>
          </p:nvPr>
        </p:nvSpPr>
        <p:spPr/>
        <p:txBody>
          <a:bodyPr/>
          <a:lstStyle/>
          <a:p>
            <a:fld id="{6776C724-8472-4FF5-843C-D6E30CA3F4C2}" type="datetimeFigureOut">
              <a:rPr lang="en-US" smtClean="0"/>
              <a:t>4/15/2024</a:t>
            </a:fld>
            <a:endParaRPr lang="en-US"/>
          </a:p>
        </p:txBody>
      </p:sp>
      <p:sp>
        <p:nvSpPr>
          <p:cNvPr id="4" name="Footer Placeholder 3">
            <a:extLst>
              <a:ext uri="{FF2B5EF4-FFF2-40B4-BE49-F238E27FC236}">
                <a16:creationId xmlns:a16="http://schemas.microsoft.com/office/drawing/2014/main" id="{A0681EB8-1DF4-A7A8-3320-498A9D3C23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E2884B-5900-D339-BEEC-91E2F3E91D73}"/>
              </a:ext>
            </a:extLst>
          </p:cNvPr>
          <p:cNvSpPr>
            <a:spLocks noGrp="1"/>
          </p:cNvSpPr>
          <p:nvPr>
            <p:ph type="sldNum" sz="quarter" idx="12"/>
          </p:nvPr>
        </p:nvSpPr>
        <p:spPr/>
        <p:txBody>
          <a:bodyPr/>
          <a:lstStyle/>
          <a:p>
            <a:fld id="{AC132FA3-B2FD-4CBA-8436-9AFC78EAD3D6}" type="slidenum">
              <a:rPr lang="en-US" smtClean="0"/>
              <a:t>‹#›</a:t>
            </a:fld>
            <a:endParaRPr lang="en-US"/>
          </a:p>
        </p:txBody>
      </p:sp>
      <p:cxnSp>
        <p:nvCxnSpPr>
          <p:cNvPr id="6" name="Straight Connector 5">
            <a:extLst>
              <a:ext uri="{FF2B5EF4-FFF2-40B4-BE49-F238E27FC236}">
                <a16:creationId xmlns:a16="http://schemas.microsoft.com/office/drawing/2014/main" id="{851B6A51-CE18-7214-A729-0CA8F4769BBB}"/>
              </a:ext>
            </a:extLst>
          </p:cNvPr>
          <p:cNvCxnSpPr/>
          <p:nvPr userDrawn="1"/>
        </p:nvCxnSpPr>
        <p:spPr>
          <a:xfrm>
            <a:off x="0" y="6362384"/>
            <a:ext cx="12192000" cy="0"/>
          </a:xfrm>
          <a:prstGeom prst="line">
            <a:avLst/>
          </a:prstGeom>
          <a:ln w="762000">
            <a:gradFill flip="none" rotWithShape="1">
              <a:gsLst>
                <a:gs pos="99000">
                  <a:schemeClr val="bg1"/>
                </a:gs>
                <a:gs pos="0">
                  <a:schemeClr val="accent4">
                    <a:lumMod val="75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with medium confidence">
            <a:extLst>
              <a:ext uri="{FF2B5EF4-FFF2-40B4-BE49-F238E27FC236}">
                <a16:creationId xmlns:a16="http://schemas.microsoft.com/office/drawing/2014/main" id="{4BA03770-9423-E4D2-B2EA-28A354C4C2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9460" y="6032564"/>
            <a:ext cx="3613627" cy="699412"/>
          </a:xfrm>
          <a:prstGeom prst="rect">
            <a:avLst/>
          </a:prstGeom>
        </p:spPr>
      </p:pic>
      <p:sp>
        <p:nvSpPr>
          <p:cNvPr id="8" name="TextBox 7">
            <a:extLst>
              <a:ext uri="{FF2B5EF4-FFF2-40B4-BE49-F238E27FC236}">
                <a16:creationId xmlns:a16="http://schemas.microsoft.com/office/drawing/2014/main" id="{2253C662-7699-91D0-25D8-62FC9D41455D}"/>
              </a:ext>
            </a:extLst>
          </p:cNvPr>
          <p:cNvSpPr txBox="1"/>
          <p:nvPr userDrawn="1"/>
        </p:nvSpPr>
        <p:spPr>
          <a:xfrm>
            <a:off x="72347" y="6046857"/>
            <a:ext cx="5110841" cy="707886"/>
          </a:xfrm>
          <a:prstGeom prst="rect">
            <a:avLst/>
          </a:prstGeom>
          <a:noFill/>
        </p:spPr>
        <p:txBody>
          <a:bodyPr wrap="square" rtlCol="0">
            <a:spAutoFit/>
          </a:bodyPr>
          <a:lstStyle/>
          <a:p>
            <a:r>
              <a:rPr lang="en-US" sz="4000" i="1">
                <a:solidFill>
                  <a:schemeClr val="accent1">
                    <a:lumMod val="50000"/>
                  </a:schemeClr>
                </a:solidFill>
                <a:latin typeface="Ink Free" panose="03080402000500000000" pitchFamily="66" charset="0"/>
              </a:rPr>
              <a:t>Incoming Grants</a:t>
            </a:r>
          </a:p>
        </p:txBody>
      </p:sp>
    </p:spTree>
    <p:extLst>
      <p:ext uri="{BB962C8B-B14F-4D97-AF65-F5344CB8AC3E}">
        <p14:creationId xmlns:p14="http://schemas.microsoft.com/office/powerpoint/2010/main" val="3362590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BCBCE-9A99-FBAC-350A-1E5612F598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1F4798-1B6E-0C4C-6836-7F7BF47727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B26D0-E8C4-6B55-13D9-5B8F38658548}"/>
              </a:ext>
            </a:extLst>
          </p:cNvPr>
          <p:cNvSpPr>
            <a:spLocks noGrp="1"/>
          </p:cNvSpPr>
          <p:nvPr>
            <p:ph type="dt" sz="half" idx="10"/>
          </p:nvPr>
        </p:nvSpPr>
        <p:spPr/>
        <p:txBody>
          <a:bodyPr/>
          <a:lstStyle/>
          <a:p>
            <a:fld id="{6776C724-8472-4FF5-843C-D6E30CA3F4C2}" type="datetimeFigureOut">
              <a:rPr lang="en-US" smtClean="0"/>
              <a:t>4/15/2024</a:t>
            </a:fld>
            <a:endParaRPr lang="en-US"/>
          </a:p>
        </p:txBody>
      </p:sp>
      <p:sp>
        <p:nvSpPr>
          <p:cNvPr id="5" name="Footer Placeholder 4">
            <a:extLst>
              <a:ext uri="{FF2B5EF4-FFF2-40B4-BE49-F238E27FC236}">
                <a16:creationId xmlns:a16="http://schemas.microsoft.com/office/drawing/2014/main" id="{E3C37B22-DA8C-2E1A-1FEB-83D2387E7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D385A-89DF-FA5F-7358-F60D3CF368C5}"/>
              </a:ext>
            </a:extLst>
          </p:cNvPr>
          <p:cNvSpPr>
            <a:spLocks noGrp="1"/>
          </p:cNvSpPr>
          <p:nvPr>
            <p:ph type="sldNum" sz="quarter" idx="12"/>
          </p:nvPr>
        </p:nvSpPr>
        <p:spPr/>
        <p:txBody>
          <a:bodyPr/>
          <a:lstStyle/>
          <a:p>
            <a:fld id="{AC132FA3-B2FD-4CBA-8436-9AFC78EAD3D6}" type="slidenum">
              <a:rPr lang="en-US" smtClean="0"/>
              <a:t>‹#›</a:t>
            </a:fld>
            <a:endParaRPr lang="en-US"/>
          </a:p>
        </p:txBody>
      </p:sp>
    </p:spTree>
    <p:extLst>
      <p:ext uri="{BB962C8B-B14F-4D97-AF65-F5344CB8AC3E}">
        <p14:creationId xmlns:p14="http://schemas.microsoft.com/office/powerpoint/2010/main" val="2779625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E9D616-C8D2-B6D1-518F-79D5AFCA74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9166D2-F5EB-9C2F-A4D1-0F4FD49E87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CAF2D-A726-79A4-8F5A-6627E5175E90}"/>
              </a:ext>
            </a:extLst>
          </p:cNvPr>
          <p:cNvSpPr>
            <a:spLocks noGrp="1"/>
          </p:cNvSpPr>
          <p:nvPr>
            <p:ph type="dt" sz="half" idx="10"/>
          </p:nvPr>
        </p:nvSpPr>
        <p:spPr/>
        <p:txBody>
          <a:bodyPr/>
          <a:lstStyle/>
          <a:p>
            <a:fld id="{6776C724-8472-4FF5-843C-D6E30CA3F4C2}" type="datetimeFigureOut">
              <a:rPr lang="en-US" smtClean="0"/>
              <a:t>4/15/2024</a:t>
            </a:fld>
            <a:endParaRPr lang="en-US"/>
          </a:p>
        </p:txBody>
      </p:sp>
      <p:sp>
        <p:nvSpPr>
          <p:cNvPr id="5" name="Footer Placeholder 4">
            <a:extLst>
              <a:ext uri="{FF2B5EF4-FFF2-40B4-BE49-F238E27FC236}">
                <a16:creationId xmlns:a16="http://schemas.microsoft.com/office/drawing/2014/main" id="{DBAA676F-D049-E6CE-DBC8-0FD802CAB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D7A6E-594E-F6F5-99FD-5421D22E0E9D}"/>
              </a:ext>
            </a:extLst>
          </p:cNvPr>
          <p:cNvSpPr>
            <a:spLocks noGrp="1"/>
          </p:cNvSpPr>
          <p:nvPr>
            <p:ph type="sldNum" sz="quarter" idx="12"/>
          </p:nvPr>
        </p:nvSpPr>
        <p:spPr/>
        <p:txBody>
          <a:bodyPr/>
          <a:lstStyle/>
          <a:p>
            <a:fld id="{AC132FA3-B2FD-4CBA-8436-9AFC78EAD3D6}" type="slidenum">
              <a:rPr lang="en-US" smtClean="0"/>
              <a:t>‹#›</a:t>
            </a:fld>
            <a:endParaRPr lang="en-US"/>
          </a:p>
        </p:txBody>
      </p:sp>
    </p:spTree>
    <p:extLst>
      <p:ext uri="{BB962C8B-B14F-4D97-AF65-F5344CB8AC3E}">
        <p14:creationId xmlns:p14="http://schemas.microsoft.com/office/powerpoint/2010/main" val="339866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B65D-67DA-4CD4-BBBF-A8F065A4146C}"/>
              </a:ext>
            </a:extLst>
          </p:cNvPr>
          <p:cNvSpPr>
            <a:spLocks noGrp="1"/>
          </p:cNvSpPr>
          <p:nvPr>
            <p:ph type="ctrTitle"/>
          </p:nvPr>
        </p:nvSpPr>
        <p:spPr>
          <a:xfrm>
            <a:off x="1524000" y="1122363"/>
            <a:ext cx="9144000" cy="2387600"/>
          </a:xfrm>
        </p:spPr>
        <p:txBody>
          <a:bodyPr anchor="b"/>
          <a:lstStyle>
            <a:lvl1pPr algn="ctr">
              <a:defRPr sz="5100"/>
            </a:lvl1pPr>
          </a:lstStyle>
          <a:p>
            <a:r>
              <a:rPr lang="en-US"/>
              <a:t>Click to edit Master title style</a:t>
            </a:r>
          </a:p>
        </p:txBody>
      </p:sp>
      <p:sp>
        <p:nvSpPr>
          <p:cNvPr id="3" name="Subtitle 2">
            <a:extLst>
              <a:ext uri="{FF2B5EF4-FFF2-40B4-BE49-F238E27FC236}">
                <a16:creationId xmlns:a16="http://schemas.microsoft.com/office/drawing/2014/main" id="{2A21596B-CFF5-4C3E-8D79-8EE1F285432B}"/>
              </a:ext>
            </a:extLst>
          </p:cNvPr>
          <p:cNvSpPr>
            <a:spLocks noGrp="1"/>
          </p:cNvSpPr>
          <p:nvPr>
            <p:ph type="subTitle" idx="1"/>
          </p:nvPr>
        </p:nvSpPr>
        <p:spPr>
          <a:xfrm>
            <a:off x="1524000" y="3602037"/>
            <a:ext cx="9144000" cy="1655763"/>
          </a:xfrm>
        </p:spPr>
        <p:txBody>
          <a:bodyPr/>
          <a:lstStyle>
            <a:lvl1pPr marL="0" indent="0" algn="ctr">
              <a:buNone/>
              <a:defRPr sz="2040"/>
            </a:lvl1pPr>
            <a:lvl2pPr marL="388610" indent="0" algn="ctr">
              <a:buNone/>
              <a:defRPr sz="1700"/>
            </a:lvl2pPr>
            <a:lvl3pPr marL="777221" indent="0" algn="ctr">
              <a:buNone/>
              <a:defRPr sz="1531"/>
            </a:lvl3pPr>
            <a:lvl4pPr marL="1165831" indent="0" algn="ctr">
              <a:buNone/>
              <a:defRPr sz="1360"/>
            </a:lvl4pPr>
            <a:lvl5pPr marL="1554441" indent="0" algn="ctr">
              <a:buNone/>
              <a:defRPr sz="1360"/>
            </a:lvl5pPr>
            <a:lvl6pPr marL="1943051" indent="0" algn="ctr">
              <a:buNone/>
              <a:defRPr sz="1360"/>
            </a:lvl6pPr>
            <a:lvl7pPr marL="2331662" indent="0" algn="ctr">
              <a:buNone/>
              <a:defRPr sz="1360"/>
            </a:lvl7pPr>
            <a:lvl8pPr marL="2720272" indent="0" algn="ctr">
              <a:buNone/>
              <a:defRPr sz="1360"/>
            </a:lvl8pPr>
            <a:lvl9pPr marL="3108882" indent="0" algn="ctr">
              <a:buNone/>
              <a:defRPr sz="1360"/>
            </a:lvl9pPr>
          </a:lstStyle>
          <a:p>
            <a:r>
              <a:rPr lang="en-US"/>
              <a:t>Click to edit Master subtitle style</a:t>
            </a:r>
          </a:p>
        </p:txBody>
      </p:sp>
      <p:sp>
        <p:nvSpPr>
          <p:cNvPr id="4" name="Date Placeholder 3">
            <a:extLst>
              <a:ext uri="{FF2B5EF4-FFF2-40B4-BE49-F238E27FC236}">
                <a16:creationId xmlns:a16="http://schemas.microsoft.com/office/drawing/2014/main" id="{05F02745-8C69-4AA6-9D90-06691B476F5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9ED826-EAFC-4A88-9957-E16CD90A1B39}"/>
              </a:ext>
            </a:extLst>
          </p:cNvPr>
          <p:cNvSpPr>
            <a:spLocks noGrp="1"/>
          </p:cNvSpPr>
          <p:nvPr>
            <p:ph type="ftr" sz="quarter" idx="11"/>
          </p:nvPr>
        </p:nvSpPr>
        <p:spPr/>
        <p:txBody>
          <a:bodyPr/>
          <a:lstStyle/>
          <a:p>
            <a:r>
              <a:rPr lang="en-US"/>
              <a:t>FY21 Operating Budget Forum</a:t>
            </a:r>
          </a:p>
        </p:txBody>
      </p:sp>
      <p:sp>
        <p:nvSpPr>
          <p:cNvPr id="6" name="Slide Number Placeholder 5">
            <a:extLst>
              <a:ext uri="{FF2B5EF4-FFF2-40B4-BE49-F238E27FC236}">
                <a16:creationId xmlns:a16="http://schemas.microsoft.com/office/drawing/2014/main" id="{19E6E5CE-8064-4996-AADC-70F0B85781AA}"/>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1468495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6463-4B23-4582-AB13-C7C683D369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AFAEF-7B82-47F6-B8F6-12B5A19733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83946-2838-4D2B-8F55-7143157B51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58144C4-61C4-4E46-B063-4CFE1B9DEC8C}"/>
              </a:ext>
            </a:extLst>
          </p:cNvPr>
          <p:cNvSpPr>
            <a:spLocks noGrp="1"/>
          </p:cNvSpPr>
          <p:nvPr>
            <p:ph type="ftr" sz="quarter" idx="11"/>
          </p:nvPr>
        </p:nvSpPr>
        <p:spPr/>
        <p:txBody>
          <a:bodyPr/>
          <a:lstStyle/>
          <a:p>
            <a:r>
              <a:rPr lang="en-US"/>
              <a:t>FY21 Operating Budget Forum</a:t>
            </a:r>
          </a:p>
        </p:txBody>
      </p:sp>
      <p:sp>
        <p:nvSpPr>
          <p:cNvPr id="6" name="Slide Number Placeholder 5">
            <a:extLst>
              <a:ext uri="{FF2B5EF4-FFF2-40B4-BE49-F238E27FC236}">
                <a16:creationId xmlns:a16="http://schemas.microsoft.com/office/drawing/2014/main" id="{1760F83B-D265-4C76-98F0-F78F11842268}"/>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422902209"/>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315DE-369C-4661-B0C3-67F83C86D70D}"/>
              </a:ext>
            </a:extLst>
          </p:cNvPr>
          <p:cNvSpPr>
            <a:spLocks noGrp="1"/>
          </p:cNvSpPr>
          <p:nvPr>
            <p:ph type="title"/>
          </p:nvPr>
        </p:nvSpPr>
        <p:spPr>
          <a:xfrm>
            <a:off x="831850" y="1709740"/>
            <a:ext cx="10515600" cy="2852737"/>
          </a:xfrm>
        </p:spPr>
        <p:txBody>
          <a:bodyPr anchor="b"/>
          <a:lstStyle>
            <a:lvl1pPr>
              <a:defRPr sz="5100"/>
            </a:lvl1pPr>
          </a:lstStyle>
          <a:p>
            <a:r>
              <a:rPr lang="en-US"/>
              <a:t>Click to edit Master title style</a:t>
            </a:r>
          </a:p>
        </p:txBody>
      </p:sp>
      <p:sp>
        <p:nvSpPr>
          <p:cNvPr id="3" name="Text Placeholder 2">
            <a:extLst>
              <a:ext uri="{FF2B5EF4-FFF2-40B4-BE49-F238E27FC236}">
                <a16:creationId xmlns:a16="http://schemas.microsoft.com/office/drawing/2014/main" id="{E512C159-04D3-45FF-AA2E-F9DB4BA28817}"/>
              </a:ext>
            </a:extLst>
          </p:cNvPr>
          <p:cNvSpPr>
            <a:spLocks noGrp="1"/>
          </p:cNvSpPr>
          <p:nvPr>
            <p:ph type="body" idx="1"/>
          </p:nvPr>
        </p:nvSpPr>
        <p:spPr>
          <a:xfrm>
            <a:off x="831850" y="4589464"/>
            <a:ext cx="10515600" cy="1500187"/>
          </a:xfrm>
        </p:spPr>
        <p:txBody>
          <a:bodyPr/>
          <a:lstStyle>
            <a:lvl1pPr marL="0" indent="0">
              <a:buNone/>
              <a:defRPr sz="2040">
                <a:solidFill>
                  <a:schemeClr val="tx1">
                    <a:tint val="75000"/>
                  </a:schemeClr>
                </a:solidFill>
              </a:defRPr>
            </a:lvl1pPr>
            <a:lvl2pPr marL="388610" indent="0">
              <a:buNone/>
              <a:defRPr sz="1700">
                <a:solidFill>
                  <a:schemeClr val="tx1">
                    <a:tint val="75000"/>
                  </a:schemeClr>
                </a:solidFill>
              </a:defRPr>
            </a:lvl2pPr>
            <a:lvl3pPr marL="777221" indent="0">
              <a:buNone/>
              <a:defRPr sz="1531">
                <a:solidFill>
                  <a:schemeClr val="tx1">
                    <a:tint val="75000"/>
                  </a:schemeClr>
                </a:solidFill>
              </a:defRPr>
            </a:lvl3pPr>
            <a:lvl4pPr marL="1165831" indent="0">
              <a:buNone/>
              <a:defRPr sz="1360">
                <a:solidFill>
                  <a:schemeClr val="tx1">
                    <a:tint val="75000"/>
                  </a:schemeClr>
                </a:solidFill>
              </a:defRPr>
            </a:lvl4pPr>
            <a:lvl5pPr marL="1554441" indent="0">
              <a:buNone/>
              <a:defRPr sz="1360">
                <a:solidFill>
                  <a:schemeClr val="tx1">
                    <a:tint val="75000"/>
                  </a:schemeClr>
                </a:solidFill>
              </a:defRPr>
            </a:lvl5pPr>
            <a:lvl6pPr marL="1943051" indent="0">
              <a:buNone/>
              <a:defRPr sz="1360">
                <a:solidFill>
                  <a:schemeClr val="tx1">
                    <a:tint val="75000"/>
                  </a:schemeClr>
                </a:solidFill>
              </a:defRPr>
            </a:lvl6pPr>
            <a:lvl7pPr marL="2331662" indent="0">
              <a:buNone/>
              <a:defRPr sz="1360">
                <a:solidFill>
                  <a:schemeClr val="tx1">
                    <a:tint val="75000"/>
                  </a:schemeClr>
                </a:solidFill>
              </a:defRPr>
            </a:lvl7pPr>
            <a:lvl8pPr marL="2720272" indent="0">
              <a:buNone/>
              <a:defRPr sz="1360">
                <a:solidFill>
                  <a:schemeClr val="tx1">
                    <a:tint val="75000"/>
                  </a:schemeClr>
                </a:solidFill>
              </a:defRPr>
            </a:lvl8pPr>
            <a:lvl9pPr marL="3108882" indent="0">
              <a:buNone/>
              <a:defRPr sz="13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FDC55-1DD3-4EB9-9D56-CA17A8F8ED4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88DF68D-7660-4FD5-A1F7-5BBA18A4492C}"/>
              </a:ext>
            </a:extLst>
          </p:cNvPr>
          <p:cNvSpPr>
            <a:spLocks noGrp="1"/>
          </p:cNvSpPr>
          <p:nvPr>
            <p:ph type="ftr" sz="quarter" idx="11"/>
          </p:nvPr>
        </p:nvSpPr>
        <p:spPr/>
        <p:txBody>
          <a:bodyPr/>
          <a:lstStyle/>
          <a:p>
            <a:r>
              <a:rPr lang="en-US"/>
              <a:t>FY21 Operating Budget Forum</a:t>
            </a:r>
          </a:p>
        </p:txBody>
      </p:sp>
      <p:sp>
        <p:nvSpPr>
          <p:cNvPr id="6" name="Slide Number Placeholder 5">
            <a:extLst>
              <a:ext uri="{FF2B5EF4-FFF2-40B4-BE49-F238E27FC236}">
                <a16:creationId xmlns:a16="http://schemas.microsoft.com/office/drawing/2014/main" id="{693E92F1-5871-4FB0-9E5A-22FF96E99039}"/>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144847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29A18-FD91-08B2-D206-B6C16EF13AF6}"/>
              </a:ext>
            </a:extLst>
          </p:cNvPr>
          <p:cNvSpPr>
            <a:spLocks noGrp="1"/>
          </p:cNvSpPr>
          <p:nvPr>
            <p:ph type="title"/>
          </p:nvPr>
        </p:nvSpPr>
        <p:spPr>
          <a:xfrm>
            <a:off x="839788" y="457200"/>
            <a:ext cx="3932237" cy="1600200"/>
          </a:xfrm>
        </p:spPr>
        <p:txBody>
          <a:bodyPr anchor="b"/>
          <a:lstStyle>
            <a:lvl1pPr>
              <a:defRPr sz="3200">
                <a:solidFill>
                  <a:schemeClr val="accent1">
                    <a:lumMod val="50000"/>
                  </a:schemeClr>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8691078-18B8-C388-1B25-FECD2D84A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982380-4986-6E18-C389-FFBE52FFE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a:extLst>
              <a:ext uri="{FF2B5EF4-FFF2-40B4-BE49-F238E27FC236}">
                <a16:creationId xmlns:a16="http://schemas.microsoft.com/office/drawing/2014/main" id="{C89B4780-08D6-CEFA-3BDB-930BF646BBC2}"/>
              </a:ext>
            </a:extLst>
          </p:cNvPr>
          <p:cNvCxnSpPr/>
          <p:nvPr userDrawn="1"/>
        </p:nvCxnSpPr>
        <p:spPr>
          <a:xfrm>
            <a:off x="0" y="6362384"/>
            <a:ext cx="12192000" cy="0"/>
          </a:xfrm>
          <a:prstGeom prst="line">
            <a:avLst/>
          </a:prstGeom>
          <a:ln w="762000">
            <a:gradFill flip="none" rotWithShape="1">
              <a:gsLst>
                <a:gs pos="100000">
                  <a:schemeClr val="accent1"/>
                </a:gs>
                <a:gs pos="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with medium confidence">
            <a:extLst>
              <a:ext uri="{FF2B5EF4-FFF2-40B4-BE49-F238E27FC236}">
                <a16:creationId xmlns:a16="http://schemas.microsoft.com/office/drawing/2014/main" id="{BBF1CFF1-278D-515C-2B9E-8ECCBEA1B8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3400" y="6009533"/>
            <a:ext cx="3716402" cy="707886"/>
          </a:xfrm>
          <a:prstGeom prst="rect">
            <a:avLst/>
          </a:prstGeom>
        </p:spPr>
      </p:pic>
    </p:spTree>
    <p:extLst>
      <p:ext uri="{BB962C8B-B14F-4D97-AF65-F5344CB8AC3E}">
        <p14:creationId xmlns:p14="http://schemas.microsoft.com/office/powerpoint/2010/main" val="3205202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CF44-F6CA-426B-A7F0-020C79A488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018D17-C961-4CC5-AA48-10AFF47A3A96}"/>
              </a:ext>
            </a:extLst>
          </p:cNvPr>
          <p:cNvSpPr>
            <a:spLocks noGrp="1"/>
          </p:cNvSpPr>
          <p:nvPr>
            <p:ph sz="half" idx="1"/>
          </p:nvPr>
        </p:nvSpPr>
        <p:spPr>
          <a:xfrm>
            <a:off x="838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54382C-BD2C-45F7-8E47-06B3FF302DFB}"/>
              </a:ext>
            </a:extLst>
          </p:cNvPr>
          <p:cNvSpPr>
            <a:spLocks noGrp="1"/>
          </p:cNvSpPr>
          <p:nvPr>
            <p:ph sz="half" idx="2"/>
          </p:nvPr>
        </p:nvSpPr>
        <p:spPr>
          <a:xfrm>
            <a:off x="6172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FB8CD8-8FBC-4F5C-B9AD-264774209A4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7E7D6AD-C7B9-408C-AF38-1E3319CBEC1E}"/>
              </a:ext>
            </a:extLst>
          </p:cNvPr>
          <p:cNvSpPr>
            <a:spLocks noGrp="1"/>
          </p:cNvSpPr>
          <p:nvPr>
            <p:ph type="ftr" sz="quarter" idx="11"/>
          </p:nvPr>
        </p:nvSpPr>
        <p:spPr/>
        <p:txBody>
          <a:bodyPr/>
          <a:lstStyle/>
          <a:p>
            <a:r>
              <a:rPr lang="en-US"/>
              <a:t>FY21 Operating Budget Forum</a:t>
            </a:r>
          </a:p>
        </p:txBody>
      </p:sp>
      <p:sp>
        <p:nvSpPr>
          <p:cNvPr id="7" name="Slide Number Placeholder 6">
            <a:extLst>
              <a:ext uri="{FF2B5EF4-FFF2-40B4-BE49-F238E27FC236}">
                <a16:creationId xmlns:a16="http://schemas.microsoft.com/office/drawing/2014/main" id="{9E563BA6-6E92-4258-9215-E74CE8555489}"/>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3647679632"/>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2858A-1942-4518-BE22-49558EBF81D5}"/>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71DEC4-5991-4CA4-BD63-0E4855D66DFF}"/>
              </a:ext>
            </a:extLst>
          </p:cNvPr>
          <p:cNvSpPr>
            <a:spLocks noGrp="1"/>
          </p:cNvSpPr>
          <p:nvPr>
            <p:ph type="body" idx="1"/>
          </p:nvPr>
        </p:nvSpPr>
        <p:spPr>
          <a:xfrm>
            <a:off x="839789" y="1681163"/>
            <a:ext cx="5157787" cy="823912"/>
          </a:xfrm>
        </p:spPr>
        <p:txBody>
          <a:bodyPr anchor="b"/>
          <a:lstStyle>
            <a:lvl1pPr marL="0" indent="0">
              <a:buNone/>
              <a:defRPr sz="2040" b="1"/>
            </a:lvl1pPr>
            <a:lvl2pPr marL="388610" indent="0">
              <a:buNone/>
              <a:defRPr sz="1700" b="1"/>
            </a:lvl2pPr>
            <a:lvl3pPr marL="777221" indent="0">
              <a:buNone/>
              <a:defRPr sz="1531" b="1"/>
            </a:lvl3pPr>
            <a:lvl4pPr marL="1165831" indent="0">
              <a:buNone/>
              <a:defRPr sz="1360" b="1"/>
            </a:lvl4pPr>
            <a:lvl5pPr marL="1554441" indent="0">
              <a:buNone/>
              <a:defRPr sz="1360" b="1"/>
            </a:lvl5pPr>
            <a:lvl6pPr marL="1943051" indent="0">
              <a:buNone/>
              <a:defRPr sz="1360" b="1"/>
            </a:lvl6pPr>
            <a:lvl7pPr marL="2331662" indent="0">
              <a:buNone/>
              <a:defRPr sz="1360" b="1"/>
            </a:lvl7pPr>
            <a:lvl8pPr marL="2720272" indent="0">
              <a:buNone/>
              <a:defRPr sz="1360" b="1"/>
            </a:lvl8pPr>
            <a:lvl9pPr marL="3108882" indent="0">
              <a:buNone/>
              <a:defRPr sz="1360" b="1"/>
            </a:lvl9pPr>
          </a:lstStyle>
          <a:p>
            <a:pPr lvl="0"/>
            <a:r>
              <a:rPr lang="en-US"/>
              <a:t>Click to edit Master text styles</a:t>
            </a:r>
          </a:p>
        </p:txBody>
      </p:sp>
      <p:sp>
        <p:nvSpPr>
          <p:cNvPr id="4" name="Content Placeholder 3">
            <a:extLst>
              <a:ext uri="{FF2B5EF4-FFF2-40B4-BE49-F238E27FC236}">
                <a16:creationId xmlns:a16="http://schemas.microsoft.com/office/drawing/2014/main" id="{AF944354-6DD8-45A8-B362-AB8960BD82B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E0EB41-3849-4BF7-91CD-BEAB98738A11}"/>
              </a:ext>
            </a:extLst>
          </p:cNvPr>
          <p:cNvSpPr>
            <a:spLocks noGrp="1"/>
          </p:cNvSpPr>
          <p:nvPr>
            <p:ph type="body" sz="quarter" idx="3"/>
          </p:nvPr>
        </p:nvSpPr>
        <p:spPr>
          <a:xfrm>
            <a:off x="6172201" y="1681163"/>
            <a:ext cx="5183187" cy="823912"/>
          </a:xfrm>
        </p:spPr>
        <p:txBody>
          <a:bodyPr anchor="b"/>
          <a:lstStyle>
            <a:lvl1pPr marL="0" indent="0">
              <a:buNone/>
              <a:defRPr sz="2040" b="1"/>
            </a:lvl1pPr>
            <a:lvl2pPr marL="388610" indent="0">
              <a:buNone/>
              <a:defRPr sz="1700" b="1"/>
            </a:lvl2pPr>
            <a:lvl3pPr marL="777221" indent="0">
              <a:buNone/>
              <a:defRPr sz="1531" b="1"/>
            </a:lvl3pPr>
            <a:lvl4pPr marL="1165831" indent="0">
              <a:buNone/>
              <a:defRPr sz="1360" b="1"/>
            </a:lvl4pPr>
            <a:lvl5pPr marL="1554441" indent="0">
              <a:buNone/>
              <a:defRPr sz="1360" b="1"/>
            </a:lvl5pPr>
            <a:lvl6pPr marL="1943051" indent="0">
              <a:buNone/>
              <a:defRPr sz="1360" b="1"/>
            </a:lvl6pPr>
            <a:lvl7pPr marL="2331662" indent="0">
              <a:buNone/>
              <a:defRPr sz="1360" b="1"/>
            </a:lvl7pPr>
            <a:lvl8pPr marL="2720272" indent="0">
              <a:buNone/>
              <a:defRPr sz="1360" b="1"/>
            </a:lvl8pPr>
            <a:lvl9pPr marL="3108882" indent="0">
              <a:buNone/>
              <a:defRPr sz="1360" b="1"/>
            </a:lvl9pPr>
          </a:lstStyle>
          <a:p>
            <a:pPr lvl="0"/>
            <a:r>
              <a:rPr lang="en-US"/>
              <a:t>Click to edit Master text styles</a:t>
            </a:r>
          </a:p>
        </p:txBody>
      </p:sp>
      <p:sp>
        <p:nvSpPr>
          <p:cNvPr id="6" name="Content Placeholder 5">
            <a:extLst>
              <a:ext uri="{FF2B5EF4-FFF2-40B4-BE49-F238E27FC236}">
                <a16:creationId xmlns:a16="http://schemas.microsoft.com/office/drawing/2014/main" id="{57E8F317-253C-4FE0-8342-6E9620EB443C}"/>
              </a:ext>
            </a:extLst>
          </p:cNvPr>
          <p:cNvSpPr>
            <a:spLocks noGrp="1"/>
          </p:cNvSpPr>
          <p:nvPr>
            <p:ph sz="quarter" idx="4"/>
          </p:nvPr>
        </p:nvSpPr>
        <p:spPr>
          <a:xfrm>
            <a:off x="6172201"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AE9B93-A251-4B2A-AE1F-90A8C4099D1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B7AC755-C563-4A3D-88BC-2C077F367016}"/>
              </a:ext>
            </a:extLst>
          </p:cNvPr>
          <p:cNvSpPr>
            <a:spLocks noGrp="1"/>
          </p:cNvSpPr>
          <p:nvPr>
            <p:ph type="ftr" sz="quarter" idx="11"/>
          </p:nvPr>
        </p:nvSpPr>
        <p:spPr/>
        <p:txBody>
          <a:bodyPr/>
          <a:lstStyle/>
          <a:p>
            <a:r>
              <a:rPr lang="en-US"/>
              <a:t>FY21 Operating Budget Forum</a:t>
            </a:r>
          </a:p>
        </p:txBody>
      </p:sp>
      <p:sp>
        <p:nvSpPr>
          <p:cNvPr id="9" name="Slide Number Placeholder 8">
            <a:extLst>
              <a:ext uri="{FF2B5EF4-FFF2-40B4-BE49-F238E27FC236}">
                <a16:creationId xmlns:a16="http://schemas.microsoft.com/office/drawing/2014/main" id="{1676AB03-934F-4B66-9BD2-1F42744CC103}"/>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55433433"/>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BA0B-6FCD-47BF-9AB1-F58890757F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6A2E73-69DF-4B6C-BC7D-696735589E4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C21ABA0-A41D-4206-9625-5FA8697AB46B}"/>
              </a:ext>
            </a:extLst>
          </p:cNvPr>
          <p:cNvSpPr>
            <a:spLocks noGrp="1"/>
          </p:cNvSpPr>
          <p:nvPr>
            <p:ph type="ftr" sz="quarter" idx="11"/>
          </p:nvPr>
        </p:nvSpPr>
        <p:spPr/>
        <p:txBody>
          <a:bodyPr/>
          <a:lstStyle/>
          <a:p>
            <a:r>
              <a:rPr lang="en-US"/>
              <a:t>FY21 Operating Budget Forum</a:t>
            </a:r>
          </a:p>
        </p:txBody>
      </p:sp>
      <p:sp>
        <p:nvSpPr>
          <p:cNvPr id="5" name="Slide Number Placeholder 4">
            <a:extLst>
              <a:ext uri="{FF2B5EF4-FFF2-40B4-BE49-F238E27FC236}">
                <a16:creationId xmlns:a16="http://schemas.microsoft.com/office/drawing/2014/main" id="{1FCAFAFC-9E0F-40BE-9F59-6A183C502645}"/>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4158314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A36F0-820B-4AE7-9D81-C8036F36E40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54DE5A3-AF8A-4DB8-BB18-039B22D91046}"/>
              </a:ext>
            </a:extLst>
          </p:cNvPr>
          <p:cNvSpPr>
            <a:spLocks noGrp="1"/>
          </p:cNvSpPr>
          <p:nvPr>
            <p:ph type="ftr" sz="quarter" idx="11"/>
          </p:nvPr>
        </p:nvSpPr>
        <p:spPr/>
        <p:txBody>
          <a:bodyPr/>
          <a:lstStyle/>
          <a:p>
            <a:r>
              <a:rPr lang="en-US"/>
              <a:t>FY21 Operating Budget Forum</a:t>
            </a:r>
          </a:p>
        </p:txBody>
      </p:sp>
      <p:sp>
        <p:nvSpPr>
          <p:cNvPr id="4" name="Slide Number Placeholder 3">
            <a:extLst>
              <a:ext uri="{FF2B5EF4-FFF2-40B4-BE49-F238E27FC236}">
                <a16:creationId xmlns:a16="http://schemas.microsoft.com/office/drawing/2014/main" id="{0225607E-3605-4B8B-8D2F-07003DA2A43A}"/>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3326320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F409-331F-4DD7-85A8-8C9F06D79F34}"/>
              </a:ext>
            </a:extLst>
          </p:cNvPr>
          <p:cNvSpPr>
            <a:spLocks noGrp="1"/>
          </p:cNvSpPr>
          <p:nvPr>
            <p:ph type="title"/>
          </p:nvPr>
        </p:nvSpPr>
        <p:spPr>
          <a:xfrm>
            <a:off x="839789" y="457200"/>
            <a:ext cx="3932237" cy="1600200"/>
          </a:xfrm>
        </p:spPr>
        <p:txBody>
          <a:bodyPr anchor="b"/>
          <a:lstStyle>
            <a:lvl1pPr>
              <a:defRPr sz="2720"/>
            </a:lvl1pPr>
          </a:lstStyle>
          <a:p>
            <a:r>
              <a:rPr lang="en-US"/>
              <a:t>Click to edit Master title style</a:t>
            </a:r>
          </a:p>
        </p:txBody>
      </p:sp>
      <p:sp>
        <p:nvSpPr>
          <p:cNvPr id="3" name="Content Placeholder 2">
            <a:extLst>
              <a:ext uri="{FF2B5EF4-FFF2-40B4-BE49-F238E27FC236}">
                <a16:creationId xmlns:a16="http://schemas.microsoft.com/office/drawing/2014/main" id="{65BF7254-21FC-4580-B09B-25E9635B1780}"/>
              </a:ext>
            </a:extLst>
          </p:cNvPr>
          <p:cNvSpPr>
            <a:spLocks noGrp="1"/>
          </p:cNvSpPr>
          <p:nvPr>
            <p:ph idx="1"/>
          </p:nvPr>
        </p:nvSpPr>
        <p:spPr>
          <a:xfrm>
            <a:off x="5183187" y="987426"/>
            <a:ext cx="6172201" cy="4873625"/>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0CC352-8DB4-470C-88A6-2F39C08B51AB}"/>
              </a:ext>
            </a:extLst>
          </p:cNvPr>
          <p:cNvSpPr>
            <a:spLocks noGrp="1"/>
          </p:cNvSpPr>
          <p:nvPr>
            <p:ph type="body" sz="half" idx="2"/>
          </p:nvPr>
        </p:nvSpPr>
        <p:spPr>
          <a:xfrm>
            <a:off x="839789" y="2057401"/>
            <a:ext cx="3932237" cy="3811588"/>
          </a:xfrm>
        </p:spPr>
        <p:txBody>
          <a:bodyPr/>
          <a:lstStyle>
            <a:lvl1pPr marL="0" indent="0">
              <a:buNone/>
              <a:defRPr sz="1360"/>
            </a:lvl1pPr>
            <a:lvl2pPr marL="388610" indent="0">
              <a:buNone/>
              <a:defRPr sz="1191"/>
            </a:lvl2pPr>
            <a:lvl3pPr marL="777221" indent="0">
              <a:buNone/>
              <a:defRPr sz="1020"/>
            </a:lvl3pPr>
            <a:lvl4pPr marL="1165831" indent="0">
              <a:buNone/>
              <a:defRPr sz="851"/>
            </a:lvl4pPr>
            <a:lvl5pPr marL="1554441" indent="0">
              <a:buNone/>
              <a:defRPr sz="851"/>
            </a:lvl5pPr>
            <a:lvl6pPr marL="1943051" indent="0">
              <a:buNone/>
              <a:defRPr sz="851"/>
            </a:lvl6pPr>
            <a:lvl7pPr marL="2331662" indent="0">
              <a:buNone/>
              <a:defRPr sz="851"/>
            </a:lvl7pPr>
            <a:lvl8pPr marL="2720272" indent="0">
              <a:buNone/>
              <a:defRPr sz="851"/>
            </a:lvl8pPr>
            <a:lvl9pPr marL="3108882" indent="0">
              <a:buNone/>
              <a:defRPr sz="851"/>
            </a:lvl9pPr>
          </a:lstStyle>
          <a:p>
            <a:pPr lvl="0"/>
            <a:r>
              <a:rPr lang="en-US"/>
              <a:t>Click to edit Master text styles</a:t>
            </a:r>
          </a:p>
        </p:txBody>
      </p:sp>
      <p:sp>
        <p:nvSpPr>
          <p:cNvPr id="5" name="Date Placeholder 4">
            <a:extLst>
              <a:ext uri="{FF2B5EF4-FFF2-40B4-BE49-F238E27FC236}">
                <a16:creationId xmlns:a16="http://schemas.microsoft.com/office/drawing/2014/main" id="{844595F4-746B-43BA-87D1-C9525E584A9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6C92DDB-B98B-4FA7-A7F8-D337AF21ECC7}"/>
              </a:ext>
            </a:extLst>
          </p:cNvPr>
          <p:cNvSpPr>
            <a:spLocks noGrp="1"/>
          </p:cNvSpPr>
          <p:nvPr>
            <p:ph type="ftr" sz="quarter" idx="11"/>
          </p:nvPr>
        </p:nvSpPr>
        <p:spPr/>
        <p:txBody>
          <a:bodyPr/>
          <a:lstStyle/>
          <a:p>
            <a:r>
              <a:rPr lang="en-US"/>
              <a:t>FY21 Operating Budget Forum</a:t>
            </a:r>
          </a:p>
        </p:txBody>
      </p:sp>
      <p:sp>
        <p:nvSpPr>
          <p:cNvPr id="7" name="Slide Number Placeholder 6">
            <a:extLst>
              <a:ext uri="{FF2B5EF4-FFF2-40B4-BE49-F238E27FC236}">
                <a16:creationId xmlns:a16="http://schemas.microsoft.com/office/drawing/2014/main" id="{31B05A14-814F-45E9-917C-8B305C6A4638}"/>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983787705"/>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E500-08B3-4429-8DE6-C918E231AF6A}"/>
              </a:ext>
            </a:extLst>
          </p:cNvPr>
          <p:cNvSpPr>
            <a:spLocks noGrp="1"/>
          </p:cNvSpPr>
          <p:nvPr>
            <p:ph type="title"/>
          </p:nvPr>
        </p:nvSpPr>
        <p:spPr>
          <a:xfrm>
            <a:off x="839789" y="457200"/>
            <a:ext cx="3932237" cy="1600200"/>
          </a:xfrm>
        </p:spPr>
        <p:txBody>
          <a:bodyPr anchor="b"/>
          <a:lstStyle>
            <a:lvl1pPr>
              <a:defRPr sz="2720"/>
            </a:lvl1pPr>
          </a:lstStyle>
          <a:p>
            <a:r>
              <a:rPr lang="en-US"/>
              <a:t>Click to edit Master title style</a:t>
            </a:r>
          </a:p>
        </p:txBody>
      </p:sp>
      <p:sp>
        <p:nvSpPr>
          <p:cNvPr id="3" name="Picture Placeholder 2">
            <a:extLst>
              <a:ext uri="{FF2B5EF4-FFF2-40B4-BE49-F238E27FC236}">
                <a16:creationId xmlns:a16="http://schemas.microsoft.com/office/drawing/2014/main" id="{982C7D93-A1F1-46A1-92D5-E4CBB7B200C7}"/>
              </a:ext>
            </a:extLst>
          </p:cNvPr>
          <p:cNvSpPr>
            <a:spLocks noGrp="1"/>
          </p:cNvSpPr>
          <p:nvPr>
            <p:ph type="pic" idx="1"/>
          </p:nvPr>
        </p:nvSpPr>
        <p:spPr>
          <a:xfrm>
            <a:off x="5183187" y="987426"/>
            <a:ext cx="6172201" cy="4873625"/>
          </a:xfrm>
        </p:spPr>
        <p:txBody>
          <a:bodyPr/>
          <a:lstStyle>
            <a:lvl1pPr marL="0" indent="0">
              <a:buNone/>
              <a:defRPr sz="2720"/>
            </a:lvl1pPr>
            <a:lvl2pPr marL="388610" indent="0">
              <a:buNone/>
              <a:defRPr sz="2380"/>
            </a:lvl2pPr>
            <a:lvl3pPr marL="777221" indent="0">
              <a:buNone/>
              <a:defRPr sz="2040"/>
            </a:lvl3pPr>
            <a:lvl4pPr marL="1165831" indent="0">
              <a:buNone/>
              <a:defRPr sz="1700"/>
            </a:lvl4pPr>
            <a:lvl5pPr marL="1554441" indent="0">
              <a:buNone/>
              <a:defRPr sz="1700"/>
            </a:lvl5pPr>
            <a:lvl6pPr marL="1943051" indent="0">
              <a:buNone/>
              <a:defRPr sz="1700"/>
            </a:lvl6pPr>
            <a:lvl7pPr marL="2331662" indent="0">
              <a:buNone/>
              <a:defRPr sz="1700"/>
            </a:lvl7pPr>
            <a:lvl8pPr marL="2720272" indent="0">
              <a:buNone/>
              <a:defRPr sz="1700"/>
            </a:lvl8pPr>
            <a:lvl9pPr marL="3108882" indent="0">
              <a:buNone/>
              <a:defRPr sz="1700"/>
            </a:lvl9pPr>
          </a:lstStyle>
          <a:p>
            <a:endParaRPr lang="en-US"/>
          </a:p>
        </p:txBody>
      </p:sp>
      <p:sp>
        <p:nvSpPr>
          <p:cNvPr id="4" name="Text Placeholder 3">
            <a:extLst>
              <a:ext uri="{FF2B5EF4-FFF2-40B4-BE49-F238E27FC236}">
                <a16:creationId xmlns:a16="http://schemas.microsoft.com/office/drawing/2014/main" id="{CDE374AA-AAF4-47AB-BF4D-1AC5C0D04329}"/>
              </a:ext>
            </a:extLst>
          </p:cNvPr>
          <p:cNvSpPr>
            <a:spLocks noGrp="1"/>
          </p:cNvSpPr>
          <p:nvPr>
            <p:ph type="body" sz="half" idx="2"/>
          </p:nvPr>
        </p:nvSpPr>
        <p:spPr>
          <a:xfrm>
            <a:off x="839789" y="2057401"/>
            <a:ext cx="3932237" cy="3811588"/>
          </a:xfrm>
        </p:spPr>
        <p:txBody>
          <a:bodyPr/>
          <a:lstStyle>
            <a:lvl1pPr marL="0" indent="0">
              <a:buNone/>
              <a:defRPr sz="1360"/>
            </a:lvl1pPr>
            <a:lvl2pPr marL="388610" indent="0">
              <a:buNone/>
              <a:defRPr sz="1191"/>
            </a:lvl2pPr>
            <a:lvl3pPr marL="777221" indent="0">
              <a:buNone/>
              <a:defRPr sz="1020"/>
            </a:lvl3pPr>
            <a:lvl4pPr marL="1165831" indent="0">
              <a:buNone/>
              <a:defRPr sz="851"/>
            </a:lvl4pPr>
            <a:lvl5pPr marL="1554441" indent="0">
              <a:buNone/>
              <a:defRPr sz="851"/>
            </a:lvl5pPr>
            <a:lvl6pPr marL="1943051" indent="0">
              <a:buNone/>
              <a:defRPr sz="851"/>
            </a:lvl6pPr>
            <a:lvl7pPr marL="2331662" indent="0">
              <a:buNone/>
              <a:defRPr sz="851"/>
            </a:lvl7pPr>
            <a:lvl8pPr marL="2720272" indent="0">
              <a:buNone/>
              <a:defRPr sz="851"/>
            </a:lvl8pPr>
            <a:lvl9pPr marL="3108882" indent="0">
              <a:buNone/>
              <a:defRPr sz="851"/>
            </a:lvl9pPr>
          </a:lstStyle>
          <a:p>
            <a:pPr lvl="0"/>
            <a:r>
              <a:rPr lang="en-US"/>
              <a:t>Click to edit Master text styles</a:t>
            </a:r>
          </a:p>
        </p:txBody>
      </p:sp>
      <p:sp>
        <p:nvSpPr>
          <p:cNvPr id="5" name="Date Placeholder 4">
            <a:extLst>
              <a:ext uri="{FF2B5EF4-FFF2-40B4-BE49-F238E27FC236}">
                <a16:creationId xmlns:a16="http://schemas.microsoft.com/office/drawing/2014/main" id="{2CD4D5B9-1E8F-409D-A282-A694C8C24D9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5D70071-DC90-4722-9703-BEAF6694787D}"/>
              </a:ext>
            </a:extLst>
          </p:cNvPr>
          <p:cNvSpPr>
            <a:spLocks noGrp="1"/>
          </p:cNvSpPr>
          <p:nvPr>
            <p:ph type="ftr" sz="quarter" idx="11"/>
          </p:nvPr>
        </p:nvSpPr>
        <p:spPr/>
        <p:txBody>
          <a:bodyPr/>
          <a:lstStyle/>
          <a:p>
            <a:r>
              <a:rPr lang="en-US"/>
              <a:t>FY21 Operating Budget Forum</a:t>
            </a:r>
          </a:p>
        </p:txBody>
      </p:sp>
      <p:sp>
        <p:nvSpPr>
          <p:cNvPr id="7" name="Slide Number Placeholder 6">
            <a:extLst>
              <a:ext uri="{FF2B5EF4-FFF2-40B4-BE49-F238E27FC236}">
                <a16:creationId xmlns:a16="http://schemas.microsoft.com/office/drawing/2014/main" id="{1E9D5289-8E60-4C55-A2C4-DE0BA9E3BE12}"/>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101495618"/>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AFB5C-2362-48FB-86C5-98B5D90D50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6F1A09-FFE1-49F1-8FBA-08F6CF28EE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DFE7A-3EB6-4AD9-8D1C-EBB68AFA19B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479C71D-B923-41C2-B0C7-F7F5C5DACFFD}"/>
              </a:ext>
            </a:extLst>
          </p:cNvPr>
          <p:cNvSpPr>
            <a:spLocks noGrp="1"/>
          </p:cNvSpPr>
          <p:nvPr>
            <p:ph type="ftr" sz="quarter" idx="11"/>
          </p:nvPr>
        </p:nvSpPr>
        <p:spPr/>
        <p:txBody>
          <a:bodyPr/>
          <a:lstStyle/>
          <a:p>
            <a:r>
              <a:rPr lang="en-US"/>
              <a:t>FY21 Operating Budget Forum</a:t>
            </a:r>
          </a:p>
        </p:txBody>
      </p:sp>
      <p:sp>
        <p:nvSpPr>
          <p:cNvPr id="6" name="Slide Number Placeholder 5">
            <a:extLst>
              <a:ext uri="{FF2B5EF4-FFF2-40B4-BE49-F238E27FC236}">
                <a16:creationId xmlns:a16="http://schemas.microsoft.com/office/drawing/2014/main" id="{0F71C0ED-FF85-42BD-A118-DBE265DF7837}"/>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3836825756"/>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28644F-69FB-4D98-AF20-0F72927A7FC1}"/>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D01A71-3CF1-457E-B8CD-2DDEA0EBA2D5}"/>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1BE83-B979-4072-9A27-D63564F6CF9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C09214-6F69-4D31-AD5E-21D3BE649560}"/>
              </a:ext>
            </a:extLst>
          </p:cNvPr>
          <p:cNvSpPr>
            <a:spLocks noGrp="1"/>
          </p:cNvSpPr>
          <p:nvPr>
            <p:ph type="ftr" sz="quarter" idx="11"/>
          </p:nvPr>
        </p:nvSpPr>
        <p:spPr/>
        <p:txBody>
          <a:bodyPr/>
          <a:lstStyle/>
          <a:p>
            <a:r>
              <a:rPr lang="en-US"/>
              <a:t>FY21 Operating Budget Forum</a:t>
            </a:r>
          </a:p>
        </p:txBody>
      </p:sp>
      <p:sp>
        <p:nvSpPr>
          <p:cNvPr id="6" name="Slide Number Placeholder 5">
            <a:extLst>
              <a:ext uri="{FF2B5EF4-FFF2-40B4-BE49-F238E27FC236}">
                <a16:creationId xmlns:a16="http://schemas.microsoft.com/office/drawing/2014/main" id="{06AE3D2D-0BC4-4BFA-AF8F-A1E36C100C5D}"/>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3142966178"/>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ull Image without foote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10" name="Footer Placeholder 3"/>
          <p:cNvSpPr>
            <a:spLocks noGrp="1"/>
          </p:cNvSpPr>
          <p:nvPr>
            <p:ph type="ftr" sz="quarter" idx="3"/>
          </p:nvPr>
        </p:nvSpPr>
        <p:spPr>
          <a:xfrm>
            <a:off x="3604507" y="6508464"/>
            <a:ext cx="4987771" cy="259032"/>
          </a:xfrm>
          <a:prstGeom prst="rect">
            <a:avLst/>
          </a:prstGeom>
        </p:spPr>
        <p:txBody>
          <a:bodyPr vert="horz" lIns="91440" tIns="45720" rIns="91440" bIns="45720" rtlCol="0" anchor="ctr"/>
          <a:lstStyle>
            <a:lvl1pPr algn="ctr">
              <a:defRPr sz="800" b="0" i="0">
                <a:solidFill>
                  <a:schemeClr val="tx1">
                    <a:alpha val="50000"/>
                  </a:schemeClr>
                </a:solidFill>
                <a:latin typeface="Lato Light" charset="0"/>
                <a:ea typeface="Lato Light" charset="0"/>
                <a:cs typeface="Lato Light" charset="0"/>
              </a:defRPr>
            </a:lvl1pPr>
          </a:lstStyle>
          <a:p>
            <a:r>
              <a:rPr lang="en-US"/>
              <a:t>FY21 Operating Budget Forum</a:t>
            </a:r>
          </a:p>
        </p:txBody>
      </p:sp>
    </p:spTree>
    <p:extLst>
      <p:ext uri="{BB962C8B-B14F-4D97-AF65-F5344CB8AC3E}">
        <p14:creationId xmlns:p14="http://schemas.microsoft.com/office/powerpoint/2010/main" val="272852808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all footer">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44416" y="6480131"/>
            <a:ext cx="514955"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29990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29A18-FD91-08B2-D206-B6C16EF13AF6}"/>
              </a:ext>
            </a:extLst>
          </p:cNvPr>
          <p:cNvSpPr>
            <a:spLocks noGrp="1"/>
          </p:cNvSpPr>
          <p:nvPr>
            <p:ph type="title"/>
          </p:nvPr>
        </p:nvSpPr>
        <p:spPr>
          <a:xfrm>
            <a:off x="839788" y="457200"/>
            <a:ext cx="3932237" cy="1600200"/>
          </a:xfrm>
        </p:spPr>
        <p:txBody>
          <a:bodyPr anchor="b"/>
          <a:lstStyle>
            <a:lvl1pPr>
              <a:defRPr sz="3200">
                <a:solidFill>
                  <a:schemeClr val="accent1">
                    <a:lumMod val="50000"/>
                  </a:schemeClr>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8691078-18B8-C388-1B25-FECD2D84A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982380-4986-6E18-C389-FFBE52FFE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a:extLst>
              <a:ext uri="{FF2B5EF4-FFF2-40B4-BE49-F238E27FC236}">
                <a16:creationId xmlns:a16="http://schemas.microsoft.com/office/drawing/2014/main" id="{C89B4780-08D6-CEFA-3BDB-930BF646BBC2}"/>
              </a:ext>
            </a:extLst>
          </p:cNvPr>
          <p:cNvCxnSpPr/>
          <p:nvPr userDrawn="1"/>
        </p:nvCxnSpPr>
        <p:spPr>
          <a:xfrm>
            <a:off x="0" y="6362384"/>
            <a:ext cx="12192000" cy="0"/>
          </a:xfrm>
          <a:prstGeom prst="line">
            <a:avLst/>
          </a:prstGeom>
          <a:ln w="762000">
            <a:gradFill flip="none" rotWithShape="1">
              <a:gsLst>
                <a:gs pos="0">
                  <a:srgbClr val="0BAABB"/>
                </a:gs>
                <a:gs pos="100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E7F3C3C-FBCE-DAB6-B83B-95D0BD37C0E7}"/>
              </a:ext>
            </a:extLst>
          </p:cNvPr>
          <p:cNvSpPr txBox="1"/>
          <p:nvPr userDrawn="1"/>
        </p:nvSpPr>
        <p:spPr>
          <a:xfrm>
            <a:off x="72347" y="6046857"/>
            <a:ext cx="5110841" cy="707886"/>
          </a:xfrm>
          <a:prstGeom prst="rect">
            <a:avLst/>
          </a:prstGeom>
          <a:noFill/>
        </p:spPr>
        <p:txBody>
          <a:bodyPr wrap="square" rtlCol="0">
            <a:spAutoFit/>
          </a:bodyPr>
          <a:lstStyle/>
          <a:p>
            <a:r>
              <a:rPr lang="en-US" sz="400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BBF1CFF1-278D-515C-2B9E-8ECCBEA1B8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3400" y="6009533"/>
            <a:ext cx="3716402" cy="707886"/>
          </a:xfrm>
          <a:prstGeom prst="rect">
            <a:avLst/>
          </a:prstGeom>
        </p:spPr>
      </p:pic>
    </p:spTree>
    <p:extLst>
      <p:ext uri="{BB962C8B-B14F-4D97-AF65-F5344CB8AC3E}">
        <p14:creationId xmlns:p14="http://schemas.microsoft.com/office/powerpoint/2010/main" val="3924117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Image with all footer">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2928" y="6480131"/>
            <a:ext cx="557934"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0" y="4"/>
            <a:ext cx="12192000" cy="6458745"/>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09334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dex P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44416" y="6480131"/>
            <a:ext cx="514955"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0"/>
          </p:nvPr>
        </p:nvSpPr>
        <p:spPr>
          <a:xfrm>
            <a:off x="1309952" y="3889376"/>
            <a:ext cx="3928533" cy="2209800"/>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6963010" y="4051300"/>
            <a:ext cx="1283523" cy="1289051"/>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5"/>
          </p:nvPr>
        </p:nvSpPr>
        <p:spPr>
          <a:xfrm>
            <a:off x="8283810" y="4051300"/>
            <a:ext cx="1283523" cy="1289051"/>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28" name="Picture Placeholder 3"/>
          <p:cNvSpPr>
            <a:spLocks noGrp="1"/>
          </p:cNvSpPr>
          <p:nvPr>
            <p:ph type="pic" sz="quarter" idx="16"/>
          </p:nvPr>
        </p:nvSpPr>
        <p:spPr>
          <a:xfrm>
            <a:off x="9605434" y="4051300"/>
            <a:ext cx="1283523" cy="1289051"/>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914082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44416" y="6480131"/>
            <a:ext cx="514955"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0"/>
          </p:nvPr>
        </p:nvSpPr>
        <p:spPr>
          <a:xfrm>
            <a:off x="1" y="3"/>
            <a:ext cx="12187010" cy="2924247"/>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681076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Wide Im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0"/>
          </p:nvPr>
        </p:nvSpPr>
        <p:spPr>
          <a:xfrm>
            <a:off x="1330326" y="2613026"/>
            <a:ext cx="1943101" cy="1943100"/>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29" name="Picture Placeholder 3"/>
          <p:cNvSpPr>
            <a:spLocks noGrp="1"/>
          </p:cNvSpPr>
          <p:nvPr>
            <p:ph type="pic" sz="quarter" idx="14"/>
          </p:nvPr>
        </p:nvSpPr>
        <p:spPr>
          <a:xfrm>
            <a:off x="3869563" y="2613026"/>
            <a:ext cx="1943101" cy="1943100"/>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30" name="Picture Placeholder 3"/>
          <p:cNvSpPr>
            <a:spLocks noGrp="1"/>
          </p:cNvSpPr>
          <p:nvPr>
            <p:ph type="pic" sz="quarter" idx="15"/>
          </p:nvPr>
        </p:nvSpPr>
        <p:spPr>
          <a:xfrm>
            <a:off x="6414161" y="2613026"/>
            <a:ext cx="1943101" cy="1943100"/>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31" name="Picture Placeholder 3"/>
          <p:cNvSpPr>
            <a:spLocks noGrp="1"/>
          </p:cNvSpPr>
          <p:nvPr>
            <p:ph type="pic" sz="quarter" idx="16"/>
          </p:nvPr>
        </p:nvSpPr>
        <p:spPr>
          <a:xfrm>
            <a:off x="8953399" y="2613026"/>
            <a:ext cx="1943101" cy="1943100"/>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620797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Singl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4432" y="6480131"/>
            <a:ext cx="554929"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0"/>
          </p:nvPr>
        </p:nvSpPr>
        <p:spPr>
          <a:xfrm>
            <a:off x="1340003" y="2593978"/>
            <a:ext cx="2216151" cy="2216151"/>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334220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ll Image Page">
    <p:spTree>
      <p:nvGrpSpPr>
        <p:cNvPr id="1" name=""/>
        <p:cNvGrpSpPr/>
        <p:nvPr/>
      </p:nvGrpSpPr>
      <p:grpSpPr>
        <a:xfrm>
          <a:off x="0" y="0"/>
          <a:ext cx="0" cy="0"/>
          <a:chOff x="0" y="0"/>
          <a:chExt cx="0" cy="0"/>
        </a:xfrm>
      </p:grpSpPr>
      <p:sp>
        <p:nvSpPr>
          <p:cNvPr id="18" name="Picture Placeholder 3"/>
          <p:cNvSpPr>
            <a:spLocks noGrp="1"/>
          </p:cNvSpPr>
          <p:nvPr>
            <p:ph type="pic" sz="quarter" idx="10"/>
          </p:nvPr>
        </p:nvSpPr>
        <p:spPr>
          <a:xfrm>
            <a:off x="1" y="0"/>
            <a:ext cx="3860359" cy="6858000"/>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4432" y="6480131"/>
            <a:ext cx="554929"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343308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ide Small Image">
    <p:spTree>
      <p:nvGrpSpPr>
        <p:cNvPr id="1" name=""/>
        <p:cNvGrpSpPr/>
        <p:nvPr/>
      </p:nvGrpSpPr>
      <p:grpSpPr>
        <a:xfrm>
          <a:off x="0" y="0"/>
          <a:ext cx="0" cy="0"/>
          <a:chOff x="0" y="0"/>
          <a:chExt cx="0" cy="0"/>
        </a:xfrm>
      </p:grpSpPr>
      <p:sp>
        <p:nvSpPr>
          <p:cNvPr id="18" name="Picture Placeholder 3"/>
          <p:cNvSpPr>
            <a:spLocks noGrp="1"/>
          </p:cNvSpPr>
          <p:nvPr>
            <p:ph type="pic" sz="quarter" idx="10"/>
          </p:nvPr>
        </p:nvSpPr>
        <p:spPr>
          <a:xfrm>
            <a:off x="1337110" y="2749553"/>
            <a:ext cx="4253795" cy="1038679"/>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4432" y="6480131"/>
            <a:ext cx="554929"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978652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quare Small Image">
    <p:spTree>
      <p:nvGrpSpPr>
        <p:cNvPr id="1" name=""/>
        <p:cNvGrpSpPr/>
        <p:nvPr/>
      </p:nvGrpSpPr>
      <p:grpSpPr>
        <a:xfrm>
          <a:off x="0" y="0"/>
          <a:ext cx="0" cy="0"/>
          <a:chOff x="0" y="0"/>
          <a:chExt cx="0" cy="0"/>
        </a:xfrm>
      </p:grpSpPr>
      <p:sp>
        <p:nvSpPr>
          <p:cNvPr id="18" name="Picture Placeholder 3"/>
          <p:cNvSpPr>
            <a:spLocks noGrp="1"/>
          </p:cNvSpPr>
          <p:nvPr>
            <p:ph type="pic" sz="quarter" idx="10"/>
          </p:nvPr>
        </p:nvSpPr>
        <p:spPr>
          <a:xfrm>
            <a:off x="1797051" y="3930649"/>
            <a:ext cx="1797051" cy="1797051"/>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566289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ide small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4432" y="6480131"/>
            <a:ext cx="554929"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0"/>
          </p:nvPr>
        </p:nvSpPr>
        <p:spPr>
          <a:xfrm>
            <a:off x="2090056" y="2816213"/>
            <a:ext cx="7863840" cy="1886912"/>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785903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ll Image without footer">
    <p:spTree>
      <p:nvGrpSpPr>
        <p:cNvPr id="1" name=""/>
        <p:cNvGrpSpPr/>
        <p:nvPr/>
      </p:nvGrpSpPr>
      <p:grpSpPr>
        <a:xfrm>
          <a:off x="0" y="0"/>
          <a:ext cx="0" cy="0"/>
          <a:chOff x="0" y="0"/>
          <a:chExt cx="0" cy="0"/>
        </a:xfrm>
      </p:grpSpPr>
      <p:sp>
        <p:nvSpPr>
          <p:cNvPr id="18" name="Picture Placeholder 3"/>
          <p:cNvSpPr>
            <a:spLocks noGrp="1"/>
          </p:cNvSpPr>
          <p:nvPr>
            <p:ph type="pic" sz="quarter" idx="10"/>
          </p:nvPr>
        </p:nvSpPr>
        <p:spPr>
          <a:xfrm>
            <a:off x="1" y="0"/>
            <a:ext cx="3860359" cy="6858000"/>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Tree>
    <p:extLst>
      <p:ext uri="{BB962C8B-B14F-4D97-AF65-F5344CB8AC3E}">
        <p14:creationId xmlns:p14="http://schemas.microsoft.com/office/powerpoint/2010/main" val="1433230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29A18-FD91-08B2-D206-B6C16EF13AF6}"/>
              </a:ext>
            </a:extLst>
          </p:cNvPr>
          <p:cNvSpPr>
            <a:spLocks noGrp="1"/>
          </p:cNvSpPr>
          <p:nvPr>
            <p:ph type="title"/>
          </p:nvPr>
        </p:nvSpPr>
        <p:spPr>
          <a:xfrm>
            <a:off x="839788" y="457200"/>
            <a:ext cx="3932237" cy="1600200"/>
          </a:xfrm>
        </p:spPr>
        <p:txBody>
          <a:bodyPr anchor="b"/>
          <a:lstStyle>
            <a:lvl1pPr>
              <a:defRPr sz="3200">
                <a:solidFill>
                  <a:schemeClr val="accent1">
                    <a:lumMod val="50000"/>
                  </a:schemeClr>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8691078-18B8-C388-1B25-FECD2D84A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982380-4986-6E18-C389-FFBE52FFE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a:extLst>
              <a:ext uri="{FF2B5EF4-FFF2-40B4-BE49-F238E27FC236}">
                <a16:creationId xmlns:a16="http://schemas.microsoft.com/office/drawing/2014/main" id="{C89B4780-08D6-CEFA-3BDB-930BF646BBC2}"/>
              </a:ext>
            </a:extLst>
          </p:cNvPr>
          <p:cNvCxnSpPr/>
          <p:nvPr userDrawn="1"/>
        </p:nvCxnSpPr>
        <p:spPr>
          <a:xfrm>
            <a:off x="0" y="6362384"/>
            <a:ext cx="12192000" cy="0"/>
          </a:xfrm>
          <a:prstGeom prst="line">
            <a:avLst/>
          </a:prstGeom>
          <a:ln w="762000">
            <a:gradFill flip="none" rotWithShape="1">
              <a:gsLst>
                <a:gs pos="99000">
                  <a:schemeClr val="bg1"/>
                </a:gs>
                <a:gs pos="0">
                  <a:schemeClr val="accent4">
                    <a:lumMod val="75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95561BEC-E3EA-5051-9BBD-B72DD03AEE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9460" y="6032564"/>
            <a:ext cx="3613627" cy="699412"/>
          </a:xfrm>
          <a:prstGeom prst="rect">
            <a:avLst/>
          </a:prstGeom>
        </p:spPr>
      </p:pic>
      <p:sp>
        <p:nvSpPr>
          <p:cNvPr id="12" name="TextBox 11">
            <a:extLst>
              <a:ext uri="{FF2B5EF4-FFF2-40B4-BE49-F238E27FC236}">
                <a16:creationId xmlns:a16="http://schemas.microsoft.com/office/drawing/2014/main" id="{2E7F3C3C-FBCE-DAB6-B83B-95D0BD37C0E7}"/>
              </a:ext>
            </a:extLst>
          </p:cNvPr>
          <p:cNvSpPr txBox="1"/>
          <p:nvPr userDrawn="1"/>
        </p:nvSpPr>
        <p:spPr>
          <a:xfrm>
            <a:off x="72347" y="6046857"/>
            <a:ext cx="5110841" cy="707886"/>
          </a:xfrm>
          <a:prstGeom prst="rect">
            <a:avLst/>
          </a:prstGeom>
          <a:noFill/>
        </p:spPr>
        <p:txBody>
          <a:bodyPr wrap="square" rtlCol="0">
            <a:spAutoFit/>
          </a:bodyPr>
          <a:lstStyle/>
          <a:p>
            <a:r>
              <a:rPr lang="en-US" sz="4000" i="1">
                <a:solidFill>
                  <a:schemeClr val="accent1">
                    <a:lumMod val="50000"/>
                  </a:schemeClr>
                </a:solidFill>
                <a:latin typeface="Ink Free" panose="03080402000500000000" pitchFamily="66" charset="0"/>
              </a:rPr>
              <a:t>Incoming Grants</a:t>
            </a:r>
          </a:p>
        </p:txBody>
      </p:sp>
    </p:spTree>
    <p:extLst>
      <p:ext uri="{BB962C8B-B14F-4D97-AF65-F5344CB8AC3E}">
        <p14:creationId xmlns:p14="http://schemas.microsoft.com/office/powerpoint/2010/main" val="9672976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Mocup 1">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4432" y="6480131"/>
            <a:ext cx="554929"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0"/>
          </p:nvPr>
        </p:nvSpPr>
        <p:spPr>
          <a:xfrm>
            <a:off x="2346878" y="836715"/>
            <a:ext cx="7493539" cy="3811716"/>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836863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Small Im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44416" y="6480131"/>
            <a:ext cx="514955"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0"/>
          </p:nvPr>
        </p:nvSpPr>
        <p:spPr>
          <a:xfrm>
            <a:off x="5080000" y="2432052"/>
            <a:ext cx="1599849" cy="903288"/>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4"/>
          </p:nvPr>
        </p:nvSpPr>
        <p:spPr>
          <a:xfrm>
            <a:off x="7176756" y="2432052"/>
            <a:ext cx="1599849" cy="903288"/>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5"/>
          </p:nvPr>
        </p:nvSpPr>
        <p:spPr>
          <a:xfrm>
            <a:off x="9280210" y="2432052"/>
            <a:ext cx="1599849" cy="903288"/>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4020703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ocup Img">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0"/>
          </p:nvPr>
        </p:nvSpPr>
        <p:spPr>
          <a:xfrm>
            <a:off x="1640468" y="1119265"/>
            <a:ext cx="3434543" cy="4969048"/>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582127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uple Img Mockup">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0"/>
          </p:nvPr>
        </p:nvSpPr>
        <p:spPr>
          <a:xfrm>
            <a:off x="3525823" y="2667002"/>
            <a:ext cx="2201878" cy="2197100"/>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3525823" y="881859"/>
            <a:ext cx="1323183" cy="1783687"/>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4886063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Mockup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4048686" y="932724"/>
            <a:ext cx="5140560" cy="3477235"/>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080722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uple Mockup Im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2518347" y="1577382"/>
            <a:ext cx="7175293" cy="1721697"/>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44416" y="6480131"/>
            <a:ext cx="514955"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7035384" y="2348459"/>
            <a:ext cx="3265583" cy="2468383"/>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837720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Mockup 3">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4447085" y="762406"/>
            <a:ext cx="4477062" cy="3684676"/>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44416" y="6480131"/>
            <a:ext cx="514955"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7355908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 Couple Im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2861029" y="1352554"/>
            <a:ext cx="2615379" cy="1475593"/>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3246440" y="2252467"/>
            <a:ext cx="1780265" cy="1495075"/>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42268621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ide Img Bi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1338711" y="2194259"/>
            <a:ext cx="9555390" cy="2292797"/>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4432" y="6480131"/>
            <a:ext cx="554929"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1837298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quare Img 3">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2479234" y="1206500"/>
            <a:ext cx="2647405" cy="2640976"/>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82609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9CFC-FAF8-2493-D364-5EB945B02486}"/>
              </a:ext>
            </a:extLst>
          </p:cNvPr>
          <p:cNvSpPr>
            <a:spLocks noGrp="1"/>
          </p:cNvSpPr>
          <p:nvPr>
            <p:ph type="title"/>
          </p:nvPr>
        </p:nvSpPr>
        <p:spPr/>
        <p:txBody>
          <a:bodyPr/>
          <a:lstStyle>
            <a:lvl1pPr>
              <a:defRPr>
                <a:solidFill>
                  <a:schemeClr val="accent1">
                    <a:lumMod val="50000"/>
                  </a:schemeClr>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ADA1F87-14F1-55EF-00C0-1BBB9E052D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131CE9-A7A7-C484-2388-FFDA4A4E33A5}"/>
              </a:ext>
            </a:extLst>
          </p:cNvPr>
          <p:cNvSpPr>
            <a:spLocks noGrp="1"/>
          </p:cNvSpPr>
          <p:nvPr>
            <p:ph type="dt" sz="half" idx="10"/>
          </p:nvPr>
        </p:nvSpPr>
        <p:spPr/>
        <p:txBody>
          <a:bodyPr/>
          <a:lstStyle/>
          <a:p>
            <a:fld id="{6776C724-8472-4FF5-843C-D6E30CA3F4C2}" type="datetimeFigureOut">
              <a:rPr lang="en-US" smtClean="0"/>
              <a:t>4/15/2024</a:t>
            </a:fld>
            <a:endParaRPr lang="en-US"/>
          </a:p>
        </p:txBody>
      </p:sp>
      <p:sp>
        <p:nvSpPr>
          <p:cNvPr id="5" name="Footer Placeholder 4">
            <a:extLst>
              <a:ext uri="{FF2B5EF4-FFF2-40B4-BE49-F238E27FC236}">
                <a16:creationId xmlns:a16="http://schemas.microsoft.com/office/drawing/2014/main" id="{545DAB9D-66D7-77AD-B463-AFB193707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DDA51-7923-C168-3261-C7FADD6CDDF9}"/>
              </a:ext>
            </a:extLst>
          </p:cNvPr>
          <p:cNvSpPr>
            <a:spLocks noGrp="1"/>
          </p:cNvSpPr>
          <p:nvPr>
            <p:ph type="sldNum" sz="quarter" idx="12"/>
          </p:nvPr>
        </p:nvSpPr>
        <p:spPr/>
        <p:txBody>
          <a:bodyPr/>
          <a:lstStyle/>
          <a:p>
            <a:fld id="{AC132FA3-B2FD-4CBA-8436-9AFC78EAD3D6}" type="slidenum">
              <a:rPr lang="en-US" smtClean="0"/>
              <a:t>‹#›</a:t>
            </a:fld>
            <a:endParaRPr lang="en-US"/>
          </a:p>
        </p:txBody>
      </p:sp>
      <p:cxnSp>
        <p:nvCxnSpPr>
          <p:cNvPr id="7" name="Straight Connector 6">
            <a:extLst>
              <a:ext uri="{FF2B5EF4-FFF2-40B4-BE49-F238E27FC236}">
                <a16:creationId xmlns:a16="http://schemas.microsoft.com/office/drawing/2014/main" id="{8E9D2F0A-FFB3-9EA5-A8B6-464AFD6B211C}"/>
              </a:ext>
            </a:extLst>
          </p:cNvPr>
          <p:cNvCxnSpPr/>
          <p:nvPr userDrawn="1"/>
        </p:nvCxnSpPr>
        <p:spPr>
          <a:xfrm>
            <a:off x="0" y="6362384"/>
            <a:ext cx="12192000" cy="0"/>
          </a:xfrm>
          <a:prstGeom prst="line">
            <a:avLst/>
          </a:prstGeom>
          <a:ln w="762000">
            <a:gradFill flip="none" rotWithShape="1">
              <a:gsLst>
                <a:gs pos="100000">
                  <a:schemeClr val="accent1"/>
                </a:gs>
                <a:gs pos="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with medium confidence">
            <a:extLst>
              <a:ext uri="{FF2B5EF4-FFF2-40B4-BE49-F238E27FC236}">
                <a16:creationId xmlns:a16="http://schemas.microsoft.com/office/drawing/2014/main" id="{3B244798-76F7-7E70-C3F4-AF6F0D1ABB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3400" y="6009533"/>
            <a:ext cx="3716402" cy="707886"/>
          </a:xfrm>
          <a:prstGeom prst="rect">
            <a:avLst/>
          </a:prstGeom>
        </p:spPr>
      </p:pic>
    </p:spTree>
    <p:extLst>
      <p:ext uri="{BB962C8B-B14F-4D97-AF65-F5344CB8AC3E}">
        <p14:creationId xmlns:p14="http://schemas.microsoft.com/office/powerpoint/2010/main" val="1716365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quare Small Middle Im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4419601" y="1955800"/>
            <a:ext cx="2159001" cy="2153757"/>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8969292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1949453" y="2457803"/>
            <a:ext cx="1924844" cy="3421944"/>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4155153" y="2457803"/>
            <a:ext cx="1924844" cy="3421944"/>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5"/>
          </p:nvPr>
        </p:nvSpPr>
        <p:spPr>
          <a:xfrm>
            <a:off x="6377426" y="2457803"/>
            <a:ext cx="1924844" cy="3421944"/>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28" name="Picture Placeholder 3"/>
          <p:cNvSpPr>
            <a:spLocks noGrp="1"/>
          </p:cNvSpPr>
          <p:nvPr>
            <p:ph type="pic" sz="quarter" idx="16"/>
          </p:nvPr>
        </p:nvSpPr>
        <p:spPr>
          <a:xfrm>
            <a:off x="8583128" y="2457803"/>
            <a:ext cx="1924844" cy="3421944"/>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424363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4432" y="6480131"/>
            <a:ext cx="554929"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1517209" y="2493405"/>
            <a:ext cx="2913945" cy="1641217"/>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31" name="Picture Placeholder 3"/>
          <p:cNvSpPr>
            <a:spLocks noGrp="1"/>
          </p:cNvSpPr>
          <p:nvPr>
            <p:ph type="pic" sz="quarter" idx="15"/>
          </p:nvPr>
        </p:nvSpPr>
        <p:spPr>
          <a:xfrm>
            <a:off x="6187776" y="2493405"/>
            <a:ext cx="2913945" cy="1641217"/>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32" name="Picture Placeholder 3"/>
          <p:cNvSpPr>
            <a:spLocks noGrp="1"/>
          </p:cNvSpPr>
          <p:nvPr>
            <p:ph type="pic" sz="quarter" idx="16"/>
          </p:nvPr>
        </p:nvSpPr>
        <p:spPr>
          <a:xfrm>
            <a:off x="3098802" y="4337078"/>
            <a:ext cx="2913945" cy="1641217"/>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33" name="Picture Placeholder 3"/>
          <p:cNvSpPr>
            <a:spLocks noGrp="1"/>
          </p:cNvSpPr>
          <p:nvPr>
            <p:ph type="pic" sz="quarter" idx="17"/>
          </p:nvPr>
        </p:nvSpPr>
        <p:spPr>
          <a:xfrm>
            <a:off x="7763304" y="4337078"/>
            <a:ext cx="2913945" cy="1641217"/>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81496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4432" y="6480131"/>
            <a:ext cx="554929"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5556252" y="1854553"/>
            <a:ext cx="2267744" cy="4031544"/>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1184496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ocial P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2912269" y="2964656"/>
            <a:ext cx="7620519" cy="1847976"/>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412311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ward p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1211606" y="2731741"/>
            <a:ext cx="1139978" cy="2370085"/>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5"/>
          </p:nvPr>
        </p:nvSpPr>
        <p:spPr>
          <a:xfrm>
            <a:off x="4695035" y="2988416"/>
            <a:ext cx="1139978" cy="2370085"/>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6"/>
          </p:nvPr>
        </p:nvSpPr>
        <p:spPr>
          <a:xfrm>
            <a:off x="8068461" y="3437595"/>
            <a:ext cx="1139978" cy="2370085"/>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1975393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Award p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4432" y="6480131"/>
            <a:ext cx="554929"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1351310" y="2019300"/>
            <a:ext cx="9498905" cy="2311400"/>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7669192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ight 2 Im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5185171" y="2111776"/>
            <a:ext cx="3502132" cy="2634361"/>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8691870" y="2111776"/>
            <a:ext cx="3502132" cy="2634361"/>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2127382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alf BG &amp; Man Img">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9992" y="2452792"/>
            <a:ext cx="12201992" cy="2903697"/>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6"/>
          </p:nvPr>
        </p:nvSpPr>
        <p:spPr>
          <a:xfrm>
            <a:off x="4557011" y="629587"/>
            <a:ext cx="3075161" cy="4726899"/>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42249618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eneric 3">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3640090" y="3012963"/>
            <a:ext cx="4904391" cy="2758380"/>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996791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9CFC-FAF8-2493-D364-5EB945B02486}"/>
              </a:ext>
            </a:extLst>
          </p:cNvPr>
          <p:cNvSpPr>
            <a:spLocks noGrp="1"/>
          </p:cNvSpPr>
          <p:nvPr>
            <p:ph type="title"/>
          </p:nvPr>
        </p:nvSpPr>
        <p:spPr/>
        <p:txBody>
          <a:bodyPr/>
          <a:lstStyle>
            <a:lvl1pPr>
              <a:defRPr>
                <a:solidFill>
                  <a:schemeClr val="accent1">
                    <a:lumMod val="50000"/>
                  </a:schemeClr>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ADA1F87-14F1-55EF-00C0-1BBB9E052D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131CE9-A7A7-C484-2388-FFDA4A4E33A5}"/>
              </a:ext>
            </a:extLst>
          </p:cNvPr>
          <p:cNvSpPr>
            <a:spLocks noGrp="1"/>
          </p:cNvSpPr>
          <p:nvPr>
            <p:ph type="dt" sz="half" idx="10"/>
          </p:nvPr>
        </p:nvSpPr>
        <p:spPr/>
        <p:txBody>
          <a:bodyPr/>
          <a:lstStyle/>
          <a:p>
            <a:fld id="{6776C724-8472-4FF5-843C-D6E30CA3F4C2}" type="datetimeFigureOut">
              <a:rPr lang="en-US" smtClean="0"/>
              <a:t>4/15/2024</a:t>
            </a:fld>
            <a:endParaRPr lang="en-US"/>
          </a:p>
        </p:txBody>
      </p:sp>
      <p:sp>
        <p:nvSpPr>
          <p:cNvPr id="5" name="Footer Placeholder 4">
            <a:extLst>
              <a:ext uri="{FF2B5EF4-FFF2-40B4-BE49-F238E27FC236}">
                <a16:creationId xmlns:a16="http://schemas.microsoft.com/office/drawing/2014/main" id="{545DAB9D-66D7-77AD-B463-AFB193707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DDA51-7923-C168-3261-C7FADD6CDDF9}"/>
              </a:ext>
            </a:extLst>
          </p:cNvPr>
          <p:cNvSpPr>
            <a:spLocks noGrp="1"/>
          </p:cNvSpPr>
          <p:nvPr>
            <p:ph type="sldNum" sz="quarter" idx="12"/>
          </p:nvPr>
        </p:nvSpPr>
        <p:spPr/>
        <p:txBody>
          <a:bodyPr/>
          <a:lstStyle/>
          <a:p>
            <a:fld id="{AC132FA3-B2FD-4CBA-8436-9AFC78EAD3D6}" type="slidenum">
              <a:rPr lang="en-US" smtClean="0"/>
              <a:t>‹#›</a:t>
            </a:fld>
            <a:endParaRPr lang="en-US"/>
          </a:p>
        </p:txBody>
      </p:sp>
      <p:cxnSp>
        <p:nvCxnSpPr>
          <p:cNvPr id="7" name="Straight Connector 6">
            <a:extLst>
              <a:ext uri="{FF2B5EF4-FFF2-40B4-BE49-F238E27FC236}">
                <a16:creationId xmlns:a16="http://schemas.microsoft.com/office/drawing/2014/main" id="{8E9D2F0A-FFB3-9EA5-A8B6-464AFD6B211C}"/>
              </a:ext>
            </a:extLst>
          </p:cNvPr>
          <p:cNvCxnSpPr/>
          <p:nvPr userDrawn="1"/>
        </p:nvCxnSpPr>
        <p:spPr>
          <a:xfrm>
            <a:off x="0" y="6362384"/>
            <a:ext cx="121920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0C2A6CB-DE81-CBC4-25C8-FF612C22BB5A}"/>
              </a:ext>
            </a:extLst>
          </p:cNvPr>
          <p:cNvSpPr txBox="1"/>
          <p:nvPr userDrawn="1"/>
        </p:nvSpPr>
        <p:spPr>
          <a:xfrm>
            <a:off x="72347" y="6046857"/>
            <a:ext cx="5110841" cy="707886"/>
          </a:xfrm>
          <a:prstGeom prst="rect">
            <a:avLst/>
          </a:prstGeom>
          <a:noFill/>
        </p:spPr>
        <p:txBody>
          <a:bodyPr wrap="square" rtlCol="0">
            <a:spAutoFit/>
          </a:bodyPr>
          <a:lstStyle/>
          <a:p>
            <a:r>
              <a:rPr lang="en-US" sz="4000" i="1">
                <a:solidFill>
                  <a:schemeClr val="accent1">
                    <a:lumMod val="50000"/>
                  </a:schemeClr>
                </a:solidFill>
                <a:latin typeface="Ink Free" panose="03080402000500000000" pitchFamily="66" charset="0"/>
              </a:rPr>
              <a:t>Outgoing Grants</a:t>
            </a:r>
          </a:p>
        </p:txBody>
      </p:sp>
      <p:pic>
        <p:nvPicPr>
          <p:cNvPr id="10" name="Picture 9" descr="Text&#10;&#10;Description automatically generated with medium confidence">
            <a:extLst>
              <a:ext uri="{FF2B5EF4-FFF2-40B4-BE49-F238E27FC236}">
                <a16:creationId xmlns:a16="http://schemas.microsoft.com/office/drawing/2014/main" id="{3B244798-76F7-7E70-C3F4-AF6F0D1ABB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3400" y="6009533"/>
            <a:ext cx="3716402" cy="707886"/>
          </a:xfrm>
          <a:prstGeom prst="rect">
            <a:avLst/>
          </a:prstGeom>
        </p:spPr>
      </p:pic>
    </p:spTree>
    <p:extLst>
      <p:ext uri="{BB962C8B-B14F-4D97-AF65-F5344CB8AC3E}">
        <p14:creationId xmlns:p14="http://schemas.microsoft.com/office/powerpoint/2010/main" val="30264574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ector Group Mockup">
    <p:spTree>
      <p:nvGrpSpPr>
        <p:cNvPr id="1" name=""/>
        <p:cNvGrpSpPr/>
        <p:nvPr/>
      </p:nvGrpSpPr>
      <p:grpSpPr>
        <a:xfrm>
          <a:off x="0" y="0"/>
          <a:ext cx="0" cy="0"/>
          <a:chOff x="0" y="0"/>
          <a:chExt cx="0" cy="0"/>
        </a:xfrm>
      </p:grpSpPr>
      <p:sp>
        <p:nvSpPr>
          <p:cNvPr id="16" name="Picture Placeholder 3"/>
          <p:cNvSpPr>
            <a:spLocks noGrp="1"/>
          </p:cNvSpPr>
          <p:nvPr>
            <p:ph type="pic" sz="quarter" idx="15"/>
          </p:nvPr>
        </p:nvSpPr>
        <p:spPr>
          <a:xfrm>
            <a:off x="3781708" y="3631370"/>
            <a:ext cx="3995719" cy="2250268"/>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204" name="Picture Placeholder 3"/>
          <p:cNvSpPr>
            <a:spLocks noGrp="1"/>
          </p:cNvSpPr>
          <p:nvPr>
            <p:ph type="pic" sz="quarter" idx="16"/>
          </p:nvPr>
        </p:nvSpPr>
        <p:spPr>
          <a:xfrm>
            <a:off x="2188671" y="5658440"/>
            <a:ext cx="2480466" cy="1187841"/>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205" name="Picture Placeholder 3"/>
          <p:cNvSpPr>
            <a:spLocks noGrp="1"/>
          </p:cNvSpPr>
          <p:nvPr>
            <p:ph type="pic" sz="quarter" idx="17"/>
          </p:nvPr>
        </p:nvSpPr>
        <p:spPr>
          <a:xfrm>
            <a:off x="7670887" y="5528507"/>
            <a:ext cx="1835208" cy="1342099"/>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206" name="Picture Placeholder 3"/>
          <p:cNvSpPr>
            <a:spLocks noGrp="1"/>
          </p:cNvSpPr>
          <p:nvPr>
            <p:ph type="pic" sz="quarter" idx="18"/>
          </p:nvPr>
        </p:nvSpPr>
        <p:spPr>
          <a:xfrm>
            <a:off x="6841389" y="5959255"/>
            <a:ext cx="794656" cy="902184"/>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3744091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eneric 4">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713947" y="2295575"/>
            <a:ext cx="3723503" cy="3570839"/>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484120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eneric 5">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2" y="1826313"/>
            <a:ext cx="12196781" cy="4629407"/>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2955545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3861745" y="4551680"/>
            <a:ext cx="1624657" cy="1625600"/>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5984260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5302249" y="2243730"/>
            <a:ext cx="1602598" cy="1603527"/>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4191428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5"/>
          </p:nvPr>
        </p:nvSpPr>
        <p:spPr>
          <a:xfrm>
            <a:off x="6440169" y="2474020"/>
            <a:ext cx="1836844" cy="1837909"/>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6893978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meline 4">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5"/>
          </p:nvPr>
        </p:nvSpPr>
        <p:spPr>
          <a:xfrm>
            <a:off x="5329344" y="3598397"/>
            <a:ext cx="1552365" cy="1553265"/>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5185161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34423" y="6480131"/>
            <a:ext cx="534943"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5"/>
          </p:nvPr>
        </p:nvSpPr>
        <p:spPr>
          <a:xfrm>
            <a:off x="0" y="3427753"/>
            <a:ext cx="12192000" cy="3028081"/>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1554846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ew Mockup 1">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2928" y="6480131"/>
            <a:ext cx="557934"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815413" y="644690"/>
            <a:ext cx="6912769" cy="5695987"/>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011275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New Mockup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2928" y="6480131"/>
            <a:ext cx="557934"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6036041" y="306695"/>
            <a:ext cx="5489214" cy="6568796"/>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4"/>
          </p:nvPr>
        </p:nvSpPr>
        <p:spPr>
          <a:xfrm>
            <a:off x="-19689" y="2251678"/>
            <a:ext cx="3007278" cy="2240693"/>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4122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9CFC-FAF8-2493-D364-5EB945B02486}"/>
              </a:ext>
            </a:extLst>
          </p:cNvPr>
          <p:cNvSpPr>
            <a:spLocks noGrp="1"/>
          </p:cNvSpPr>
          <p:nvPr>
            <p:ph type="title"/>
          </p:nvPr>
        </p:nvSpPr>
        <p:spPr/>
        <p:txBody>
          <a:bodyPr/>
          <a:lstStyle>
            <a:lvl1pPr>
              <a:defRPr>
                <a:solidFill>
                  <a:schemeClr val="accent1">
                    <a:lumMod val="50000"/>
                  </a:schemeClr>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ADA1F87-14F1-55EF-00C0-1BBB9E052D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131CE9-A7A7-C484-2388-FFDA4A4E33A5}"/>
              </a:ext>
            </a:extLst>
          </p:cNvPr>
          <p:cNvSpPr>
            <a:spLocks noGrp="1"/>
          </p:cNvSpPr>
          <p:nvPr>
            <p:ph type="dt" sz="half" idx="10"/>
          </p:nvPr>
        </p:nvSpPr>
        <p:spPr/>
        <p:txBody>
          <a:bodyPr/>
          <a:lstStyle/>
          <a:p>
            <a:fld id="{6776C724-8472-4FF5-843C-D6E30CA3F4C2}" type="datetimeFigureOut">
              <a:rPr lang="en-US" smtClean="0"/>
              <a:t>4/15/2024</a:t>
            </a:fld>
            <a:endParaRPr lang="en-US"/>
          </a:p>
        </p:txBody>
      </p:sp>
      <p:sp>
        <p:nvSpPr>
          <p:cNvPr id="5" name="Footer Placeholder 4">
            <a:extLst>
              <a:ext uri="{FF2B5EF4-FFF2-40B4-BE49-F238E27FC236}">
                <a16:creationId xmlns:a16="http://schemas.microsoft.com/office/drawing/2014/main" id="{545DAB9D-66D7-77AD-B463-AFB193707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DDA51-7923-C168-3261-C7FADD6CDDF9}"/>
              </a:ext>
            </a:extLst>
          </p:cNvPr>
          <p:cNvSpPr>
            <a:spLocks noGrp="1"/>
          </p:cNvSpPr>
          <p:nvPr>
            <p:ph type="sldNum" sz="quarter" idx="12"/>
          </p:nvPr>
        </p:nvSpPr>
        <p:spPr/>
        <p:txBody>
          <a:bodyPr/>
          <a:lstStyle/>
          <a:p>
            <a:fld id="{AC132FA3-B2FD-4CBA-8436-9AFC78EAD3D6}" type="slidenum">
              <a:rPr lang="en-US" smtClean="0"/>
              <a:t>‹#›</a:t>
            </a:fld>
            <a:endParaRPr lang="en-US"/>
          </a:p>
        </p:txBody>
      </p:sp>
      <p:cxnSp>
        <p:nvCxnSpPr>
          <p:cNvPr id="7" name="Straight Connector 6">
            <a:extLst>
              <a:ext uri="{FF2B5EF4-FFF2-40B4-BE49-F238E27FC236}">
                <a16:creationId xmlns:a16="http://schemas.microsoft.com/office/drawing/2014/main" id="{8E9D2F0A-FFB3-9EA5-A8B6-464AFD6B211C}"/>
              </a:ext>
            </a:extLst>
          </p:cNvPr>
          <p:cNvCxnSpPr/>
          <p:nvPr userDrawn="1"/>
        </p:nvCxnSpPr>
        <p:spPr>
          <a:xfrm>
            <a:off x="0" y="6362384"/>
            <a:ext cx="12192000" cy="0"/>
          </a:xfrm>
          <a:prstGeom prst="line">
            <a:avLst/>
          </a:prstGeom>
          <a:ln w="762000">
            <a:gradFill flip="none" rotWithShape="1">
              <a:gsLst>
                <a:gs pos="99000">
                  <a:schemeClr val="bg1"/>
                </a:gs>
                <a:gs pos="0">
                  <a:schemeClr val="accent4">
                    <a:lumMod val="75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with medium confidence">
            <a:extLst>
              <a:ext uri="{FF2B5EF4-FFF2-40B4-BE49-F238E27FC236}">
                <a16:creationId xmlns:a16="http://schemas.microsoft.com/office/drawing/2014/main" id="{462C2CD8-C675-6195-95FD-A94B25D54D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9460" y="6032564"/>
            <a:ext cx="3613627" cy="699412"/>
          </a:xfrm>
          <a:prstGeom prst="rect">
            <a:avLst/>
          </a:prstGeom>
        </p:spPr>
      </p:pic>
      <p:sp>
        <p:nvSpPr>
          <p:cNvPr id="9" name="TextBox 8">
            <a:extLst>
              <a:ext uri="{FF2B5EF4-FFF2-40B4-BE49-F238E27FC236}">
                <a16:creationId xmlns:a16="http://schemas.microsoft.com/office/drawing/2014/main" id="{00C2A6CB-DE81-CBC4-25C8-FF612C22BB5A}"/>
              </a:ext>
            </a:extLst>
          </p:cNvPr>
          <p:cNvSpPr txBox="1"/>
          <p:nvPr userDrawn="1"/>
        </p:nvSpPr>
        <p:spPr>
          <a:xfrm>
            <a:off x="72347" y="6046857"/>
            <a:ext cx="5110841" cy="707886"/>
          </a:xfrm>
          <a:prstGeom prst="rect">
            <a:avLst/>
          </a:prstGeom>
          <a:noFill/>
        </p:spPr>
        <p:txBody>
          <a:bodyPr wrap="square" rtlCol="0">
            <a:spAutoFit/>
          </a:bodyPr>
          <a:lstStyle/>
          <a:p>
            <a:r>
              <a:rPr lang="en-US" sz="4000" i="1">
                <a:solidFill>
                  <a:schemeClr val="accent1">
                    <a:lumMod val="50000"/>
                  </a:schemeClr>
                </a:solidFill>
                <a:latin typeface="Ink Free" panose="03080402000500000000" pitchFamily="66" charset="0"/>
              </a:rPr>
              <a:t>Incoming Grants</a:t>
            </a:r>
          </a:p>
        </p:txBody>
      </p:sp>
    </p:spTree>
    <p:extLst>
      <p:ext uri="{BB962C8B-B14F-4D97-AF65-F5344CB8AC3E}">
        <p14:creationId xmlns:p14="http://schemas.microsoft.com/office/powerpoint/2010/main" val="38240108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ew Mockup 3">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2928" y="6480131"/>
            <a:ext cx="557934"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3631094" y="1412776"/>
            <a:ext cx="4771503" cy="5033277"/>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9206658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New Mockup 4">
    <p:spTree>
      <p:nvGrpSpPr>
        <p:cNvPr id="1" name=""/>
        <p:cNvGrpSpPr/>
        <p:nvPr/>
      </p:nvGrpSpPr>
      <p:grpSpPr>
        <a:xfrm>
          <a:off x="0" y="0"/>
          <a:ext cx="0" cy="0"/>
          <a:chOff x="0" y="0"/>
          <a:chExt cx="0" cy="0"/>
        </a:xfrm>
      </p:grpSpPr>
      <p:sp>
        <p:nvSpPr>
          <p:cNvPr id="14" name="Picture Placeholder 3"/>
          <p:cNvSpPr>
            <a:spLocks noGrp="1"/>
          </p:cNvSpPr>
          <p:nvPr>
            <p:ph type="pic" sz="quarter" idx="14"/>
          </p:nvPr>
        </p:nvSpPr>
        <p:spPr>
          <a:xfrm>
            <a:off x="-14973" y="2756925"/>
            <a:ext cx="12211757" cy="2274907"/>
          </a:xfrm>
          <a:prstGeom prst="rect">
            <a:avLst/>
          </a:prstGeom>
        </p:spPr>
        <p:txBody>
          <a:bodyPr/>
          <a:lstStyle>
            <a:lvl1pPr algn="l">
              <a:defRPr sz="100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2928" y="6480131"/>
            <a:ext cx="557934"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2363342" y="1412776"/>
            <a:ext cx="7455123" cy="5033277"/>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9901771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New Mockup 5">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2928" y="6480131"/>
            <a:ext cx="557934"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8016213" y="836712"/>
            <a:ext cx="5472609" cy="5609341"/>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9100237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New Portfolio 1">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2928" y="6480131"/>
            <a:ext cx="557934"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1209942" y="1163841"/>
            <a:ext cx="8130908" cy="4538463"/>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5866988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ew Portfolio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2928" y="6480131"/>
            <a:ext cx="557934"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4936333" y="1163841"/>
            <a:ext cx="6007101" cy="4515444"/>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9036828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ew Portfolio 3">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2928" y="6480131"/>
            <a:ext cx="557934"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830707" y="716352"/>
            <a:ext cx="3705118" cy="2716528"/>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830707" y="3440331"/>
            <a:ext cx="3705118" cy="2716528"/>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5"/>
          </p:nvPr>
        </p:nvSpPr>
        <p:spPr>
          <a:xfrm>
            <a:off x="4532243" y="716352"/>
            <a:ext cx="3705118" cy="2716528"/>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28" name="Picture Placeholder 3"/>
          <p:cNvSpPr>
            <a:spLocks noGrp="1"/>
          </p:cNvSpPr>
          <p:nvPr>
            <p:ph type="pic" sz="quarter" idx="16"/>
          </p:nvPr>
        </p:nvSpPr>
        <p:spPr>
          <a:xfrm>
            <a:off x="4532243" y="3440331"/>
            <a:ext cx="3705118" cy="2716528"/>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29" name="Picture Placeholder 3"/>
          <p:cNvSpPr>
            <a:spLocks noGrp="1"/>
          </p:cNvSpPr>
          <p:nvPr>
            <p:ph type="pic" sz="quarter" idx="17"/>
          </p:nvPr>
        </p:nvSpPr>
        <p:spPr>
          <a:xfrm>
            <a:off x="8233777" y="716352"/>
            <a:ext cx="3112472" cy="5445552"/>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844764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New Portfolio 4">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2928" y="6480131"/>
            <a:ext cx="557934"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rot="20733342">
            <a:off x="3655054" y="3797659"/>
            <a:ext cx="1818187" cy="1820819"/>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45" name="Picture Placeholder 3"/>
          <p:cNvSpPr>
            <a:spLocks noGrp="1"/>
          </p:cNvSpPr>
          <p:nvPr>
            <p:ph type="pic" sz="quarter" idx="14"/>
          </p:nvPr>
        </p:nvSpPr>
        <p:spPr>
          <a:xfrm rot="1224953">
            <a:off x="5208053" y="2300469"/>
            <a:ext cx="1820227" cy="1813992"/>
          </a:xfrm>
          <a:custGeom>
            <a:avLst/>
            <a:gdLst>
              <a:gd name="connsiteX0" fmla="*/ 0 w 1365171"/>
              <a:gd name="connsiteY0" fmla="*/ 0 h 1359755"/>
              <a:gd name="connsiteX1" fmla="*/ 1365171 w 1365171"/>
              <a:gd name="connsiteY1" fmla="*/ 0 h 1359755"/>
              <a:gd name="connsiteX2" fmla="*/ 1365171 w 1365171"/>
              <a:gd name="connsiteY2" fmla="*/ 1359755 h 1359755"/>
              <a:gd name="connsiteX3" fmla="*/ 0 w 1365171"/>
              <a:gd name="connsiteY3" fmla="*/ 1359755 h 1359755"/>
              <a:gd name="connsiteX4" fmla="*/ 0 w 1365171"/>
              <a:gd name="connsiteY4" fmla="*/ 0 h 1359755"/>
              <a:gd name="connsiteX0" fmla="*/ 0 w 1365171"/>
              <a:gd name="connsiteY0" fmla="*/ 0 h 1370217"/>
              <a:gd name="connsiteX1" fmla="*/ 1365171 w 1365171"/>
              <a:gd name="connsiteY1" fmla="*/ 0 h 1370217"/>
              <a:gd name="connsiteX2" fmla="*/ 1365171 w 1365171"/>
              <a:gd name="connsiteY2" fmla="*/ 1359755 h 1370217"/>
              <a:gd name="connsiteX3" fmla="*/ 528825 w 1365171"/>
              <a:gd name="connsiteY3" fmla="*/ 1370139 h 1370217"/>
              <a:gd name="connsiteX4" fmla="*/ 0 w 1365171"/>
              <a:gd name="connsiteY4" fmla="*/ 1359755 h 1370217"/>
              <a:gd name="connsiteX5" fmla="*/ 0 w 1365171"/>
              <a:gd name="connsiteY5" fmla="*/ 0 h 1370217"/>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0 w 1365171"/>
              <a:gd name="connsiteY4" fmla="*/ 1359755 h 1365223"/>
              <a:gd name="connsiteX5" fmla="*/ 0 w 1365171"/>
              <a:gd name="connsiteY5"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0 w 1365171"/>
              <a:gd name="connsiteY4" fmla="*/ 1359755 h 1365223"/>
              <a:gd name="connsiteX5" fmla="*/ 0 w 1365171"/>
              <a:gd name="connsiteY5" fmla="*/ 0 h 1365223"/>
              <a:gd name="connsiteX0" fmla="*/ 5469 w 1370640"/>
              <a:gd name="connsiteY0" fmla="*/ 0 h 1365223"/>
              <a:gd name="connsiteX1" fmla="*/ 1370640 w 1370640"/>
              <a:gd name="connsiteY1" fmla="*/ 0 h 1365223"/>
              <a:gd name="connsiteX2" fmla="*/ 1370640 w 1370640"/>
              <a:gd name="connsiteY2" fmla="*/ 1359755 h 1365223"/>
              <a:gd name="connsiteX3" fmla="*/ 513457 w 1370640"/>
              <a:gd name="connsiteY3" fmla="*/ 1365223 h 1365223"/>
              <a:gd name="connsiteX4" fmla="*/ 0 w 1370640"/>
              <a:gd name="connsiteY4" fmla="*/ 1038673 h 1365223"/>
              <a:gd name="connsiteX5" fmla="*/ 5469 w 1370640"/>
              <a:gd name="connsiteY5"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745 w 1365171"/>
              <a:gd name="connsiteY4" fmla="*/ 1055367 h 1365223"/>
              <a:gd name="connsiteX5" fmla="*/ 0 w 1365171"/>
              <a:gd name="connsiteY5"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745 w 1365171"/>
              <a:gd name="connsiteY4" fmla="*/ 1055367 h 1365223"/>
              <a:gd name="connsiteX5" fmla="*/ 0 w 1365171"/>
              <a:gd name="connsiteY5"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33067 w 1365171"/>
              <a:gd name="connsiteY4" fmla="*/ 967039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33067 w 1365171"/>
              <a:gd name="connsiteY4" fmla="*/ 967039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03356 w 1365171"/>
              <a:gd name="connsiteY4" fmla="*/ 936676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03356 w 1365171"/>
              <a:gd name="connsiteY4" fmla="*/ 936676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03356 w 1365171"/>
              <a:gd name="connsiteY4" fmla="*/ 936676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03356 w 1365171"/>
              <a:gd name="connsiteY4" fmla="*/ 936676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03356 w 1365171"/>
              <a:gd name="connsiteY4" fmla="*/ 936676 h 1365223"/>
              <a:gd name="connsiteX5" fmla="*/ 274 w 1365171"/>
              <a:gd name="connsiteY5" fmla="*/ 1041736 h 1365223"/>
              <a:gd name="connsiteX6" fmla="*/ 0 w 1365171"/>
              <a:gd name="connsiteY6" fmla="*/ 0 h 1365223"/>
              <a:gd name="connsiteX0" fmla="*/ 0 w 1365171"/>
              <a:gd name="connsiteY0" fmla="*/ 0 h 1362775"/>
              <a:gd name="connsiteX1" fmla="*/ 1365171 w 1365171"/>
              <a:gd name="connsiteY1" fmla="*/ 0 h 1362775"/>
              <a:gd name="connsiteX2" fmla="*/ 1365171 w 1365171"/>
              <a:gd name="connsiteY2" fmla="*/ 1359755 h 1362775"/>
              <a:gd name="connsiteX3" fmla="*/ 539293 w 1365171"/>
              <a:gd name="connsiteY3" fmla="*/ 1362775 h 1362775"/>
              <a:gd name="connsiteX4" fmla="*/ 203356 w 1365171"/>
              <a:gd name="connsiteY4" fmla="*/ 936676 h 1362775"/>
              <a:gd name="connsiteX5" fmla="*/ 274 w 1365171"/>
              <a:gd name="connsiteY5" fmla="*/ 1041736 h 1362775"/>
              <a:gd name="connsiteX6" fmla="*/ 0 w 1365171"/>
              <a:gd name="connsiteY6" fmla="*/ 0 h 1362775"/>
              <a:gd name="connsiteX0" fmla="*/ 0 w 1365171"/>
              <a:gd name="connsiteY0" fmla="*/ 0 h 1360494"/>
              <a:gd name="connsiteX1" fmla="*/ 1365171 w 1365171"/>
              <a:gd name="connsiteY1" fmla="*/ 0 h 1360494"/>
              <a:gd name="connsiteX2" fmla="*/ 1365171 w 1365171"/>
              <a:gd name="connsiteY2" fmla="*/ 1359755 h 1360494"/>
              <a:gd name="connsiteX3" fmla="*/ 518117 w 1365171"/>
              <a:gd name="connsiteY3" fmla="*/ 1360494 h 1360494"/>
              <a:gd name="connsiteX4" fmla="*/ 203356 w 1365171"/>
              <a:gd name="connsiteY4" fmla="*/ 936676 h 1360494"/>
              <a:gd name="connsiteX5" fmla="*/ 274 w 1365171"/>
              <a:gd name="connsiteY5" fmla="*/ 1041736 h 1360494"/>
              <a:gd name="connsiteX6" fmla="*/ 0 w 1365171"/>
              <a:gd name="connsiteY6" fmla="*/ 0 h 1360494"/>
              <a:gd name="connsiteX0" fmla="*/ 0 w 1365171"/>
              <a:gd name="connsiteY0" fmla="*/ 0 h 1360494"/>
              <a:gd name="connsiteX1" fmla="*/ 1365171 w 1365171"/>
              <a:gd name="connsiteY1" fmla="*/ 0 h 1360494"/>
              <a:gd name="connsiteX2" fmla="*/ 1365171 w 1365171"/>
              <a:gd name="connsiteY2" fmla="*/ 1359755 h 1360494"/>
              <a:gd name="connsiteX3" fmla="*/ 518117 w 1365171"/>
              <a:gd name="connsiteY3" fmla="*/ 1360494 h 1360494"/>
              <a:gd name="connsiteX4" fmla="*/ 203356 w 1365171"/>
              <a:gd name="connsiteY4" fmla="*/ 936676 h 1360494"/>
              <a:gd name="connsiteX5" fmla="*/ 274 w 1365171"/>
              <a:gd name="connsiteY5" fmla="*/ 1041736 h 1360494"/>
              <a:gd name="connsiteX6" fmla="*/ 0 w 1365171"/>
              <a:gd name="connsiteY6" fmla="*/ 0 h 1360494"/>
              <a:gd name="connsiteX0" fmla="*/ 0 w 1365171"/>
              <a:gd name="connsiteY0" fmla="*/ 0 h 1360494"/>
              <a:gd name="connsiteX1" fmla="*/ 1365171 w 1365171"/>
              <a:gd name="connsiteY1" fmla="*/ 0 h 1360494"/>
              <a:gd name="connsiteX2" fmla="*/ 1365171 w 1365171"/>
              <a:gd name="connsiteY2" fmla="*/ 1359755 h 1360494"/>
              <a:gd name="connsiteX3" fmla="*/ 518117 w 1365171"/>
              <a:gd name="connsiteY3" fmla="*/ 1360494 h 1360494"/>
              <a:gd name="connsiteX4" fmla="*/ 192628 w 1365171"/>
              <a:gd name="connsiteY4" fmla="*/ 916955 h 1360494"/>
              <a:gd name="connsiteX5" fmla="*/ 274 w 1365171"/>
              <a:gd name="connsiteY5" fmla="*/ 1041736 h 1360494"/>
              <a:gd name="connsiteX6" fmla="*/ 0 w 1365171"/>
              <a:gd name="connsiteY6" fmla="*/ 0 h 1360494"/>
              <a:gd name="connsiteX0" fmla="*/ 0 w 1365171"/>
              <a:gd name="connsiteY0" fmla="*/ 0 h 1360494"/>
              <a:gd name="connsiteX1" fmla="*/ 1365171 w 1365171"/>
              <a:gd name="connsiteY1" fmla="*/ 0 h 1360494"/>
              <a:gd name="connsiteX2" fmla="*/ 1365171 w 1365171"/>
              <a:gd name="connsiteY2" fmla="*/ 1359755 h 1360494"/>
              <a:gd name="connsiteX3" fmla="*/ 518117 w 1365171"/>
              <a:gd name="connsiteY3" fmla="*/ 1360494 h 1360494"/>
              <a:gd name="connsiteX4" fmla="*/ 192628 w 1365171"/>
              <a:gd name="connsiteY4" fmla="*/ 916955 h 1360494"/>
              <a:gd name="connsiteX5" fmla="*/ 274 w 1365171"/>
              <a:gd name="connsiteY5" fmla="*/ 1041736 h 1360494"/>
              <a:gd name="connsiteX6" fmla="*/ 0 w 1365171"/>
              <a:gd name="connsiteY6" fmla="*/ 0 h 1360494"/>
              <a:gd name="connsiteX0" fmla="*/ 0 w 1365171"/>
              <a:gd name="connsiteY0" fmla="*/ 0 h 1360494"/>
              <a:gd name="connsiteX1" fmla="*/ 1365171 w 1365171"/>
              <a:gd name="connsiteY1" fmla="*/ 0 h 1360494"/>
              <a:gd name="connsiteX2" fmla="*/ 1365171 w 1365171"/>
              <a:gd name="connsiteY2" fmla="*/ 1359755 h 1360494"/>
              <a:gd name="connsiteX3" fmla="*/ 518117 w 1365171"/>
              <a:gd name="connsiteY3" fmla="*/ 1360494 h 1360494"/>
              <a:gd name="connsiteX4" fmla="*/ 192628 w 1365171"/>
              <a:gd name="connsiteY4" fmla="*/ 916955 h 1360494"/>
              <a:gd name="connsiteX5" fmla="*/ 274 w 1365171"/>
              <a:gd name="connsiteY5" fmla="*/ 1041736 h 1360494"/>
              <a:gd name="connsiteX6" fmla="*/ 0 w 1365171"/>
              <a:gd name="connsiteY6" fmla="*/ 0 h 136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171" h="1360494">
                <a:moveTo>
                  <a:pt x="0" y="0"/>
                </a:moveTo>
                <a:lnTo>
                  <a:pt x="1365171" y="0"/>
                </a:lnTo>
                <a:lnTo>
                  <a:pt x="1365171" y="1359755"/>
                </a:lnTo>
                <a:lnTo>
                  <a:pt x="518117" y="1360494"/>
                </a:lnTo>
                <a:cubicBezTo>
                  <a:pt x="301821" y="1058384"/>
                  <a:pt x="252916" y="977626"/>
                  <a:pt x="192628" y="916955"/>
                </a:cubicBezTo>
                <a:cubicBezTo>
                  <a:pt x="165319" y="918093"/>
                  <a:pt x="93864" y="967877"/>
                  <a:pt x="274" y="1041736"/>
                </a:cubicBezTo>
                <a:cubicBezTo>
                  <a:pt x="26" y="689947"/>
                  <a:pt x="248" y="351789"/>
                  <a:pt x="0" y="0"/>
                </a:cubicBezTo>
                <a:close/>
              </a:path>
            </a:pathLst>
          </a:cu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46" name="Picture Placeholder 3"/>
          <p:cNvSpPr>
            <a:spLocks noGrp="1"/>
          </p:cNvSpPr>
          <p:nvPr>
            <p:ph type="pic" sz="quarter" idx="15"/>
          </p:nvPr>
        </p:nvSpPr>
        <p:spPr>
          <a:xfrm rot="20952885">
            <a:off x="3193358" y="1257905"/>
            <a:ext cx="1818014" cy="1821608"/>
          </a:xfrm>
          <a:custGeom>
            <a:avLst/>
            <a:gdLst>
              <a:gd name="connsiteX0" fmla="*/ 0 w 1358514"/>
              <a:gd name="connsiteY0" fmla="*/ 0 h 1363740"/>
              <a:gd name="connsiteX1" fmla="*/ 1358514 w 1358514"/>
              <a:gd name="connsiteY1" fmla="*/ 0 h 1363740"/>
              <a:gd name="connsiteX2" fmla="*/ 1358514 w 1358514"/>
              <a:gd name="connsiteY2" fmla="*/ 1363740 h 1363740"/>
              <a:gd name="connsiteX3" fmla="*/ 0 w 1358514"/>
              <a:gd name="connsiteY3" fmla="*/ 1363740 h 1363740"/>
              <a:gd name="connsiteX4" fmla="*/ 0 w 1358514"/>
              <a:gd name="connsiteY4" fmla="*/ 0 h 1363740"/>
              <a:gd name="connsiteX0" fmla="*/ 0 w 1358514"/>
              <a:gd name="connsiteY0" fmla="*/ 0 h 1363740"/>
              <a:gd name="connsiteX1" fmla="*/ 1358514 w 1358514"/>
              <a:gd name="connsiteY1" fmla="*/ 0 h 1363740"/>
              <a:gd name="connsiteX2" fmla="*/ 1358514 w 1358514"/>
              <a:gd name="connsiteY2" fmla="*/ 1363740 h 1363740"/>
              <a:gd name="connsiteX3" fmla="*/ 1199144 w 1358514"/>
              <a:gd name="connsiteY3" fmla="*/ 1362684 h 1363740"/>
              <a:gd name="connsiteX4" fmla="*/ 0 w 1358514"/>
              <a:gd name="connsiteY4" fmla="*/ 1363740 h 1363740"/>
              <a:gd name="connsiteX5" fmla="*/ 0 w 1358514"/>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3511"/>
              <a:gd name="connsiteY0" fmla="*/ 0 h 1363740"/>
              <a:gd name="connsiteX1" fmla="*/ 1358514 w 1363511"/>
              <a:gd name="connsiteY1" fmla="*/ 0 h 1363740"/>
              <a:gd name="connsiteX2" fmla="*/ 1363511 w 1363511"/>
              <a:gd name="connsiteY2" fmla="*/ 1094400 h 1363740"/>
              <a:gd name="connsiteX3" fmla="*/ 1199144 w 1363511"/>
              <a:gd name="connsiteY3" fmla="*/ 1362684 h 1363740"/>
              <a:gd name="connsiteX4" fmla="*/ 0 w 1363511"/>
              <a:gd name="connsiteY4" fmla="*/ 1363740 h 1363740"/>
              <a:gd name="connsiteX5" fmla="*/ 0 w 1363511"/>
              <a:gd name="connsiteY5" fmla="*/ 0 h 1363740"/>
              <a:gd name="connsiteX0" fmla="*/ 0 w 1363511"/>
              <a:gd name="connsiteY0" fmla="*/ 0 h 1366206"/>
              <a:gd name="connsiteX1" fmla="*/ 1358514 w 1363511"/>
              <a:gd name="connsiteY1" fmla="*/ 0 h 1366206"/>
              <a:gd name="connsiteX2" fmla="*/ 1363511 w 1363511"/>
              <a:gd name="connsiteY2" fmla="*/ 1094400 h 1366206"/>
              <a:gd name="connsiteX3" fmla="*/ 1198473 w 1363511"/>
              <a:gd name="connsiteY3" fmla="*/ 1366206 h 1366206"/>
              <a:gd name="connsiteX4" fmla="*/ 0 w 1363511"/>
              <a:gd name="connsiteY4" fmla="*/ 1363740 h 1366206"/>
              <a:gd name="connsiteX5" fmla="*/ 0 w 1363511"/>
              <a:gd name="connsiteY5" fmla="*/ 0 h 1366206"/>
              <a:gd name="connsiteX0" fmla="*/ 0 w 1363511"/>
              <a:gd name="connsiteY0" fmla="*/ 0 h 1366206"/>
              <a:gd name="connsiteX1" fmla="*/ 1358514 w 1363511"/>
              <a:gd name="connsiteY1" fmla="*/ 0 h 1366206"/>
              <a:gd name="connsiteX2" fmla="*/ 1363511 w 1363511"/>
              <a:gd name="connsiteY2" fmla="*/ 1094400 h 1366206"/>
              <a:gd name="connsiteX3" fmla="*/ 1198473 w 1363511"/>
              <a:gd name="connsiteY3" fmla="*/ 1366206 h 1366206"/>
              <a:gd name="connsiteX4" fmla="*/ 0 w 1363511"/>
              <a:gd name="connsiteY4" fmla="*/ 1363740 h 1366206"/>
              <a:gd name="connsiteX5" fmla="*/ 0 w 1363511"/>
              <a:gd name="connsiteY5" fmla="*/ 0 h 136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511" h="1366206">
                <a:moveTo>
                  <a:pt x="0" y="0"/>
                </a:moveTo>
                <a:lnTo>
                  <a:pt x="1358514" y="0"/>
                </a:lnTo>
                <a:cubicBezTo>
                  <a:pt x="1359509" y="368322"/>
                  <a:pt x="1362516" y="726078"/>
                  <a:pt x="1363511" y="1094400"/>
                </a:cubicBezTo>
                <a:cubicBezTo>
                  <a:pt x="1317230" y="1151086"/>
                  <a:pt x="1276460" y="1238901"/>
                  <a:pt x="1198473" y="1366206"/>
                </a:cubicBezTo>
                <a:lnTo>
                  <a:pt x="0" y="1363740"/>
                </a:lnTo>
                <a:lnTo>
                  <a:pt x="0" y="0"/>
                </a:lnTo>
                <a:close/>
              </a:path>
            </a:pathLst>
          </a:cu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47" name="Picture Placeholder 3"/>
          <p:cNvSpPr>
            <a:spLocks noGrp="1"/>
          </p:cNvSpPr>
          <p:nvPr>
            <p:ph type="pic" sz="quarter" idx="16"/>
          </p:nvPr>
        </p:nvSpPr>
        <p:spPr>
          <a:xfrm rot="641361">
            <a:off x="1425350" y="2095931"/>
            <a:ext cx="1805707" cy="1823532"/>
          </a:xfrm>
          <a:custGeom>
            <a:avLst/>
            <a:gdLst>
              <a:gd name="connsiteX0" fmla="*/ 0 w 1354082"/>
              <a:gd name="connsiteY0" fmla="*/ 0 h 1362713"/>
              <a:gd name="connsiteX1" fmla="*/ 1354082 w 1354082"/>
              <a:gd name="connsiteY1" fmla="*/ 0 h 1362713"/>
              <a:gd name="connsiteX2" fmla="*/ 1354082 w 1354082"/>
              <a:gd name="connsiteY2" fmla="*/ 1362713 h 1362713"/>
              <a:gd name="connsiteX3" fmla="*/ 0 w 1354082"/>
              <a:gd name="connsiteY3" fmla="*/ 1362713 h 1362713"/>
              <a:gd name="connsiteX4" fmla="*/ 0 w 1354082"/>
              <a:gd name="connsiteY4" fmla="*/ 0 h 1362713"/>
              <a:gd name="connsiteX0" fmla="*/ 0 w 1354082"/>
              <a:gd name="connsiteY0" fmla="*/ 0 h 1362713"/>
              <a:gd name="connsiteX1" fmla="*/ 971109 w 1354082"/>
              <a:gd name="connsiteY1" fmla="*/ 145 h 1362713"/>
              <a:gd name="connsiteX2" fmla="*/ 1354082 w 1354082"/>
              <a:gd name="connsiteY2" fmla="*/ 0 h 1362713"/>
              <a:gd name="connsiteX3" fmla="*/ 1354082 w 1354082"/>
              <a:gd name="connsiteY3" fmla="*/ 1362713 h 1362713"/>
              <a:gd name="connsiteX4" fmla="*/ 0 w 1354082"/>
              <a:gd name="connsiteY4" fmla="*/ 1362713 h 1362713"/>
              <a:gd name="connsiteX5" fmla="*/ 0 w 1354082"/>
              <a:gd name="connsiteY5" fmla="*/ 0 h 1362713"/>
              <a:gd name="connsiteX0" fmla="*/ 0 w 1356793"/>
              <a:gd name="connsiteY0" fmla="*/ 0 h 1362713"/>
              <a:gd name="connsiteX1" fmla="*/ 971109 w 1356793"/>
              <a:gd name="connsiteY1" fmla="*/ 145 h 1362713"/>
              <a:gd name="connsiteX2" fmla="*/ 1356793 w 1356793"/>
              <a:gd name="connsiteY2" fmla="*/ 921257 h 1362713"/>
              <a:gd name="connsiteX3" fmla="*/ 1354082 w 1356793"/>
              <a:gd name="connsiteY3" fmla="*/ 1362713 h 1362713"/>
              <a:gd name="connsiteX4" fmla="*/ 0 w 1356793"/>
              <a:gd name="connsiteY4" fmla="*/ 1362713 h 1362713"/>
              <a:gd name="connsiteX5" fmla="*/ 0 w 1356793"/>
              <a:gd name="connsiteY5" fmla="*/ 0 h 1362713"/>
              <a:gd name="connsiteX0" fmla="*/ 0 w 1356793"/>
              <a:gd name="connsiteY0" fmla="*/ 4936 h 1367649"/>
              <a:gd name="connsiteX1" fmla="*/ 980228 w 1356793"/>
              <a:gd name="connsiteY1" fmla="*/ 0 h 1367649"/>
              <a:gd name="connsiteX2" fmla="*/ 1356793 w 1356793"/>
              <a:gd name="connsiteY2" fmla="*/ 926193 h 1367649"/>
              <a:gd name="connsiteX3" fmla="*/ 1354082 w 1356793"/>
              <a:gd name="connsiteY3" fmla="*/ 1367649 h 1367649"/>
              <a:gd name="connsiteX4" fmla="*/ 0 w 1356793"/>
              <a:gd name="connsiteY4" fmla="*/ 1367649 h 1367649"/>
              <a:gd name="connsiteX5" fmla="*/ 0 w 1356793"/>
              <a:gd name="connsiteY5" fmla="*/ 4936 h 1367649"/>
              <a:gd name="connsiteX0" fmla="*/ 0 w 1354280"/>
              <a:gd name="connsiteY0" fmla="*/ 4936 h 1367649"/>
              <a:gd name="connsiteX1" fmla="*/ 980228 w 1354280"/>
              <a:gd name="connsiteY1" fmla="*/ 0 h 1367649"/>
              <a:gd name="connsiteX2" fmla="*/ 1353367 w 1354280"/>
              <a:gd name="connsiteY2" fmla="*/ 943636 h 1367649"/>
              <a:gd name="connsiteX3" fmla="*/ 1354082 w 1354280"/>
              <a:gd name="connsiteY3" fmla="*/ 1367649 h 1367649"/>
              <a:gd name="connsiteX4" fmla="*/ 0 w 1354280"/>
              <a:gd name="connsiteY4" fmla="*/ 1367649 h 1367649"/>
              <a:gd name="connsiteX5" fmla="*/ 0 w 1354280"/>
              <a:gd name="connsiteY5" fmla="*/ 4936 h 136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4280" h="1367649">
                <a:moveTo>
                  <a:pt x="0" y="4936"/>
                </a:moveTo>
                <a:lnTo>
                  <a:pt x="980228" y="0"/>
                </a:lnTo>
                <a:lnTo>
                  <a:pt x="1353367" y="943636"/>
                </a:lnTo>
                <a:cubicBezTo>
                  <a:pt x="1352463" y="1090788"/>
                  <a:pt x="1354986" y="1220497"/>
                  <a:pt x="1354082" y="1367649"/>
                </a:cubicBezTo>
                <a:lnTo>
                  <a:pt x="0" y="1367649"/>
                </a:lnTo>
                <a:lnTo>
                  <a:pt x="0" y="4936"/>
                </a:lnTo>
                <a:close/>
              </a:path>
            </a:pathLst>
          </a:cu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3525537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New Portfolio 5">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2928" y="6480131"/>
            <a:ext cx="557934"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30" name="Picture Placeholder 3"/>
          <p:cNvSpPr>
            <a:spLocks noGrp="1"/>
          </p:cNvSpPr>
          <p:nvPr>
            <p:ph type="pic" sz="quarter" idx="10"/>
          </p:nvPr>
        </p:nvSpPr>
        <p:spPr>
          <a:xfrm>
            <a:off x="1050812" y="988909"/>
            <a:ext cx="4875302" cy="4887235"/>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31" name="Picture Placeholder 3"/>
          <p:cNvSpPr>
            <a:spLocks noGrp="1"/>
          </p:cNvSpPr>
          <p:nvPr>
            <p:ph type="pic" sz="quarter" idx="14"/>
          </p:nvPr>
        </p:nvSpPr>
        <p:spPr>
          <a:xfrm>
            <a:off x="5997566" y="988909"/>
            <a:ext cx="6204428" cy="1539432"/>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32" name="Picture Placeholder 3"/>
          <p:cNvSpPr>
            <a:spLocks noGrp="1"/>
          </p:cNvSpPr>
          <p:nvPr>
            <p:ph type="pic" sz="quarter" idx="15"/>
          </p:nvPr>
        </p:nvSpPr>
        <p:spPr>
          <a:xfrm>
            <a:off x="5997566" y="2597853"/>
            <a:ext cx="6204428" cy="1539432"/>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33" name="Picture Placeholder 3"/>
          <p:cNvSpPr>
            <a:spLocks noGrp="1"/>
          </p:cNvSpPr>
          <p:nvPr>
            <p:ph type="pic" sz="quarter" idx="16"/>
          </p:nvPr>
        </p:nvSpPr>
        <p:spPr>
          <a:xfrm>
            <a:off x="5997567" y="4206801"/>
            <a:ext cx="1667405" cy="1669345"/>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34" name="Picture Placeholder 3"/>
          <p:cNvSpPr>
            <a:spLocks noGrp="1"/>
          </p:cNvSpPr>
          <p:nvPr>
            <p:ph type="pic" sz="quarter" idx="17"/>
          </p:nvPr>
        </p:nvSpPr>
        <p:spPr>
          <a:xfrm>
            <a:off x="7756412" y="4206801"/>
            <a:ext cx="1667405" cy="1669345"/>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36" name="Picture Placeholder 3"/>
          <p:cNvSpPr>
            <a:spLocks noGrp="1"/>
          </p:cNvSpPr>
          <p:nvPr>
            <p:ph type="pic" sz="quarter" idx="18"/>
          </p:nvPr>
        </p:nvSpPr>
        <p:spPr>
          <a:xfrm>
            <a:off x="9505263" y="4206801"/>
            <a:ext cx="2712138" cy="1669345"/>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548800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New Portfolio 6">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2928" y="6480131"/>
            <a:ext cx="557934"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39" name="Picture Placeholder 3"/>
          <p:cNvSpPr>
            <a:spLocks noGrp="1"/>
          </p:cNvSpPr>
          <p:nvPr>
            <p:ph type="pic" sz="quarter" idx="10"/>
          </p:nvPr>
        </p:nvSpPr>
        <p:spPr>
          <a:xfrm>
            <a:off x="1271264" y="1019177"/>
            <a:ext cx="2566218" cy="4597140"/>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40" name="Picture Placeholder 3"/>
          <p:cNvSpPr>
            <a:spLocks noGrp="1"/>
          </p:cNvSpPr>
          <p:nvPr>
            <p:ph type="pic" sz="quarter" idx="14"/>
          </p:nvPr>
        </p:nvSpPr>
        <p:spPr>
          <a:xfrm>
            <a:off x="3945940" y="-19987"/>
            <a:ext cx="2200030" cy="3916317"/>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41" name="Picture Placeholder 3"/>
          <p:cNvSpPr>
            <a:spLocks noGrp="1"/>
          </p:cNvSpPr>
          <p:nvPr>
            <p:ph type="pic" sz="quarter" idx="15"/>
          </p:nvPr>
        </p:nvSpPr>
        <p:spPr>
          <a:xfrm>
            <a:off x="3945940" y="3997379"/>
            <a:ext cx="6547176" cy="1618936"/>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42" name="Picture Placeholder 3"/>
          <p:cNvSpPr>
            <a:spLocks noGrp="1"/>
          </p:cNvSpPr>
          <p:nvPr>
            <p:ph type="pic" sz="quarter" idx="16"/>
          </p:nvPr>
        </p:nvSpPr>
        <p:spPr>
          <a:xfrm>
            <a:off x="6244429" y="1828800"/>
            <a:ext cx="2070116" cy="2067531"/>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43" name="Picture Placeholder 3"/>
          <p:cNvSpPr>
            <a:spLocks noGrp="1"/>
          </p:cNvSpPr>
          <p:nvPr>
            <p:ph type="pic" sz="quarter" idx="17"/>
          </p:nvPr>
        </p:nvSpPr>
        <p:spPr>
          <a:xfrm>
            <a:off x="6244429" y="-19986"/>
            <a:ext cx="2070116" cy="1757733"/>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44" name="Picture Placeholder 3"/>
          <p:cNvSpPr>
            <a:spLocks noGrp="1"/>
          </p:cNvSpPr>
          <p:nvPr>
            <p:ph type="pic" sz="quarter" idx="18"/>
          </p:nvPr>
        </p:nvSpPr>
        <p:spPr>
          <a:xfrm>
            <a:off x="8413006" y="1828800"/>
            <a:ext cx="2070116" cy="2067531"/>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8778787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New Portfolio 7">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2928" y="6480131"/>
            <a:ext cx="557934"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39" name="Picture Placeholder 3"/>
          <p:cNvSpPr>
            <a:spLocks noGrp="1"/>
          </p:cNvSpPr>
          <p:nvPr>
            <p:ph type="pic" sz="quarter" idx="10"/>
          </p:nvPr>
        </p:nvSpPr>
        <p:spPr>
          <a:xfrm>
            <a:off x="4064796" y="1143795"/>
            <a:ext cx="8147192" cy="4565651"/>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753954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29CE9-87A6-1559-7862-51CBC4F54A01}"/>
              </a:ext>
            </a:extLst>
          </p:cNvPr>
          <p:cNvSpPr>
            <a:spLocks noGrp="1"/>
          </p:cNvSpPr>
          <p:nvPr>
            <p:ph type="title"/>
          </p:nvPr>
        </p:nvSpPr>
        <p:spPr>
          <a:xfrm>
            <a:off x="831850" y="1709738"/>
            <a:ext cx="10515600" cy="2852737"/>
          </a:xfrm>
        </p:spPr>
        <p:txBody>
          <a:bodyPr anchor="b"/>
          <a:lstStyle>
            <a:lvl1pPr>
              <a:defRPr sz="600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2BB548C2-6D8A-AD79-0E2B-1B3F43C0E9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33154A-7715-B975-01D6-7D8328404199}"/>
              </a:ext>
            </a:extLst>
          </p:cNvPr>
          <p:cNvSpPr>
            <a:spLocks noGrp="1"/>
          </p:cNvSpPr>
          <p:nvPr>
            <p:ph type="dt" sz="half" idx="10"/>
          </p:nvPr>
        </p:nvSpPr>
        <p:spPr/>
        <p:txBody>
          <a:bodyPr/>
          <a:lstStyle/>
          <a:p>
            <a:fld id="{6776C724-8472-4FF5-843C-D6E30CA3F4C2}" type="datetimeFigureOut">
              <a:rPr lang="en-US" smtClean="0"/>
              <a:t>4/15/2024</a:t>
            </a:fld>
            <a:endParaRPr lang="en-US"/>
          </a:p>
        </p:txBody>
      </p:sp>
      <p:sp>
        <p:nvSpPr>
          <p:cNvPr id="5" name="Footer Placeholder 4">
            <a:extLst>
              <a:ext uri="{FF2B5EF4-FFF2-40B4-BE49-F238E27FC236}">
                <a16:creationId xmlns:a16="http://schemas.microsoft.com/office/drawing/2014/main" id="{8525841A-A874-549A-667B-9CE96F97C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4B2BCF-63D8-9088-7116-DFF1CEF57930}"/>
              </a:ext>
            </a:extLst>
          </p:cNvPr>
          <p:cNvSpPr>
            <a:spLocks noGrp="1"/>
          </p:cNvSpPr>
          <p:nvPr>
            <p:ph type="sldNum" sz="quarter" idx="12"/>
          </p:nvPr>
        </p:nvSpPr>
        <p:spPr/>
        <p:txBody>
          <a:bodyPr/>
          <a:lstStyle/>
          <a:p>
            <a:fld id="{AC132FA3-B2FD-4CBA-8436-9AFC78EAD3D6}" type="slidenum">
              <a:rPr lang="en-US" smtClean="0"/>
              <a:t>‹#›</a:t>
            </a:fld>
            <a:endParaRPr lang="en-US"/>
          </a:p>
        </p:txBody>
      </p:sp>
    </p:spTree>
    <p:extLst>
      <p:ext uri="{BB962C8B-B14F-4D97-AF65-F5344CB8AC3E}">
        <p14:creationId xmlns:p14="http://schemas.microsoft.com/office/powerpoint/2010/main" val="11989781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New Portfolio 7">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2928" y="6480131"/>
            <a:ext cx="557934"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39" name="Picture Placeholder 3"/>
          <p:cNvSpPr>
            <a:spLocks noGrp="1"/>
          </p:cNvSpPr>
          <p:nvPr>
            <p:ph type="pic" sz="quarter" idx="10"/>
          </p:nvPr>
        </p:nvSpPr>
        <p:spPr>
          <a:xfrm>
            <a:off x="948221" y="789481"/>
            <a:ext cx="4788017" cy="2678243"/>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4"/>
          </p:nvPr>
        </p:nvSpPr>
        <p:spPr>
          <a:xfrm>
            <a:off x="5808520" y="789481"/>
            <a:ext cx="2682216" cy="2678243"/>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5"/>
          </p:nvPr>
        </p:nvSpPr>
        <p:spPr>
          <a:xfrm>
            <a:off x="8559962" y="789481"/>
            <a:ext cx="2682216" cy="2678243"/>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6"/>
          </p:nvPr>
        </p:nvSpPr>
        <p:spPr>
          <a:xfrm>
            <a:off x="948220" y="3537866"/>
            <a:ext cx="10290899" cy="2548141"/>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1604703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New Portfolio 9">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2928" y="6480131"/>
            <a:ext cx="557934"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39" name="Picture Placeholder 3"/>
          <p:cNvSpPr>
            <a:spLocks noGrp="1"/>
          </p:cNvSpPr>
          <p:nvPr>
            <p:ph type="pic" sz="quarter" idx="10"/>
          </p:nvPr>
        </p:nvSpPr>
        <p:spPr>
          <a:xfrm>
            <a:off x="3537848" y="808523"/>
            <a:ext cx="2551736" cy="2552851"/>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32" name="Picture Placeholder 3"/>
          <p:cNvSpPr>
            <a:spLocks noGrp="1"/>
          </p:cNvSpPr>
          <p:nvPr>
            <p:ph type="pic" sz="quarter" idx="14"/>
          </p:nvPr>
        </p:nvSpPr>
        <p:spPr>
          <a:xfrm>
            <a:off x="989443" y="3366092"/>
            <a:ext cx="2551736" cy="2552851"/>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33" name="Picture Placeholder 3"/>
          <p:cNvSpPr>
            <a:spLocks noGrp="1"/>
          </p:cNvSpPr>
          <p:nvPr>
            <p:ph type="pic" sz="quarter" idx="15"/>
          </p:nvPr>
        </p:nvSpPr>
        <p:spPr>
          <a:xfrm>
            <a:off x="8643820" y="808523"/>
            <a:ext cx="2551736" cy="2552851"/>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34" name="Picture Placeholder 3"/>
          <p:cNvSpPr>
            <a:spLocks noGrp="1"/>
          </p:cNvSpPr>
          <p:nvPr>
            <p:ph type="pic" sz="quarter" idx="16"/>
          </p:nvPr>
        </p:nvSpPr>
        <p:spPr>
          <a:xfrm>
            <a:off x="6095415" y="3366092"/>
            <a:ext cx="2551736" cy="2552851"/>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9138912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New Portfolio 10">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2" y="6459368"/>
            <a:ext cx="12196783" cy="396837"/>
          </a:xfrm>
          <a:prstGeom prst="rect">
            <a:avLst/>
          </a:prstGeom>
          <a:solidFill>
            <a:schemeClr val="bg1">
              <a:lumMod val="95000"/>
              <a:alpha val="90000"/>
            </a:schemeClr>
          </a:solidFill>
          <a:ln>
            <a:noFill/>
          </a:ln>
        </p:spPr>
        <p:txBody>
          <a:bodyPr lIns="0" tIns="0" rIns="0" bIns="0"/>
          <a:lstStyle/>
          <a:p>
            <a:endParaRPr lang="en-US" sz="2100" u="sng"/>
          </a:p>
        </p:txBody>
      </p:sp>
      <p:grpSp>
        <p:nvGrpSpPr>
          <p:cNvPr id="20" name="Group 19"/>
          <p:cNvGrpSpPr/>
          <p:nvPr userDrawn="1"/>
        </p:nvGrpSpPr>
        <p:grpSpPr>
          <a:xfrm>
            <a:off x="949292" y="6585540"/>
            <a:ext cx="118116" cy="117957"/>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2100" u="none"/>
            </a:p>
          </p:txBody>
        </p:sp>
      </p:grpSp>
      <p:grpSp>
        <p:nvGrpSpPr>
          <p:cNvPr id="23" name="Group 22"/>
          <p:cNvGrpSpPr/>
          <p:nvPr userDrawn="1"/>
        </p:nvGrpSpPr>
        <p:grpSpPr>
          <a:xfrm>
            <a:off x="335361" y="6584405"/>
            <a:ext cx="119023" cy="119435"/>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100"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2100" u="none"/>
            </a:p>
          </p:txBody>
        </p:sp>
      </p:grpSp>
      <p:sp>
        <p:nvSpPr>
          <p:cNvPr id="3" name="Slide Number Placeholder 2"/>
          <p:cNvSpPr>
            <a:spLocks noGrp="1"/>
          </p:cNvSpPr>
          <p:nvPr>
            <p:ph type="sldNum" sz="quarter" idx="11"/>
          </p:nvPr>
        </p:nvSpPr>
        <p:spPr>
          <a:xfrm>
            <a:off x="422928" y="6480131"/>
            <a:ext cx="557934" cy="257388"/>
          </a:xfrm>
          <a:prstGeom prst="rect">
            <a:avLst/>
          </a:prstGeom>
        </p:spPr>
        <p:txBody>
          <a:bodyPr/>
          <a:lstStyle>
            <a:lvl1pPr>
              <a:defRPr sz="900"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p>
        </p:txBody>
      </p:sp>
      <p:sp>
        <p:nvSpPr>
          <p:cNvPr id="8" name="Picture Placeholder 7"/>
          <p:cNvSpPr>
            <a:spLocks noGrp="1"/>
          </p:cNvSpPr>
          <p:nvPr>
            <p:ph type="pic" sz="quarter" idx="13"/>
          </p:nvPr>
        </p:nvSpPr>
        <p:spPr>
          <a:xfrm>
            <a:off x="10972800" y="6538028"/>
            <a:ext cx="882849" cy="198923"/>
          </a:xfrm>
          <a:prstGeom prst="rect">
            <a:avLst/>
          </a:prstGeom>
        </p:spPr>
        <p:txBody>
          <a:bodyPr/>
          <a:lstStyle>
            <a:lvl1pPr>
              <a:defRPr sz="900" b="0" i="0">
                <a:latin typeface="Lato Light" charset="0"/>
                <a:ea typeface="Lato Light" charset="0"/>
                <a:cs typeface="Lato Light" charset="0"/>
              </a:defRPr>
            </a:lvl1pPr>
          </a:lstStyle>
          <a:p>
            <a:endParaRPr lang="en-US"/>
          </a:p>
        </p:txBody>
      </p:sp>
      <p:sp>
        <p:nvSpPr>
          <p:cNvPr id="32" name="Picture Placeholder 3"/>
          <p:cNvSpPr>
            <a:spLocks noGrp="1"/>
          </p:cNvSpPr>
          <p:nvPr>
            <p:ph type="pic" sz="quarter" idx="14"/>
          </p:nvPr>
        </p:nvSpPr>
        <p:spPr>
          <a:xfrm>
            <a:off x="1039991" y="798340"/>
            <a:ext cx="3341796" cy="3345107"/>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5"/>
          </p:nvPr>
        </p:nvSpPr>
        <p:spPr>
          <a:xfrm>
            <a:off x="4440920" y="798340"/>
            <a:ext cx="3341796" cy="3345107"/>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
        <p:nvSpPr>
          <p:cNvPr id="28" name="Picture Placeholder 3"/>
          <p:cNvSpPr>
            <a:spLocks noGrp="1"/>
          </p:cNvSpPr>
          <p:nvPr>
            <p:ph type="pic" sz="quarter" idx="16"/>
          </p:nvPr>
        </p:nvSpPr>
        <p:spPr>
          <a:xfrm>
            <a:off x="7841846" y="798340"/>
            <a:ext cx="3341796" cy="3345107"/>
          </a:xfrm>
          <a:prstGeom prst="rect">
            <a:avLst/>
          </a:prstGeom>
        </p:spPr>
        <p:txBody>
          <a:bodyPr/>
          <a:lstStyle>
            <a:lvl1pPr>
              <a:defRPr sz="100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13166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8D088-88E0-F7D1-122C-5829B08C7574}"/>
              </a:ext>
            </a:extLst>
          </p:cNvPr>
          <p:cNvSpPr>
            <a:spLocks noGrp="1"/>
          </p:cNvSpPr>
          <p:nvPr>
            <p:ph type="title"/>
          </p:nvPr>
        </p:nvSpPr>
        <p:spPr/>
        <p:txBody>
          <a:bodyPr/>
          <a:lstStyle>
            <a:lvl1pPr>
              <a:defRPr>
                <a:solidFill>
                  <a:schemeClr val="accent1">
                    <a:lumMod val="50000"/>
                  </a:schemeClr>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01973F5-39D5-02E5-AC3C-53D3910FB1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2E813-0D2A-2FA8-9562-447DA36335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3C48EA-0827-3E36-948B-E78675C32CB6}"/>
              </a:ext>
            </a:extLst>
          </p:cNvPr>
          <p:cNvSpPr>
            <a:spLocks noGrp="1"/>
          </p:cNvSpPr>
          <p:nvPr>
            <p:ph type="dt" sz="half" idx="10"/>
          </p:nvPr>
        </p:nvSpPr>
        <p:spPr/>
        <p:txBody>
          <a:bodyPr/>
          <a:lstStyle/>
          <a:p>
            <a:fld id="{6776C724-8472-4FF5-843C-D6E30CA3F4C2}" type="datetimeFigureOut">
              <a:rPr lang="en-US" smtClean="0"/>
              <a:t>4/15/2024</a:t>
            </a:fld>
            <a:endParaRPr lang="en-US"/>
          </a:p>
        </p:txBody>
      </p:sp>
      <p:sp>
        <p:nvSpPr>
          <p:cNvPr id="6" name="Footer Placeholder 5">
            <a:extLst>
              <a:ext uri="{FF2B5EF4-FFF2-40B4-BE49-F238E27FC236}">
                <a16:creationId xmlns:a16="http://schemas.microsoft.com/office/drawing/2014/main" id="{EDBA090A-264C-9ED8-83A5-8AF2D0407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A4E0EA-0019-524B-ED6E-AEC7F2255D73}"/>
              </a:ext>
            </a:extLst>
          </p:cNvPr>
          <p:cNvSpPr>
            <a:spLocks noGrp="1"/>
          </p:cNvSpPr>
          <p:nvPr>
            <p:ph type="sldNum" sz="quarter" idx="12"/>
          </p:nvPr>
        </p:nvSpPr>
        <p:spPr/>
        <p:txBody>
          <a:bodyPr/>
          <a:lstStyle/>
          <a:p>
            <a:fld id="{AC132FA3-B2FD-4CBA-8436-9AFC78EAD3D6}" type="slidenum">
              <a:rPr lang="en-US" smtClean="0"/>
              <a:t>‹#›</a:t>
            </a:fld>
            <a:endParaRPr lang="en-US"/>
          </a:p>
        </p:txBody>
      </p:sp>
      <p:cxnSp>
        <p:nvCxnSpPr>
          <p:cNvPr id="8" name="Straight Connector 7">
            <a:extLst>
              <a:ext uri="{FF2B5EF4-FFF2-40B4-BE49-F238E27FC236}">
                <a16:creationId xmlns:a16="http://schemas.microsoft.com/office/drawing/2014/main" id="{F64AF139-D75B-3252-83B3-E4DA5310F6B7}"/>
              </a:ext>
            </a:extLst>
          </p:cNvPr>
          <p:cNvCxnSpPr/>
          <p:nvPr userDrawn="1"/>
        </p:nvCxnSpPr>
        <p:spPr>
          <a:xfrm>
            <a:off x="0" y="6362384"/>
            <a:ext cx="12192000" cy="0"/>
          </a:xfrm>
          <a:prstGeom prst="line">
            <a:avLst/>
          </a:prstGeom>
          <a:ln w="762000">
            <a:gradFill flip="none" rotWithShape="1">
              <a:gsLst>
                <a:gs pos="0">
                  <a:schemeClr val="bg1"/>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D189E770-055A-EB0E-1DD7-850A3B2407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3400" y="6009533"/>
            <a:ext cx="3716402" cy="707886"/>
          </a:xfrm>
          <a:prstGeom prst="rect">
            <a:avLst/>
          </a:prstGeom>
        </p:spPr>
      </p:pic>
    </p:spTree>
    <p:extLst>
      <p:ext uri="{BB962C8B-B14F-4D97-AF65-F5344CB8AC3E}">
        <p14:creationId xmlns:p14="http://schemas.microsoft.com/office/powerpoint/2010/main" val="4242183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2.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50" Type="http://schemas.openxmlformats.org/officeDocument/2006/relationships/slideLayout" Target="../slideLayouts/slideLayout66.xml"/><Relationship Id="rId55" Type="http://schemas.openxmlformats.org/officeDocument/2006/relationships/slideLayout" Target="../slideLayouts/slideLayout71.xml"/><Relationship Id="rId63" Type="http://schemas.openxmlformats.org/officeDocument/2006/relationships/slideLayout" Target="../slideLayouts/slideLayout7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9" Type="http://schemas.openxmlformats.org/officeDocument/2006/relationships/slideLayout" Target="../slideLayouts/slideLayout45.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53" Type="http://schemas.openxmlformats.org/officeDocument/2006/relationships/slideLayout" Target="../slideLayouts/slideLayout69.xml"/><Relationship Id="rId58" Type="http://schemas.openxmlformats.org/officeDocument/2006/relationships/slideLayout" Target="../slideLayouts/slideLayout74.xml"/><Relationship Id="rId66" Type="http://schemas.openxmlformats.org/officeDocument/2006/relationships/slideLayout" Target="../slideLayouts/slideLayout82.xml"/><Relationship Id="rId5" Type="http://schemas.openxmlformats.org/officeDocument/2006/relationships/slideLayout" Target="../slideLayouts/slideLayout21.xml"/><Relationship Id="rId61" Type="http://schemas.openxmlformats.org/officeDocument/2006/relationships/slideLayout" Target="../slideLayouts/slideLayout77.xml"/><Relationship Id="rId19" Type="http://schemas.openxmlformats.org/officeDocument/2006/relationships/slideLayout" Target="../slideLayouts/slideLayout3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56" Type="http://schemas.openxmlformats.org/officeDocument/2006/relationships/slideLayout" Target="../slideLayouts/slideLayout72.xml"/><Relationship Id="rId64" Type="http://schemas.openxmlformats.org/officeDocument/2006/relationships/slideLayout" Target="../slideLayouts/slideLayout80.xml"/><Relationship Id="rId8" Type="http://schemas.openxmlformats.org/officeDocument/2006/relationships/slideLayout" Target="../slideLayouts/slideLayout24.xml"/><Relationship Id="rId51" Type="http://schemas.openxmlformats.org/officeDocument/2006/relationships/slideLayout" Target="../slideLayouts/slideLayout67.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59" Type="http://schemas.openxmlformats.org/officeDocument/2006/relationships/slideLayout" Target="../slideLayouts/slideLayout75.xml"/><Relationship Id="rId67" Type="http://schemas.openxmlformats.org/officeDocument/2006/relationships/theme" Target="../theme/theme2.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54" Type="http://schemas.openxmlformats.org/officeDocument/2006/relationships/slideLayout" Target="../slideLayouts/slideLayout70.xml"/><Relationship Id="rId62" Type="http://schemas.openxmlformats.org/officeDocument/2006/relationships/slideLayout" Target="../slideLayouts/slideLayout7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slideLayout" Target="../slideLayouts/slideLayout73.xml"/><Relationship Id="rId10" Type="http://schemas.openxmlformats.org/officeDocument/2006/relationships/slideLayout" Target="../slideLayouts/slideLayout26.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slideLayout" Target="../slideLayouts/slideLayout68.xml"/><Relationship Id="rId60" Type="http://schemas.openxmlformats.org/officeDocument/2006/relationships/slideLayout" Target="../slideLayouts/slideLayout76.xml"/><Relationship Id="rId65" Type="http://schemas.openxmlformats.org/officeDocument/2006/relationships/slideLayout" Target="../slideLayouts/slideLayout81.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2B3751-39C9-BAF9-6EBD-61846D538D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0CCDE6-1F41-1501-A8F9-0A350FBFBF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94D44-8B5C-0491-99BE-2B005647D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6C724-8472-4FF5-843C-D6E30CA3F4C2}" type="datetimeFigureOut">
              <a:rPr lang="en-US" smtClean="0"/>
              <a:t>4/15/2024</a:t>
            </a:fld>
            <a:endParaRPr lang="en-US"/>
          </a:p>
        </p:txBody>
      </p:sp>
      <p:sp>
        <p:nvSpPr>
          <p:cNvPr id="5" name="Footer Placeholder 4">
            <a:extLst>
              <a:ext uri="{FF2B5EF4-FFF2-40B4-BE49-F238E27FC236}">
                <a16:creationId xmlns:a16="http://schemas.microsoft.com/office/drawing/2014/main" id="{400D6AB5-286A-65CC-92C3-699BF57BA6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21E07-1955-D7C5-C565-8B6BB72582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32FA3-B2FD-4CBA-8436-9AFC78EAD3D6}" type="slidenum">
              <a:rPr lang="en-US" smtClean="0"/>
              <a:t>‹#›</a:t>
            </a:fld>
            <a:endParaRPr lang="en-US"/>
          </a:p>
        </p:txBody>
      </p:sp>
    </p:spTree>
    <p:extLst>
      <p:ext uri="{BB962C8B-B14F-4D97-AF65-F5344CB8AC3E}">
        <p14:creationId xmlns:p14="http://schemas.microsoft.com/office/powerpoint/2010/main" val="29569237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5" r:id="rId3"/>
    <p:sldLayoutId id="2147483656" r:id="rId4"/>
    <p:sldLayoutId id="2147483661" r:id="rId5"/>
    <p:sldLayoutId id="2147483666" r:id="rId6"/>
    <p:sldLayoutId id="2147483650" r:id="rId7"/>
    <p:sldLayoutId id="2147483651" r:id="rId8"/>
    <p:sldLayoutId id="2147483662" r:id="rId9"/>
    <p:sldLayoutId id="2147483667" r:id="rId10"/>
    <p:sldLayoutId id="2147483652" r:id="rId11"/>
    <p:sldLayoutId id="2147483664" r:id="rId12"/>
    <p:sldLayoutId id="2147483668" r:id="rId13"/>
    <p:sldLayoutId id="2147483654"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FCB47A-A839-435F-867D-4D9EC10BA658}"/>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C7572F-D0BD-41F4-87BF-CD2D57D7A782}"/>
              </a:ext>
            </a:extLst>
          </p:cNvPr>
          <p:cNvSpPr>
            <a:spLocks noGrp="1"/>
          </p:cNvSpPr>
          <p:nvPr>
            <p:ph type="body" idx="1"/>
          </p:nvPr>
        </p:nvSpPr>
        <p:spPr>
          <a:xfrm>
            <a:off x="838202"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9011A-CB58-4102-942F-17BBE2C72C4E}"/>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02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5003582-0B67-4198-B68E-0424EC987F40}"/>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020">
                <a:solidFill>
                  <a:schemeClr val="tx1">
                    <a:tint val="75000"/>
                  </a:schemeClr>
                </a:solidFill>
              </a:defRPr>
            </a:lvl1pPr>
          </a:lstStyle>
          <a:p>
            <a:r>
              <a:rPr lang="en-US"/>
              <a:t>FY21 Operating Budget Forum</a:t>
            </a:r>
          </a:p>
        </p:txBody>
      </p:sp>
      <p:sp>
        <p:nvSpPr>
          <p:cNvPr id="6" name="Slide Number Placeholder 5">
            <a:extLst>
              <a:ext uri="{FF2B5EF4-FFF2-40B4-BE49-F238E27FC236}">
                <a16:creationId xmlns:a16="http://schemas.microsoft.com/office/drawing/2014/main" id="{CA75E4F4-9E0E-4F82-859C-C983637897FE}"/>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020">
                <a:solidFill>
                  <a:schemeClr val="tx1">
                    <a:tint val="75000"/>
                  </a:schemeClr>
                </a:solidFill>
              </a:defRPr>
            </a:lvl1pPr>
          </a:lstStyle>
          <a:p>
            <a:fld id="{D54A55BF-8F0A-4A50-B8F4-E25F20C77787}" type="slidenum">
              <a:rPr lang="en-US" smtClean="0"/>
              <a:t>‹#›</a:t>
            </a:fld>
            <a:endParaRPr lang="en-US"/>
          </a:p>
        </p:txBody>
      </p:sp>
    </p:spTree>
    <p:extLst>
      <p:ext uri="{BB962C8B-B14F-4D97-AF65-F5344CB8AC3E}">
        <p14:creationId xmlns:p14="http://schemas.microsoft.com/office/powerpoint/2010/main" val="1720999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 id="2147483708" r:id="rId38"/>
    <p:sldLayoutId id="2147483709" r:id="rId39"/>
    <p:sldLayoutId id="2147483710" r:id="rId40"/>
    <p:sldLayoutId id="2147483711" r:id="rId41"/>
    <p:sldLayoutId id="2147483712" r:id="rId42"/>
    <p:sldLayoutId id="2147483713" r:id="rId43"/>
    <p:sldLayoutId id="2147483714" r:id="rId44"/>
    <p:sldLayoutId id="2147483715" r:id="rId45"/>
    <p:sldLayoutId id="2147483716" r:id="rId46"/>
    <p:sldLayoutId id="2147483717" r:id="rId47"/>
    <p:sldLayoutId id="2147483718" r:id="rId48"/>
    <p:sldLayoutId id="2147483719" r:id="rId49"/>
    <p:sldLayoutId id="2147483720" r:id="rId50"/>
    <p:sldLayoutId id="2147483721" r:id="rId51"/>
    <p:sldLayoutId id="2147483722" r:id="rId52"/>
    <p:sldLayoutId id="2147483723" r:id="rId53"/>
    <p:sldLayoutId id="2147483724" r:id="rId54"/>
    <p:sldLayoutId id="2147483725" r:id="rId55"/>
    <p:sldLayoutId id="2147483726" r:id="rId56"/>
    <p:sldLayoutId id="2147483727" r:id="rId57"/>
    <p:sldLayoutId id="2147483728" r:id="rId58"/>
    <p:sldLayoutId id="2147483729" r:id="rId59"/>
    <p:sldLayoutId id="2147483730" r:id="rId60"/>
    <p:sldLayoutId id="2147483731" r:id="rId61"/>
    <p:sldLayoutId id="2147483732" r:id="rId62"/>
    <p:sldLayoutId id="2147483733" r:id="rId63"/>
    <p:sldLayoutId id="2147483734" r:id="rId64"/>
    <p:sldLayoutId id="2147483735" r:id="rId65"/>
    <p:sldLayoutId id="2147483736" r:id="rId66"/>
  </p:sldLayoutIdLst>
  <p:hf sldNum="0" hdr="0" dt="0"/>
  <p:txStyles>
    <p:titleStyle>
      <a:lvl1pPr algn="l" defTabSz="777221"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06" indent="-194306" algn="l" defTabSz="777221" rtl="0" eaLnBrk="1" latinLnBrk="0" hangingPunct="1">
        <a:lnSpc>
          <a:spcPct val="90000"/>
        </a:lnSpc>
        <a:spcBef>
          <a:spcPts val="851"/>
        </a:spcBef>
        <a:buFont typeface="Arial" panose="020B0604020202020204" pitchFamily="34" charset="0"/>
        <a:buChar char="•"/>
        <a:defRPr sz="2380" kern="1200">
          <a:solidFill>
            <a:schemeClr val="tx1"/>
          </a:solidFill>
          <a:latin typeface="+mn-lt"/>
          <a:ea typeface="+mn-ea"/>
          <a:cs typeface="+mn-cs"/>
        </a:defRPr>
      </a:lvl1pPr>
      <a:lvl2pPr marL="582916" indent="-194306" algn="l" defTabSz="777221"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26" indent="-194306" algn="l" defTabSz="777221"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37" indent="-194306" algn="l" defTabSz="777221"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8747" indent="-194306" algn="l" defTabSz="777221"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7357" indent="-194306" algn="l" defTabSz="777221"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5968" indent="-194306" algn="l" defTabSz="777221"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4578" indent="-194306" algn="l" defTabSz="777221"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3188" indent="-194306" algn="l" defTabSz="777221"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221" rtl="0" eaLnBrk="1" latinLnBrk="0" hangingPunct="1">
        <a:defRPr sz="1531" kern="1200">
          <a:solidFill>
            <a:schemeClr val="tx1"/>
          </a:solidFill>
          <a:latin typeface="+mn-lt"/>
          <a:ea typeface="+mn-ea"/>
          <a:cs typeface="+mn-cs"/>
        </a:defRPr>
      </a:lvl1pPr>
      <a:lvl2pPr marL="388610" algn="l" defTabSz="777221" rtl="0" eaLnBrk="1" latinLnBrk="0" hangingPunct="1">
        <a:defRPr sz="1531" kern="1200">
          <a:solidFill>
            <a:schemeClr val="tx1"/>
          </a:solidFill>
          <a:latin typeface="+mn-lt"/>
          <a:ea typeface="+mn-ea"/>
          <a:cs typeface="+mn-cs"/>
        </a:defRPr>
      </a:lvl2pPr>
      <a:lvl3pPr marL="777221" algn="l" defTabSz="777221" rtl="0" eaLnBrk="1" latinLnBrk="0" hangingPunct="1">
        <a:defRPr sz="1531" kern="1200">
          <a:solidFill>
            <a:schemeClr val="tx1"/>
          </a:solidFill>
          <a:latin typeface="+mn-lt"/>
          <a:ea typeface="+mn-ea"/>
          <a:cs typeface="+mn-cs"/>
        </a:defRPr>
      </a:lvl3pPr>
      <a:lvl4pPr marL="1165831" algn="l" defTabSz="777221" rtl="0" eaLnBrk="1" latinLnBrk="0" hangingPunct="1">
        <a:defRPr sz="1531" kern="1200">
          <a:solidFill>
            <a:schemeClr val="tx1"/>
          </a:solidFill>
          <a:latin typeface="+mn-lt"/>
          <a:ea typeface="+mn-ea"/>
          <a:cs typeface="+mn-cs"/>
        </a:defRPr>
      </a:lvl4pPr>
      <a:lvl5pPr marL="1554441" algn="l" defTabSz="777221" rtl="0" eaLnBrk="1" latinLnBrk="0" hangingPunct="1">
        <a:defRPr sz="1531" kern="1200">
          <a:solidFill>
            <a:schemeClr val="tx1"/>
          </a:solidFill>
          <a:latin typeface="+mn-lt"/>
          <a:ea typeface="+mn-ea"/>
          <a:cs typeface="+mn-cs"/>
        </a:defRPr>
      </a:lvl5pPr>
      <a:lvl6pPr marL="1943051" algn="l" defTabSz="777221" rtl="0" eaLnBrk="1" latinLnBrk="0" hangingPunct="1">
        <a:defRPr sz="1531" kern="1200">
          <a:solidFill>
            <a:schemeClr val="tx1"/>
          </a:solidFill>
          <a:latin typeface="+mn-lt"/>
          <a:ea typeface="+mn-ea"/>
          <a:cs typeface="+mn-cs"/>
        </a:defRPr>
      </a:lvl6pPr>
      <a:lvl7pPr marL="2331662" algn="l" defTabSz="777221" rtl="0" eaLnBrk="1" latinLnBrk="0" hangingPunct="1">
        <a:defRPr sz="1531" kern="1200">
          <a:solidFill>
            <a:schemeClr val="tx1"/>
          </a:solidFill>
          <a:latin typeface="+mn-lt"/>
          <a:ea typeface="+mn-ea"/>
          <a:cs typeface="+mn-cs"/>
        </a:defRPr>
      </a:lvl7pPr>
      <a:lvl8pPr marL="2720272" algn="l" defTabSz="777221" rtl="0" eaLnBrk="1" latinLnBrk="0" hangingPunct="1">
        <a:defRPr sz="1531" kern="1200">
          <a:solidFill>
            <a:schemeClr val="tx1"/>
          </a:solidFill>
          <a:latin typeface="+mn-lt"/>
          <a:ea typeface="+mn-ea"/>
          <a:cs typeface="+mn-cs"/>
        </a:defRPr>
      </a:lvl8pPr>
      <a:lvl9pPr marL="3108882" algn="l" defTabSz="777221" rtl="0" eaLnBrk="1" latinLnBrk="0" hangingPunct="1">
        <a:defRPr sz="153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mcmdgrants.smapply.org/"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mcmdgrants.smapply.org/" TargetMode="External"/><Relationship Id="rId1" Type="http://schemas.openxmlformats.org/officeDocument/2006/relationships/slideLayout" Target="../slideLayouts/slideLayout9.xml"/><Relationship Id="rId4" Type="http://schemas.openxmlformats.org/officeDocument/2006/relationships/hyperlink" Target="https://help.smapply.io/hc/en-us/articles/115001446113-Reviewing-Applications-FAQ"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help.smapply.io/hc/en-us/articles/115001428733-Reviewer-Split-Screen-Overview" TargetMode="Externa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mcmdgrants.smapply.org/protected/nr/QFz3K/Reviewer_Invoice_Template.docx" TargetMode="External"/><Relationship Id="rId2" Type="http://schemas.openxmlformats.org/officeDocument/2006/relationships/hyperlink" Target="https://mcipcc.net/main/homePage.php" TargetMode="External"/><Relationship Id="rId1" Type="http://schemas.openxmlformats.org/officeDocument/2006/relationships/slideLayout" Target="../slideLayouts/slideLayout9.xml"/><Relationship Id="rId4" Type="http://schemas.openxmlformats.org/officeDocument/2006/relationships/hyperlink" Target="https://mcmdgrants.smapply.org/prog/community_reviewer_applic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mcmdgrants.smapply.org/protected/r/FkmBTc_C-GJ6iD28zx8OmGv96XQbVtGbKzBkxojMgqH9BnDikiYe0Kn4XdsMXc30IyNQeZ0otTAo96ujlc7iDg==/FY24_Community_Projects_Fund_Grants_Program_Notice_of_Funding_Opportunity_NOFO_JULY182023.pdf" TargetMode="External"/><Relationship Id="rId2" Type="http://schemas.openxmlformats.org/officeDocument/2006/relationships/hyperlink" Target="https://mcmdgrants.smapply.org/"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mcmdgrants.smapply.org/protected/r/FkmBTc_C-GJ6iD28zx8OmMjdxwM6qbz1XFuiwusn6cbBqOWCd76wEv1fYdDoe5ybbycy6aC1-JaSardT0Wt2lg==/Sample_Budget_WLG_Bridging_the_Generational_Wealth_Gap_in_East_County.xlsx" TargetMode="External"/><Relationship Id="rId2" Type="http://schemas.openxmlformats.org/officeDocument/2006/relationships/hyperlink" Target="https://mcmdgrants.smapply.org/protected/r/FkmBTc_C-GJ6iD28zx8OmMjdxwM6qbz1XFuiwusn6cbBqOWCd76wEv1fYdDoe5ybjhhK2YDg_cIyvLS-V1JBMg==/Sample_Project_Strategy_WLG_Bridging_the_Generational_Wealth_Gap_in_East_County.pdf" TargetMode="External"/><Relationship Id="rId1" Type="http://schemas.openxmlformats.org/officeDocument/2006/relationships/slideLayout" Target="../slideLayouts/slideLayout9.xml"/><Relationship Id="rId6" Type="http://schemas.openxmlformats.org/officeDocument/2006/relationships/hyperlink" Target="https://mcmdgrants.smapply.org/protected/r/FkmBTc_C-GJ6iD28zx8OmMjdxwM6qbz1XFuiwusn6cbBqOWCd76wEv1fYdDoe5ybePFFbqJhu9SW4iEczWMy9Q==/Sample_Project_Work_Plan_WLG_Bridging_the_Generational_Wealth_Gap_in_East_County.pdf" TargetMode="External"/><Relationship Id="rId5" Type="http://schemas.openxmlformats.org/officeDocument/2006/relationships/hyperlink" Target="https://mcmdgrants.smapply.org/protected/r/FkmBTc_C-GJ6iD28zx8OmMjdxwM6qbz1XFuiwusn6cbBqOWCd76wEv1fYdDoe5ybfU6-7a0vRJgnyi2jhWxmhg==/Sample_Performance_Plan_WLG_Bridging_the_Generational_Wealth_Gap_in_East_County.pdf" TargetMode="External"/><Relationship Id="rId4" Type="http://schemas.openxmlformats.org/officeDocument/2006/relationships/hyperlink" Target="https://mcmdgrants.smapply.org/protected/r/FkmBTc_C-GJ6iD28zx8OmMjdxwM6qbz1XFuiwusn6cbBqOWCd76wEv1fYdDoe5ybKuXMhsaskk47cGDFrBnrbQ==/Sample_Budget_Narrative_WLG_Bridging_the_Generational_Wealth_Gap_in_East_County.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www.whitehouse.gov/wp-content/uploads/2021/01/OFPPPALTMemorandum-01-14-2021.pdf"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grants@montgomerycountymd.gov"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C10D4D-3832-4447-BC31-D95AE3A845F0}"/>
              </a:ext>
            </a:extLst>
          </p:cNvPr>
          <p:cNvPicPr>
            <a:picLocks noChangeAspect="1"/>
          </p:cNvPicPr>
          <p:nvPr/>
        </p:nvPicPr>
        <p:blipFill>
          <a:blip r:embed="rId3"/>
          <a:stretch>
            <a:fillRect/>
          </a:stretch>
        </p:blipFill>
        <p:spPr>
          <a:xfrm>
            <a:off x="3889608" y="1593129"/>
            <a:ext cx="4371957" cy="2460745"/>
          </a:xfrm>
          <a:prstGeom prst="rect">
            <a:avLst/>
          </a:prstGeom>
          <a:ln>
            <a:solidFill>
              <a:schemeClr val="tx1"/>
            </a:solidFill>
          </a:ln>
        </p:spPr>
      </p:pic>
      <p:sp>
        <p:nvSpPr>
          <p:cNvPr id="5" name="TextBox 4">
            <a:extLst>
              <a:ext uri="{FF2B5EF4-FFF2-40B4-BE49-F238E27FC236}">
                <a16:creationId xmlns:a16="http://schemas.microsoft.com/office/drawing/2014/main" id="{A778B555-E27B-416F-A85E-CBBD36AD39FC}"/>
              </a:ext>
            </a:extLst>
          </p:cNvPr>
          <p:cNvSpPr txBox="1"/>
          <p:nvPr/>
        </p:nvSpPr>
        <p:spPr>
          <a:xfrm>
            <a:off x="2744399" y="1021742"/>
            <a:ext cx="6652847" cy="458587"/>
          </a:xfrm>
          <a:prstGeom prst="rect">
            <a:avLst/>
          </a:prstGeom>
          <a:noFill/>
        </p:spPr>
        <p:txBody>
          <a:bodyPr wrap="none" rtlCol="0">
            <a:spAutoFit/>
          </a:bodyPr>
          <a:lstStyle/>
          <a:p>
            <a:pPr defTabSz="1219170"/>
            <a:r>
              <a:rPr lang="en-US" sz="2380" dirty="0">
                <a:solidFill>
                  <a:prstClr val="black"/>
                </a:solidFill>
                <a:latin typeface="Calibri" panose="020F0502020204030204"/>
              </a:rPr>
              <a:t>How you can view the multi-lingual closed captions  </a:t>
            </a:r>
          </a:p>
        </p:txBody>
      </p:sp>
      <p:sp>
        <p:nvSpPr>
          <p:cNvPr id="8" name="Rectangle 7">
            <a:extLst>
              <a:ext uri="{FF2B5EF4-FFF2-40B4-BE49-F238E27FC236}">
                <a16:creationId xmlns:a16="http://schemas.microsoft.com/office/drawing/2014/main" id="{28965F6C-49B4-4077-A834-CAE9C63B0383}"/>
              </a:ext>
            </a:extLst>
          </p:cNvPr>
          <p:cNvSpPr/>
          <p:nvPr/>
        </p:nvSpPr>
        <p:spPr>
          <a:xfrm>
            <a:off x="6748804" y="3701345"/>
            <a:ext cx="429541" cy="2278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531">
              <a:solidFill>
                <a:prstClr val="white"/>
              </a:solidFill>
              <a:latin typeface="Calibri" panose="020F0502020204030204"/>
            </a:endParaRPr>
          </a:p>
        </p:txBody>
      </p:sp>
      <p:sp>
        <p:nvSpPr>
          <p:cNvPr id="10" name="TextBox 9">
            <a:extLst>
              <a:ext uri="{FF2B5EF4-FFF2-40B4-BE49-F238E27FC236}">
                <a16:creationId xmlns:a16="http://schemas.microsoft.com/office/drawing/2014/main" id="{E98AAB22-BCFB-4F19-B494-463C8768396B}"/>
              </a:ext>
            </a:extLst>
          </p:cNvPr>
          <p:cNvSpPr txBox="1"/>
          <p:nvPr/>
        </p:nvSpPr>
        <p:spPr>
          <a:xfrm>
            <a:off x="2394019" y="6001581"/>
            <a:ext cx="7363136" cy="772519"/>
          </a:xfrm>
          <a:prstGeom prst="rect">
            <a:avLst/>
          </a:prstGeom>
          <a:noFill/>
        </p:spPr>
        <p:txBody>
          <a:bodyPr wrap="square" rtlCol="0">
            <a:spAutoFit/>
          </a:bodyPr>
          <a:lstStyle/>
          <a:p>
            <a:pPr algn="ctr" defTabSz="1219170"/>
            <a:r>
              <a:rPr lang="en-US" sz="1360">
                <a:solidFill>
                  <a:prstClr val="black"/>
                </a:solidFill>
                <a:latin typeface="Calibri" panose="020F0502020204030204"/>
              </a:rPr>
              <a:t>Disclaimer</a:t>
            </a:r>
            <a:endParaRPr lang="en-US" sz="1531">
              <a:solidFill>
                <a:prstClr val="black"/>
              </a:solidFill>
              <a:latin typeface="Calibri" panose="020F0502020204030204"/>
            </a:endParaRPr>
          </a:p>
          <a:p>
            <a:pPr algn="ctr" defTabSz="1219170"/>
            <a:r>
              <a:rPr lang="en-US" sz="1020">
                <a:solidFill>
                  <a:prstClr val="black"/>
                </a:solidFill>
                <a:latin typeface="Calibri" panose="020F0502020204030204"/>
              </a:rPr>
              <a:t>The translations provided in this application use what is referred to as mechanical translation technology. Although this method of translation is very effective and provides a high rate of accuracy it is NOT 100% word for word accurate. Things that may affect it are the quality of the microphone used and potentially a person speaking that may have an accent.</a:t>
            </a:r>
          </a:p>
        </p:txBody>
      </p:sp>
      <p:sp>
        <p:nvSpPr>
          <p:cNvPr id="6" name="Arrow: Right 5">
            <a:extLst>
              <a:ext uri="{FF2B5EF4-FFF2-40B4-BE49-F238E27FC236}">
                <a16:creationId xmlns:a16="http://schemas.microsoft.com/office/drawing/2014/main" id="{5ABE38E8-B88A-4A81-AFCF-D101E5A3BB34}"/>
              </a:ext>
            </a:extLst>
          </p:cNvPr>
          <p:cNvSpPr/>
          <p:nvPr/>
        </p:nvSpPr>
        <p:spPr>
          <a:xfrm rot="1570667">
            <a:off x="5328222" y="3226548"/>
            <a:ext cx="1684020" cy="4341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191">
                <a:solidFill>
                  <a:prstClr val="white"/>
                </a:solidFill>
                <a:latin typeface="Calibri" panose="020F0502020204030204"/>
              </a:rPr>
              <a:t>Select this item</a:t>
            </a:r>
          </a:p>
        </p:txBody>
      </p:sp>
      <p:sp>
        <p:nvSpPr>
          <p:cNvPr id="9" name="Oval 8">
            <a:extLst>
              <a:ext uri="{FF2B5EF4-FFF2-40B4-BE49-F238E27FC236}">
                <a16:creationId xmlns:a16="http://schemas.microsoft.com/office/drawing/2014/main" id="{ACC8EB71-A252-4C28-BADE-7D496DD370AB}"/>
              </a:ext>
            </a:extLst>
          </p:cNvPr>
          <p:cNvSpPr/>
          <p:nvPr/>
        </p:nvSpPr>
        <p:spPr>
          <a:xfrm flipH="1">
            <a:off x="6873186" y="3735827"/>
            <a:ext cx="194311" cy="16013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531">
              <a:solidFill>
                <a:prstClr val="white"/>
              </a:solidFill>
              <a:latin typeface="Calibri" panose="020F0502020204030204"/>
            </a:endParaRPr>
          </a:p>
        </p:txBody>
      </p:sp>
      <p:grpSp>
        <p:nvGrpSpPr>
          <p:cNvPr id="13" name="Group 12">
            <a:extLst>
              <a:ext uri="{FF2B5EF4-FFF2-40B4-BE49-F238E27FC236}">
                <a16:creationId xmlns:a16="http://schemas.microsoft.com/office/drawing/2014/main" id="{5FFE6CA4-3894-492E-8AA2-6A11579D7240}"/>
              </a:ext>
            </a:extLst>
          </p:cNvPr>
          <p:cNvGrpSpPr/>
          <p:nvPr/>
        </p:nvGrpSpPr>
        <p:grpSpPr>
          <a:xfrm>
            <a:off x="3081674" y="4175097"/>
            <a:ext cx="6062369" cy="1905646"/>
            <a:chOff x="1049843" y="3614267"/>
            <a:chExt cx="7132198" cy="2241935"/>
          </a:xfrm>
        </p:grpSpPr>
        <p:pic>
          <p:nvPicPr>
            <p:cNvPr id="3" name="Picture 2">
              <a:extLst>
                <a:ext uri="{FF2B5EF4-FFF2-40B4-BE49-F238E27FC236}">
                  <a16:creationId xmlns:a16="http://schemas.microsoft.com/office/drawing/2014/main" id="{1EB1BAFD-C0AC-4E6B-BCA2-5A87CDBEEE77}"/>
                </a:ext>
              </a:extLst>
            </p:cNvPr>
            <p:cNvPicPr>
              <a:picLocks noChangeAspect="1"/>
            </p:cNvPicPr>
            <p:nvPr/>
          </p:nvPicPr>
          <p:blipFill>
            <a:blip r:embed="rId4"/>
            <a:stretch>
              <a:fillRect/>
            </a:stretch>
          </p:blipFill>
          <p:spPr>
            <a:xfrm>
              <a:off x="1275353" y="3797670"/>
              <a:ext cx="1816193" cy="1320868"/>
            </a:xfrm>
            <a:prstGeom prst="rect">
              <a:avLst/>
            </a:prstGeom>
          </p:spPr>
        </p:pic>
        <p:pic>
          <p:nvPicPr>
            <p:cNvPr id="4" name="Picture 3">
              <a:extLst>
                <a:ext uri="{FF2B5EF4-FFF2-40B4-BE49-F238E27FC236}">
                  <a16:creationId xmlns:a16="http://schemas.microsoft.com/office/drawing/2014/main" id="{D7B0E96C-6A32-4937-B0B6-55CF89E95EE1}"/>
                </a:ext>
              </a:extLst>
            </p:cNvPr>
            <p:cNvPicPr>
              <a:picLocks noChangeAspect="1"/>
            </p:cNvPicPr>
            <p:nvPr/>
          </p:nvPicPr>
          <p:blipFill>
            <a:blip r:embed="rId5"/>
            <a:stretch>
              <a:fillRect/>
            </a:stretch>
          </p:blipFill>
          <p:spPr>
            <a:xfrm>
              <a:off x="3962400" y="3614267"/>
              <a:ext cx="926156" cy="1794754"/>
            </a:xfrm>
            <a:prstGeom prst="rect">
              <a:avLst/>
            </a:prstGeom>
          </p:spPr>
        </p:pic>
        <p:pic>
          <p:nvPicPr>
            <p:cNvPr id="7" name="Picture 6">
              <a:extLst>
                <a:ext uri="{FF2B5EF4-FFF2-40B4-BE49-F238E27FC236}">
                  <a16:creationId xmlns:a16="http://schemas.microsoft.com/office/drawing/2014/main" id="{E0468733-A96B-4E69-BC53-D43D88179C83}"/>
                </a:ext>
              </a:extLst>
            </p:cNvPr>
            <p:cNvPicPr>
              <a:picLocks noChangeAspect="1"/>
            </p:cNvPicPr>
            <p:nvPr/>
          </p:nvPicPr>
          <p:blipFill>
            <a:blip r:embed="rId6"/>
            <a:stretch>
              <a:fillRect/>
            </a:stretch>
          </p:blipFill>
          <p:spPr>
            <a:xfrm>
              <a:off x="5695848" y="3873870"/>
              <a:ext cx="2486193" cy="1168468"/>
            </a:xfrm>
            <a:prstGeom prst="rect">
              <a:avLst/>
            </a:prstGeom>
          </p:spPr>
        </p:pic>
        <p:sp>
          <p:nvSpPr>
            <p:cNvPr id="14" name="Arrow: Right 13">
              <a:extLst>
                <a:ext uri="{FF2B5EF4-FFF2-40B4-BE49-F238E27FC236}">
                  <a16:creationId xmlns:a16="http://schemas.microsoft.com/office/drawing/2014/main" id="{F845432E-F197-44C0-80D1-7AEC4D636934}"/>
                </a:ext>
              </a:extLst>
            </p:cNvPr>
            <p:cNvSpPr/>
            <p:nvPr/>
          </p:nvSpPr>
          <p:spPr>
            <a:xfrm>
              <a:off x="5136440" y="4275902"/>
              <a:ext cx="227673" cy="364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531">
                <a:solidFill>
                  <a:prstClr val="white"/>
                </a:solidFill>
                <a:latin typeface="Calibri" panose="020F0502020204030204"/>
              </a:endParaRPr>
            </a:p>
          </p:txBody>
        </p:sp>
        <p:sp>
          <p:nvSpPr>
            <p:cNvPr id="19" name="Arrow: Right 18">
              <a:extLst>
                <a:ext uri="{FF2B5EF4-FFF2-40B4-BE49-F238E27FC236}">
                  <a16:creationId xmlns:a16="http://schemas.microsoft.com/office/drawing/2014/main" id="{C077A42E-40B9-48AA-A32C-7260A22613BF}"/>
                </a:ext>
              </a:extLst>
            </p:cNvPr>
            <p:cNvSpPr/>
            <p:nvPr/>
          </p:nvSpPr>
          <p:spPr>
            <a:xfrm>
              <a:off x="3339430" y="4275902"/>
              <a:ext cx="227673" cy="364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531">
                <a:solidFill>
                  <a:prstClr val="white"/>
                </a:solidFill>
                <a:latin typeface="Calibri" panose="020F0502020204030204"/>
              </a:endParaRPr>
            </a:p>
          </p:txBody>
        </p:sp>
        <p:sp>
          <p:nvSpPr>
            <p:cNvPr id="11" name="Oval 10">
              <a:extLst>
                <a:ext uri="{FF2B5EF4-FFF2-40B4-BE49-F238E27FC236}">
                  <a16:creationId xmlns:a16="http://schemas.microsoft.com/office/drawing/2014/main" id="{F89345F6-E6D1-4585-BB84-0137A997615C}"/>
                </a:ext>
              </a:extLst>
            </p:cNvPr>
            <p:cNvSpPr/>
            <p:nvPr/>
          </p:nvSpPr>
          <p:spPr>
            <a:xfrm>
              <a:off x="2642534" y="4827717"/>
              <a:ext cx="217111" cy="2286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531">
                <a:solidFill>
                  <a:prstClr val="white"/>
                </a:solidFill>
                <a:latin typeface="Calibri" panose="020F0502020204030204"/>
              </a:endParaRPr>
            </a:p>
          </p:txBody>
        </p:sp>
        <p:sp>
          <p:nvSpPr>
            <p:cNvPr id="16" name="Oval 15">
              <a:extLst>
                <a:ext uri="{FF2B5EF4-FFF2-40B4-BE49-F238E27FC236}">
                  <a16:creationId xmlns:a16="http://schemas.microsoft.com/office/drawing/2014/main" id="{9642E470-280D-4E52-95F7-34EBD6A2BA50}"/>
                </a:ext>
              </a:extLst>
            </p:cNvPr>
            <p:cNvSpPr/>
            <p:nvPr/>
          </p:nvSpPr>
          <p:spPr>
            <a:xfrm>
              <a:off x="1282797" y="4103817"/>
              <a:ext cx="1825126" cy="171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531">
                <a:solidFill>
                  <a:prstClr val="white"/>
                </a:solidFill>
                <a:latin typeface="Calibri" panose="020F0502020204030204"/>
              </a:endParaRPr>
            </a:p>
          </p:txBody>
        </p:sp>
        <p:sp>
          <p:nvSpPr>
            <p:cNvPr id="17" name="Oval 16">
              <a:extLst>
                <a:ext uri="{FF2B5EF4-FFF2-40B4-BE49-F238E27FC236}">
                  <a16:creationId xmlns:a16="http://schemas.microsoft.com/office/drawing/2014/main" id="{DB315B01-D483-4C93-A748-BADD9BE7C299}"/>
                </a:ext>
              </a:extLst>
            </p:cNvPr>
            <p:cNvSpPr/>
            <p:nvPr/>
          </p:nvSpPr>
          <p:spPr>
            <a:xfrm>
              <a:off x="4012168" y="4000219"/>
              <a:ext cx="559925" cy="1797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531">
                <a:solidFill>
                  <a:prstClr val="white"/>
                </a:solidFill>
                <a:latin typeface="Calibri" panose="020F0502020204030204"/>
              </a:endParaRPr>
            </a:p>
          </p:txBody>
        </p:sp>
        <p:sp>
          <p:nvSpPr>
            <p:cNvPr id="18" name="Arrow: Right 17">
              <a:extLst>
                <a:ext uri="{FF2B5EF4-FFF2-40B4-BE49-F238E27FC236}">
                  <a16:creationId xmlns:a16="http://schemas.microsoft.com/office/drawing/2014/main" id="{1BE68F11-A53F-42A3-A9A6-A2F62C4ABDED}"/>
                </a:ext>
              </a:extLst>
            </p:cNvPr>
            <p:cNvSpPr/>
            <p:nvPr/>
          </p:nvSpPr>
          <p:spPr>
            <a:xfrm rot="16200000">
              <a:off x="2498751" y="4407581"/>
              <a:ext cx="514311" cy="217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531">
                <a:solidFill>
                  <a:prstClr val="white"/>
                </a:solidFill>
                <a:latin typeface="Calibri" panose="020F0502020204030204"/>
              </a:endParaRPr>
            </a:p>
          </p:txBody>
        </p:sp>
        <p:sp>
          <p:nvSpPr>
            <p:cNvPr id="12" name="TextBox 11">
              <a:extLst>
                <a:ext uri="{FF2B5EF4-FFF2-40B4-BE49-F238E27FC236}">
                  <a16:creationId xmlns:a16="http://schemas.microsoft.com/office/drawing/2014/main" id="{CBE67620-1E84-4487-B0D5-9F5DFFF0EA02}"/>
                </a:ext>
              </a:extLst>
            </p:cNvPr>
            <p:cNvSpPr txBox="1"/>
            <p:nvPr/>
          </p:nvSpPr>
          <p:spPr>
            <a:xfrm>
              <a:off x="1049843" y="5130823"/>
              <a:ext cx="2267213" cy="447181"/>
            </a:xfrm>
            <a:prstGeom prst="rect">
              <a:avLst/>
            </a:prstGeom>
            <a:noFill/>
          </p:spPr>
          <p:txBody>
            <a:bodyPr wrap="none" rtlCol="0">
              <a:spAutoFit/>
            </a:bodyPr>
            <a:lstStyle/>
            <a:p>
              <a:pPr algn="ctr" defTabSz="1219170"/>
              <a:r>
                <a:rPr lang="en-US" sz="935">
                  <a:solidFill>
                    <a:prstClr val="black"/>
                  </a:solidFill>
                  <a:latin typeface="Calibri" panose="020F0502020204030204"/>
                </a:rPr>
                <a:t>When you select it a menu appears,</a:t>
              </a:r>
            </a:p>
            <a:p>
              <a:pPr algn="ctr" defTabSz="1219170"/>
              <a:r>
                <a:rPr lang="en-US" sz="935">
                  <a:solidFill>
                    <a:prstClr val="black"/>
                  </a:solidFill>
                  <a:latin typeface="Calibri" panose="020F0502020204030204"/>
                </a:rPr>
                <a:t>choose </a:t>
              </a:r>
              <a:r>
                <a:rPr lang="en-US" sz="935" b="1">
                  <a:solidFill>
                    <a:prstClr val="black"/>
                  </a:solidFill>
                  <a:latin typeface="Calibri" panose="020F0502020204030204"/>
                </a:rPr>
                <a:t>captions / subtitles</a:t>
              </a:r>
            </a:p>
          </p:txBody>
        </p:sp>
        <p:sp>
          <p:nvSpPr>
            <p:cNvPr id="21" name="Arrow: Right 20">
              <a:extLst>
                <a:ext uri="{FF2B5EF4-FFF2-40B4-BE49-F238E27FC236}">
                  <a16:creationId xmlns:a16="http://schemas.microsoft.com/office/drawing/2014/main" id="{991D6A3E-8BF4-46E5-92EF-CF088516BB3A}"/>
                </a:ext>
              </a:extLst>
            </p:cNvPr>
            <p:cNvSpPr/>
            <p:nvPr/>
          </p:nvSpPr>
          <p:spPr>
            <a:xfrm rot="20214842">
              <a:off x="2340721" y="5020459"/>
              <a:ext cx="271889" cy="132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531">
                <a:solidFill>
                  <a:prstClr val="white"/>
                </a:solidFill>
                <a:latin typeface="Calibri" panose="020F0502020204030204"/>
              </a:endParaRPr>
            </a:p>
          </p:txBody>
        </p:sp>
        <p:sp>
          <p:nvSpPr>
            <p:cNvPr id="22" name="TextBox 21">
              <a:extLst>
                <a:ext uri="{FF2B5EF4-FFF2-40B4-BE49-F238E27FC236}">
                  <a16:creationId xmlns:a16="http://schemas.microsoft.com/office/drawing/2014/main" id="{69C114DA-8E01-4134-BC16-0D182293D5BB}"/>
                </a:ext>
              </a:extLst>
            </p:cNvPr>
            <p:cNvSpPr txBox="1"/>
            <p:nvPr/>
          </p:nvSpPr>
          <p:spPr>
            <a:xfrm>
              <a:off x="3663154" y="5409021"/>
              <a:ext cx="1507200" cy="447181"/>
            </a:xfrm>
            <a:prstGeom prst="rect">
              <a:avLst/>
            </a:prstGeom>
            <a:noFill/>
          </p:spPr>
          <p:txBody>
            <a:bodyPr wrap="none" rtlCol="0">
              <a:spAutoFit/>
            </a:bodyPr>
            <a:lstStyle/>
            <a:p>
              <a:pPr algn="ctr" defTabSz="1219170"/>
              <a:r>
                <a:rPr lang="en-US" sz="935">
                  <a:solidFill>
                    <a:prstClr val="black"/>
                  </a:solidFill>
                  <a:latin typeface="Calibri" panose="020F0502020204030204"/>
                </a:rPr>
                <a:t>You then select</a:t>
              </a:r>
            </a:p>
            <a:p>
              <a:pPr algn="ctr" defTabSz="1219170"/>
              <a:r>
                <a:rPr lang="en-US" sz="935">
                  <a:solidFill>
                    <a:prstClr val="black"/>
                  </a:solidFill>
                  <a:latin typeface="Calibri" panose="020F0502020204030204"/>
                </a:rPr>
                <a:t>the language of choice</a:t>
              </a:r>
            </a:p>
          </p:txBody>
        </p:sp>
        <p:sp>
          <p:nvSpPr>
            <p:cNvPr id="23" name="TextBox 22">
              <a:extLst>
                <a:ext uri="{FF2B5EF4-FFF2-40B4-BE49-F238E27FC236}">
                  <a16:creationId xmlns:a16="http://schemas.microsoft.com/office/drawing/2014/main" id="{513B7BAA-96AC-4541-9F81-53DE211889D3}"/>
                </a:ext>
              </a:extLst>
            </p:cNvPr>
            <p:cNvSpPr txBox="1"/>
            <p:nvPr/>
          </p:nvSpPr>
          <p:spPr>
            <a:xfrm>
              <a:off x="5664412" y="5042337"/>
              <a:ext cx="2463344" cy="277905"/>
            </a:xfrm>
            <a:prstGeom prst="rect">
              <a:avLst/>
            </a:prstGeom>
            <a:noFill/>
          </p:spPr>
          <p:txBody>
            <a:bodyPr wrap="none" rtlCol="0">
              <a:spAutoFit/>
            </a:bodyPr>
            <a:lstStyle/>
            <a:p>
              <a:pPr algn="ctr" defTabSz="1219170"/>
              <a:r>
                <a:rPr lang="en-US" sz="935">
                  <a:solidFill>
                    <a:prstClr val="black"/>
                  </a:solidFill>
                  <a:latin typeface="Calibri" panose="020F0502020204030204"/>
                </a:rPr>
                <a:t>It will then display the language chosen</a:t>
              </a:r>
              <a:endParaRPr lang="en-US" sz="935" b="1">
                <a:solidFill>
                  <a:prstClr val="black"/>
                </a:solidFill>
                <a:latin typeface="Calibri" panose="020F0502020204030204"/>
              </a:endParaRPr>
            </a:p>
          </p:txBody>
        </p:sp>
      </p:grpSp>
      <p:sp>
        <p:nvSpPr>
          <p:cNvPr id="24" name="TextBox 23">
            <a:extLst>
              <a:ext uri="{FF2B5EF4-FFF2-40B4-BE49-F238E27FC236}">
                <a16:creationId xmlns:a16="http://schemas.microsoft.com/office/drawing/2014/main" id="{C7A23D42-B850-4EC6-A944-E5961CB01F1E}"/>
              </a:ext>
            </a:extLst>
          </p:cNvPr>
          <p:cNvSpPr txBox="1"/>
          <p:nvPr/>
        </p:nvSpPr>
        <p:spPr>
          <a:xfrm>
            <a:off x="1833419" y="73136"/>
            <a:ext cx="8525163" cy="1077218"/>
          </a:xfrm>
          <a:prstGeom prst="rect">
            <a:avLst/>
          </a:prstGeom>
          <a:noFill/>
        </p:spPr>
        <p:txBody>
          <a:bodyPr wrap="square">
            <a:spAutoFit/>
          </a:bodyPr>
          <a:lstStyle/>
          <a:p>
            <a:pPr algn="ctr" defTabSz="1219170"/>
            <a:r>
              <a:rPr lang="en-US" sz="3200" b="1">
                <a:solidFill>
                  <a:srgbClr val="4472C4">
                    <a:lumMod val="75000"/>
                  </a:srgb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Community Reviewers</a:t>
            </a:r>
          </a:p>
          <a:p>
            <a:pPr algn="ctr" defTabSz="1219170"/>
            <a:r>
              <a:rPr lang="en-US" sz="3200" b="1">
                <a:solidFill>
                  <a:srgbClr val="4472C4">
                    <a:lumMod val="75000"/>
                  </a:srgb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Information Session </a:t>
            </a:r>
          </a:p>
        </p:txBody>
      </p:sp>
    </p:spTree>
    <p:extLst>
      <p:ext uri="{BB962C8B-B14F-4D97-AF65-F5344CB8AC3E}">
        <p14:creationId xmlns:p14="http://schemas.microsoft.com/office/powerpoint/2010/main" val="42256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81634-BE28-BECA-9213-3E5DD4B7424D}"/>
              </a:ext>
            </a:extLst>
          </p:cNvPr>
          <p:cNvSpPr>
            <a:spLocks noGrp="1"/>
          </p:cNvSpPr>
          <p:nvPr>
            <p:ph type="title"/>
          </p:nvPr>
        </p:nvSpPr>
        <p:spPr/>
        <p:txBody>
          <a:bodyPr/>
          <a:lstStyle/>
          <a:p>
            <a:r>
              <a:rPr lang="en-US" b="1" dirty="0">
                <a:sym typeface="Bebas Neue" charset="0"/>
              </a:rPr>
              <a:t>Contracting Process</a:t>
            </a:r>
            <a:endParaRPr lang="en-US" b="1" dirty="0"/>
          </a:p>
        </p:txBody>
      </p:sp>
      <p:sp>
        <p:nvSpPr>
          <p:cNvPr id="3" name="Content Placeholder 2">
            <a:extLst>
              <a:ext uri="{FF2B5EF4-FFF2-40B4-BE49-F238E27FC236}">
                <a16:creationId xmlns:a16="http://schemas.microsoft.com/office/drawing/2014/main" id="{52DADE95-3CE7-154D-2174-4956B728AD07}"/>
              </a:ext>
            </a:extLst>
          </p:cNvPr>
          <p:cNvSpPr>
            <a:spLocks noGrp="1"/>
          </p:cNvSpPr>
          <p:nvPr>
            <p:ph sz="half" idx="1"/>
          </p:nvPr>
        </p:nvSpPr>
        <p:spPr>
          <a:xfrm>
            <a:off x="838200" y="1825625"/>
            <a:ext cx="10515600" cy="4069337"/>
          </a:xfrm>
        </p:spPr>
        <p:txBody>
          <a:bodyPr>
            <a:normAutofit/>
          </a:bodyPr>
          <a:lstStyle/>
          <a:p>
            <a:pPr marL="0" indent="0" algn="l">
              <a:buNone/>
            </a:pPr>
            <a:r>
              <a:rPr lang="en-US" sz="3200" i="0" dirty="0">
                <a:effectLst/>
                <a:latin typeface="Calisto MT" panose="02040603050505030304" pitchFamily="18" charset="0"/>
              </a:rPr>
              <a:t>OGM sent you:</a:t>
            </a:r>
          </a:p>
          <a:p>
            <a:pPr marL="914400" lvl="1" indent="-514350">
              <a:buFont typeface="+mj-lt"/>
              <a:buAutoNum type="arabicPeriod"/>
            </a:pPr>
            <a:r>
              <a:rPr lang="en-US" sz="3200" i="0" dirty="0">
                <a:effectLst/>
                <a:latin typeface="Calisto MT" panose="02040603050505030304" pitchFamily="18" charset="0"/>
              </a:rPr>
              <a:t>Notice of Funding Opportunity for CPF Q1 Grants Program</a:t>
            </a:r>
            <a:endParaRPr lang="en-US" sz="3200" i="0">
              <a:effectLst/>
              <a:latin typeface="Calisto MT" panose="02040603050505030304" pitchFamily="18" charset="0"/>
            </a:endParaRPr>
          </a:p>
          <a:p>
            <a:pPr marL="914400" lvl="1" indent="-514350">
              <a:buFont typeface="+mj-lt"/>
              <a:buAutoNum type="arabicPeriod"/>
            </a:pPr>
            <a:r>
              <a:rPr lang="en-US" sz="3200" i="0" dirty="0">
                <a:effectLst/>
                <a:latin typeface="Calisto MT" panose="02040603050505030304" pitchFamily="18" charset="0"/>
              </a:rPr>
              <a:t>List of applicants under CPF Q1</a:t>
            </a:r>
            <a:endParaRPr lang="en-US" sz="3200" i="0">
              <a:effectLst/>
              <a:latin typeface="Calisto MT" panose="02040603050505030304" pitchFamily="18" charset="0"/>
            </a:endParaRPr>
          </a:p>
          <a:p>
            <a:pPr marL="914400" lvl="1" indent="-514350">
              <a:buFont typeface="+mj-lt"/>
              <a:buAutoNum type="arabicPeriod"/>
            </a:pPr>
            <a:r>
              <a:rPr lang="en-US" sz="3200" i="0" dirty="0">
                <a:effectLst/>
                <a:latin typeface="Calisto MT" panose="02040603050505030304" pitchFamily="18" charset="0"/>
              </a:rPr>
              <a:t>Scope of Work that lists number of applications you will be assigned, the rate per application, and due date of April 30 to complete reviews</a:t>
            </a:r>
            <a:endParaRPr lang="en-US" sz="3200" i="0">
              <a:effectLst/>
              <a:latin typeface="Calisto MT" panose="02040603050505030304" pitchFamily="18" charset="0"/>
            </a:endParaRPr>
          </a:p>
          <a:p>
            <a:pPr marL="914400" lvl="1" indent="-514350">
              <a:buFont typeface="+mj-lt"/>
              <a:buAutoNum type="arabicPeriod"/>
            </a:pPr>
            <a:r>
              <a:rPr lang="en-US" sz="3200" i="0" dirty="0">
                <a:effectLst/>
                <a:latin typeface="Calisto MT" panose="02040603050505030304" pitchFamily="18" charset="0"/>
              </a:rPr>
              <a:t>Reviewer Agreement</a:t>
            </a:r>
            <a:endParaRPr lang="en-US" sz="3200" i="0">
              <a:effectLst/>
              <a:latin typeface="Calisto MT" panose="02040603050505030304" pitchFamily="18" charset="0"/>
            </a:endParaRPr>
          </a:p>
          <a:p>
            <a:endParaRPr lang="en-US" dirty="0"/>
          </a:p>
        </p:txBody>
      </p:sp>
    </p:spTree>
    <p:extLst>
      <p:ext uri="{BB962C8B-B14F-4D97-AF65-F5344CB8AC3E}">
        <p14:creationId xmlns:p14="http://schemas.microsoft.com/office/powerpoint/2010/main" val="1147880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DD256-C418-1CE3-0A93-41E38EF3B858}"/>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C6122489-15DD-456B-BE99-140DB0A6A51A}"/>
              </a:ext>
            </a:extLst>
          </p:cNvPr>
          <p:cNvSpPr>
            <a:spLocks/>
          </p:cNvSpPr>
          <p:nvPr/>
        </p:nvSpPr>
        <p:spPr bwMode="auto">
          <a:xfrm>
            <a:off x="914402" y="472640"/>
            <a:ext cx="9403975" cy="957521"/>
          </a:xfrm>
          <a:prstGeom prst="rect">
            <a:avLst/>
          </a:prstGeom>
          <a:noFill/>
          <a:ln>
            <a:noFill/>
          </a:ln>
        </p:spPr>
        <p:txBody>
          <a:bodyPr lIns="0" tIns="0" rIns="0" bIns="0" anchor="ctr"/>
          <a:lstStyle/>
          <a:p>
            <a:pPr>
              <a:lnSpc>
                <a:spcPct val="90000"/>
              </a:lnSpc>
              <a:spcBef>
                <a:spcPct val="0"/>
              </a:spcBef>
            </a:pPr>
            <a:r>
              <a:rPr lang="en-US" sz="4400" b="1" dirty="0">
                <a:solidFill>
                  <a:schemeClr val="accent1">
                    <a:lumMod val="50000"/>
                  </a:schemeClr>
                </a:solidFill>
                <a:latin typeface="Segoe UI" panose="020B0502040204020203" pitchFamily="34" charset="0"/>
                <a:ea typeface="+mj-ea"/>
                <a:cs typeface="Segoe UI" panose="020B0502040204020203" pitchFamily="34" charset="0"/>
                <a:sym typeface="Bebas Neue" charset="0"/>
              </a:rPr>
              <a:t>Conflicts of Interest</a:t>
            </a:r>
          </a:p>
        </p:txBody>
      </p:sp>
      <p:sp>
        <p:nvSpPr>
          <p:cNvPr id="22" name="Line 13">
            <a:extLst>
              <a:ext uri="{FF2B5EF4-FFF2-40B4-BE49-F238E27FC236}">
                <a16:creationId xmlns:a16="http://schemas.microsoft.com/office/drawing/2014/main" id="{95884BEF-A4FF-4C95-0B06-0A403A178CD8}"/>
              </a:ext>
            </a:extLst>
          </p:cNvPr>
          <p:cNvSpPr>
            <a:spLocks noChangeShapeType="1"/>
          </p:cNvSpPr>
          <p:nvPr/>
        </p:nvSpPr>
        <p:spPr bwMode="auto">
          <a:xfrm>
            <a:off x="949563" y="1233472"/>
            <a:ext cx="6576451"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1219170"/>
            <a:endParaRPr lang="en-US" sz="2400">
              <a:solidFill>
                <a:prstClr val="black"/>
              </a:solidFill>
              <a:latin typeface="Calibri" panose="020F0502020204030204"/>
            </a:endParaRPr>
          </a:p>
        </p:txBody>
      </p:sp>
      <p:sp>
        <p:nvSpPr>
          <p:cNvPr id="11" name="Content Placeholder 10">
            <a:extLst>
              <a:ext uri="{FF2B5EF4-FFF2-40B4-BE49-F238E27FC236}">
                <a16:creationId xmlns:a16="http://schemas.microsoft.com/office/drawing/2014/main" id="{37A415F8-D5B0-9765-83E0-3474427959B7}"/>
              </a:ext>
            </a:extLst>
          </p:cNvPr>
          <p:cNvSpPr>
            <a:spLocks noGrp="1"/>
          </p:cNvSpPr>
          <p:nvPr>
            <p:ph idx="1"/>
          </p:nvPr>
        </p:nvSpPr>
        <p:spPr>
          <a:xfrm>
            <a:off x="914402" y="1586323"/>
            <a:ext cx="9650729" cy="7019795"/>
          </a:xfrm>
        </p:spPr>
        <p:txBody>
          <a:bodyPr>
            <a:normAutofit lnSpcReduction="10000"/>
          </a:bodyPr>
          <a:lstStyle/>
          <a:p>
            <a:pPr marL="0" indent="0">
              <a:buNone/>
            </a:pPr>
            <a:r>
              <a:rPr lang="en-US" altLang="en-US" sz="2667" b="1" dirty="0">
                <a:solidFill>
                  <a:srgbClr val="000000"/>
                </a:solidFill>
                <a:latin typeface="Calisto MT" panose="02040603050505030304" pitchFamily="18" charset="0"/>
                <a:ea typeface="ＭＳ Ｐゴシック"/>
                <a:cs typeface="Arial"/>
              </a:rPr>
              <a:t>When signing the agreement, you are certifying  </a:t>
            </a:r>
          </a:p>
          <a:p>
            <a:pPr marL="342900" indent="-342900"/>
            <a:r>
              <a:rPr lang="en-US" altLang="en-US" sz="2000" dirty="0">
                <a:solidFill>
                  <a:srgbClr val="000000"/>
                </a:solidFill>
                <a:latin typeface="Calisto MT" panose="02040603050505030304" pitchFamily="18" charset="0"/>
                <a:ea typeface="ＭＳ Ｐゴシック"/>
                <a:cs typeface="Arial"/>
              </a:rPr>
              <a:t>You are not an applicant under the specific program</a:t>
            </a:r>
          </a:p>
          <a:p>
            <a:pPr marL="342900" indent="-342900"/>
            <a:r>
              <a:rPr lang="en-US" altLang="en-US" sz="2000" dirty="0">
                <a:solidFill>
                  <a:srgbClr val="000000"/>
                </a:solidFill>
                <a:latin typeface="Calisto MT" panose="02040603050505030304" pitchFamily="18" charset="0"/>
                <a:ea typeface="ＭＳ Ｐゴシック"/>
                <a:cs typeface="Arial"/>
              </a:rPr>
              <a:t>You are not  an employee of MCG </a:t>
            </a:r>
            <a:r>
              <a:rPr lang="en-US" sz="2000" dirty="0">
                <a:latin typeface="Calisto MT" panose="02040603050505030304" pitchFamily="18" charset="0"/>
              </a:rPr>
              <a:t>(does not apply to MCPS, Montgomery College, Workforce Montgomery)</a:t>
            </a:r>
          </a:p>
          <a:p>
            <a:pPr marL="342900" indent="-342900"/>
            <a:r>
              <a:rPr lang="en-US" sz="2000" dirty="0">
                <a:solidFill>
                  <a:srgbClr val="000000"/>
                </a:solidFill>
                <a:latin typeface="Calisto MT" panose="02040603050505030304" pitchFamily="18" charset="0"/>
                <a:ea typeface="ＭＳ Ｐゴシック"/>
                <a:cs typeface="Arial"/>
              </a:rPr>
              <a:t>You are not a current or former (</a:t>
            </a:r>
            <a:r>
              <a:rPr lang="en-US" sz="2000" dirty="0">
                <a:effectLst/>
                <a:latin typeface="Calisto MT" panose="02040603050505030304" pitchFamily="18" charset="0"/>
                <a:ea typeface="Aptos" panose="020B0004020202020204" pitchFamily="34" charset="0"/>
              </a:rPr>
              <a:t>within the past three years) </a:t>
            </a:r>
            <a:r>
              <a:rPr lang="en-US" sz="2000" dirty="0">
                <a:solidFill>
                  <a:srgbClr val="000000"/>
                </a:solidFill>
                <a:latin typeface="Calisto MT" panose="02040603050505030304" pitchFamily="18" charset="0"/>
                <a:ea typeface="ＭＳ Ｐゴシック"/>
                <a:cs typeface="Arial"/>
              </a:rPr>
              <a:t>employee, volunteer, Board member, consultant, or contractor for an organization that has submitted an application under the NOFO</a:t>
            </a:r>
          </a:p>
          <a:p>
            <a:pPr marL="342900" indent="-342900"/>
            <a:r>
              <a:rPr lang="en-US" sz="2000" dirty="0">
                <a:latin typeface="Calisto MT" panose="02040603050505030304" pitchFamily="18" charset="0"/>
              </a:rPr>
              <a:t>You do not have a family member who is a current or former employee, volunteer, Board member, consultant, or contractor for an organization that has submitted an application </a:t>
            </a:r>
            <a:r>
              <a:rPr lang="en-US" sz="2000" dirty="0">
                <a:solidFill>
                  <a:srgbClr val="000000"/>
                </a:solidFill>
                <a:latin typeface="Calisto MT" panose="02040603050505030304" pitchFamily="18" charset="0"/>
                <a:ea typeface="ＭＳ Ｐゴシック"/>
                <a:cs typeface="Arial"/>
              </a:rPr>
              <a:t>under the NOFO</a:t>
            </a:r>
          </a:p>
          <a:p>
            <a:pPr marL="342900" indent="-342900"/>
            <a:r>
              <a:rPr lang="en-US" sz="2000" dirty="0">
                <a:solidFill>
                  <a:srgbClr val="000000"/>
                </a:solidFill>
                <a:latin typeface="Calisto MT" panose="02040603050505030304" pitchFamily="18" charset="0"/>
                <a:ea typeface="ＭＳ Ｐゴシック"/>
                <a:cs typeface="Arial"/>
              </a:rPr>
              <a:t>Neither you nor any member of your have any financial, social, or personal interest in the outcome of the subject grant award</a:t>
            </a:r>
          </a:p>
          <a:p>
            <a:pPr marL="0" indent="0">
              <a:buNone/>
            </a:pPr>
            <a:endParaRPr lang="en-US" sz="1867" dirty="0">
              <a:solidFill>
                <a:srgbClr val="000000"/>
              </a:solidFill>
              <a:latin typeface="Calisto MT" panose="02040603050505030304" pitchFamily="18" charset="0"/>
              <a:ea typeface="ＭＳ Ｐゴシック"/>
              <a:cs typeface="Arial"/>
            </a:endParaRPr>
          </a:p>
          <a:p>
            <a:endParaRPr lang="en-US" sz="1867" dirty="0">
              <a:latin typeface="Calisto MT" panose="02040603050505030304" pitchFamily="18" charset="0"/>
            </a:endParaRPr>
          </a:p>
          <a:p>
            <a:endParaRPr lang="en-US" altLang="en-US" sz="2667" b="1" dirty="0">
              <a:solidFill>
                <a:srgbClr val="000000"/>
              </a:solidFill>
              <a:latin typeface="Calisto MT" panose="02040603050505030304" pitchFamily="18" charset="0"/>
              <a:ea typeface="ＭＳ Ｐゴシック"/>
              <a:cs typeface="Arial"/>
            </a:endParaRPr>
          </a:p>
          <a:p>
            <a:pPr marL="0" indent="0">
              <a:buNone/>
            </a:pPr>
            <a:endParaRPr lang="en-US" altLang="en-US" sz="2667" b="1" dirty="0">
              <a:solidFill>
                <a:srgbClr val="000000"/>
              </a:solidFill>
              <a:latin typeface="Calisto MT" panose="02040603050505030304" pitchFamily="18" charset="0"/>
              <a:ea typeface="ＭＳ Ｐゴシック"/>
              <a:cs typeface="Arial"/>
            </a:endParaRPr>
          </a:p>
          <a:p>
            <a:pPr marL="0" indent="0">
              <a:buNone/>
            </a:pPr>
            <a:endParaRPr lang="en-US" altLang="en-US" sz="4267" b="1" dirty="0">
              <a:solidFill>
                <a:srgbClr val="000000"/>
              </a:solidFill>
              <a:highlight>
                <a:srgbClr val="FFFF00"/>
              </a:highlight>
              <a:latin typeface="Calisto MT" panose="02040603050505030304" pitchFamily="18" charset="0"/>
              <a:ea typeface="ＭＳ Ｐゴシック"/>
              <a:cs typeface="Arial"/>
            </a:endParaRPr>
          </a:p>
          <a:p>
            <a:pPr marL="0" indent="0">
              <a:buNone/>
            </a:pPr>
            <a:endParaRPr lang="en-US" altLang="en-US" sz="4267" b="1" dirty="0">
              <a:solidFill>
                <a:srgbClr val="000000"/>
              </a:solidFill>
              <a:highlight>
                <a:srgbClr val="FFFF00"/>
              </a:highlight>
              <a:latin typeface="Calisto MT" panose="02040603050505030304" pitchFamily="18" charset="0"/>
              <a:ea typeface="ＭＳ Ｐゴシック"/>
              <a:cs typeface="Arial"/>
            </a:endParaRPr>
          </a:p>
          <a:p>
            <a:pPr marL="0" indent="0">
              <a:buNone/>
            </a:pPr>
            <a:r>
              <a:rPr lang="en-US" sz="2667" dirty="0">
                <a:solidFill>
                  <a:srgbClr val="000000"/>
                </a:solidFill>
                <a:highlight>
                  <a:srgbClr val="FFFF00"/>
                </a:highlight>
                <a:latin typeface="Calisto MT" panose="02040603050505030304" pitchFamily="18" charset="0"/>
                <a:ea typeface="Times New Roman" panose="02020603050405020304" pitchFamily="18" charset="0"/>
              </a:rPr>
              <a:t> </a:t>
            </a:r>
          </a:p>
          <a:p>
            <a:pPr marL="0" indent="0">
              <a:buNone/>
            </a:pPr>
            <a:endParaRPr lang="en-US" sz="2133" dirty="0"/>
          </a:p>
        </p:txBody>
      </p:sp>
      <p:cxnSp>
        <p:nvCxnSpPr>
          <p:cNvPr id="3" name="Straight Connector 2">
            <a:extLst>
              <a:ext uri="{FF2B5EF4-FFF2-40B4-BE49-F238E27FC236}">
                <a16:creationId xmlns:a16="http://schemas.microsoft.com/office/drawing/2014/main" id="{58BC249A-CE4D-354D-7368-EB530C2643E3}"/>
              </a:ext>
            </a:extLst>
          </p:cNvPr>
          <p:cNvCxnSpPr/>
          <p:nvPr/>
        </p:nvCxnSpPr>
        <p:spPr>
          <a:xfrm>
            <a:off x="0" y="6362384"/>
            <a:ext cx="12192000" cy="0"/>
          </a:xfrm>
          <a:prstGeom prst="line">
            <a:avLst/>
          </a:prstGeom>
          <a:ln w="762000">
            <a:gradFill flip="none" rotWithShape="1">
              <a:gsLst>
                <a:gs pos="0">
                  <a:schemeClr val="bg1"/>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with medium confidence">
            <a:extLst>
              <a:ext uri="{FF2B5EF4-FFF2-40B4-BE49-F238E27FC236}">
                <a16:creationId xmlns:a16="http://schemas.microsoft.com/office/drawing/2014/main" id="{EC7D153E-CD1F-CD23-0E64-2AD623A06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6009533"/>
            <a:ext cx="3716402" cy="707886"/>
          </a:xfrm>
          <a:prstGeom prst="rect">
            <a:avLst/>
          </a:prstGeom>
        </p:spPr>
      </p:pic>
    </p:spTree>
    <p:extLst>
      <p:ext uri="{BB962C8B-B14F-4D97-AF65-F5344CB8AC3E}">
        <p14:creationId xmlns:p14="http://schemas.microsoft.com/office/powerpoint/2010/main" val="2796713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DD256-C418-1CE3-0A93-41E38EF3B858}"/>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C6122489-15DD-456B-BE99-140DB0A6A51A}"/>
              </a:ext>
            </a:extLst>
          </p:cNvPr>
          <p:cNvSpPr>
            <a:spLocks/>
          </p:cNvSpPr>
          <p:nvPr/>
        </p:nvSpPr>
        <p:spPr bwMode="auto">
          <a:xfrm>
            <a:off x="914402" y="472640"/>
            <a:ext cx="9403975" cy="957521"/>
          </a:xfrm>
          <a:prstGeom prst="rect">
            <a:avLst/>
          </a:prstGeom>
          <a:noFill/>
          <a:ln>
            <a:noFill/>
          </a:ln>
        </p:spPr>
        <p:txBody>
          <a:bodyPr lIns="0" tIns="0" rIns="0" bIns="0" anchor="ctr"/>
          <a:lstStyle/>
          <a:p>
            <a:pPr>
              <a:lnSpc>
                <a:spcPct val="90000"/>
              </a:lnSpc>
              <a:spcBef>
                <a:spcPct val="0"/>
              </a:spcBef>
            </a:pPr>
            <a:r>
              <a:rPr lang="en-US" sz="4400" b="1" dirty="0">
                <a:solidFill>
                  <a:schemeClr val="accent1">
                    <a:lumMod val="50000"/>
                  </a:schemeClr>
                </a:solidFill>
                <a:latin typeface="Segoe UI" panose="020B0502040204020203" pitchFamily="34" charset="0"/>
                <a:ea typeface="+mj-ea"/>
                <a:cs typeface="Segoe UI" panose="020B0502040204020203" pitchFamily="34" charset="0"/>
                <a:sym typeface="Bebas Neue" charset="0"/>
              </a:rPr>
              <a:t>Agreement Upload in Grants Portal</a:t>
            </a:r>
          </a:p>
        </p:txBody>
      </p:sp>
      <p:sp>
        <p:nvSpPr>
          <p:cNvPr id="22" name="Line 13">
            <a:extLst>
              <a:ext uri="{FF2B5EF4-FFF2-40B4-BE49-F238E27FC236}">
                <a16:creationId xmlns:a16="http://schemas.microsoft.com/office/drawing/2014/main" id="{95884BEF-A4FF-4C95-0B06-0A403A178CD8}"/>
              </a:ext>
            </a:extLst>
          </p:cNvPr>
          <p:cNvSpPr>
            <a:spLocks noChangeShapeType="1"/>
          </p:cNvSpPr>
          <p:nvPr/>
        </p:nvSpPr>
        <p:spPr bwMode="auto">
          <a:xfrm>
            <a:off x="949563" y="1233472"/>
            <a:ext cx="6576451"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1219170"/>
            <a:endParaRPr lang="en-US" sz="2400">
              <a:solidFill>
                <a:prstClr val="black"/>
              </a:solidFill>
              <a:latin typeface="Calibri" panose="020F0502020204030204"/>
            </a:endParaRPr>
          </a:p>
        </p:txBody>
      </p:sp>
      <p:sp>
        <p:nvSpPr>
          <p:cNvPr id="11" name="Content Placeholder 10">
            <a:extLst>
              <a:ext uri="{FF2B5EF4-FFF2-40B4-BE49-F238E27FC236}">
                <a16:creationId xmlns:a16="http://schemas.microsoft.com/office/drawing/2014/main" id="{37A415F8-D5B0-9765-83E0-3474427959B7}"/>
              </a:ext>
            </a:extLst>
          </p:cNvPr>
          <p:cNvSpPr>
            <a:spLocks noGrp="1"/>
          </p:cNvSpPr>
          <p:nvPr>
            <p:ph idx="1"/>
          </p:nvPr>
        </p:nvSpPr>
        <p:spPr>
          <a:xfrm>
            <a:off x="949563" y="1586323"/>
            <a:ext cx="9615568" cy="7019795"/>
          </a:xfrm>
        </p:spPr>
        <p:txBody>
          <a:bodyPr>
            <a:normAutofit lnSpcReduction="10000"/>
          </a:bodyPr>
          <a:lstStyle/>
          <a:p>
            <a:pPr marL="342900" indent="-342900"/>
            <a:r>
              <a:rPr lang="en-US" altLang="en-US" sz="2667" dirty="0">
                <a:solidFill>
                  <a:srgbClr val="000000"/>
                </a:solidFill>
                <a:latin typeface="Calisto MT" panose="02040603050505030304" pitchFamily="18" charset="0"/>
                <a:ea typeface="ＭＳ Ｐゴシック"/>
                <a:cs typeface="Arial"/>
              </a:rPr>
              <a:t>Go to </a:t>
            </a:r>
            <a:r>
              <a:rPr lang="en-US" altLang="en-US" sz="2667" dirty="0">
                <a:solidFill>
                  <a:srgbClr val="000000"/>
                </a:solidFill>
                <a:latin typeface="Calisto MT" panose="02040603050505030304" pitchFamily="18" charset="0"/>
                <a:ea typeface="ＭＳ Ｐゴシック"/>
                <a:cs typeface="Arial"/>
                <a:hlinkClick r:id="rId3"/>
              </a:rPr>
              <a:t>https://mcmdgrants.smapply.org</a:t>
            </a:r>
            <a:endParaRPr lang="en-US" altLang="en-US" sz="2667">
              <a:solidFill>
                <a:srgbClr val="000000"/>
              </a:solidFill>
              <a:latin typeface="Calisto MT" panose="02040603050505030304" pitchFamily="18" charset="0"/>
              <a:ea typeface="ＭＳ Ｐゴシック"/>
              <a:cs typeface="Arial"/>
            </a:endParaRPr>
          </a:p>
          <a:p>
            <a:pPr marL="342900" indent="-342900"/>
            <a:r>
              <a:rPr lang="en-US" altLang="en-US" sz="2667" dirty="0">
                <a:solidFill>
                  <a:srgbClr val="000000"/>
                </a:solidFill>
                <a:latin typeface="Calisto MT" panose="02040603050505030304" pitchFamily="18" charset="0"/>
                <a:ea typeface="ＭＳ Ｐゴシック"/>
                <a:cs typeface="Arial"/>
              </a:rPr>
              <a:t>Log in using the same account you used to complete the Reviewer Application</a:t>
            </a:r>
            <a:endParaRPr lang="en-US" altLang="en-US" sz="2667">
              <a:solidFill>
                <a:srgbClr val="000000"/>
              </a:solidFill>
              <a:latin typeface="Calisto MT" panose="02040603050505030304" pitchFamily="18" charset="0"/>
              <a:ea typeface="ＭＳ Ｐゴシック"/>
              <a:cs typeface="Arial"/>
            </a:endParaRPr>
          </a:p>
          <a:p>
            <a:pPr marL="342900" indent="-342900"/>
            <a:r>
              <a:rPr lang="en-US" altLang="en-US" sz="2667" dirty="0">
                <a:solidFill>
                  <a:srgbClr val="000000"/>
                </a:solidFill>
                <a:latin typeface="Calisto MT" panose="02040603050505030304" pitchFamily="18" charset="0"/>
                <a:ea typeface="ＭＳ Ｐゴシック"/>
                <a:cs typeface="Arial"/>
              </a:rPr>
              <a:t>Go into your application</a:t>
            </a:r>
            <a:endParaRPr lang="en-US" altLang="en-US" sz="2667">
              <a:solidFill>
                <a:srgbClr val="000000"/>
              </a:solidFill>
              <a:latin typeface="Calisto MT" panose="02040603050505030304" pitchFamily="18" charset="0"/>
              <a:ea typeface="ＭＳ Ｐゴシック"/>
              <a:cs typeface="Arial"/>
            </a:endParaRPr>
          </a:p>
          <a:p>
            <a:pPr marL="342900" indent="-342900"/>
            <a:r>
              <a:rPr lang="en-US" altLang="en-US" sz="2667" dirty="0">
                <a:solidFill>
                  <a:srgbClr val="000000"/>
                </a:solidFill>
                <a:latin typeface="Calisto MT" panose="02040603050505030304" pitchFamily="18" charset="0"/>
                <a:ea typeface="ＭＳ Ｐゴシック"/>
                <a:cs typeface="Arial"/>
              </a:rPr>
              <a:t>Complete the task assigned to you called </a:t>
            </a:r>
            <a:r>
              <a:rPr lang="en-US" altLang="en-US" sz="2667" b="1">
                <a:solidFill>
                  <a:srgbClr val="000000"/>
                </a:solidFill>
                <a:latin typeface="Calisto MT" panose="02040603050505030304" pitchFamily="18" charset="0"/>
                <a:ea typeface="ＭＳ Ｐゴシック"/>
                <a:cs typeface="Arial"/>
              </a:rPr>
              <a:t>CPF Q1 Reviewer Agreement Upload</a:t>
            </a:r>
          </a:p>
          <a:p>
            <a:pPr marL="342900" indent="-342900"/>
            <a:r>
              <a:rPr lang="en-US" altLang="en-US" sz="2667" dirty="0">
                <a:solidFill>
                  <a:srgbClr val="000000"/>
                </a:solidFill>
                <a:latin typeface="Calisto MT" panose="02040603050505030304" pitchFamily="18" charset="0"/>
                <a:ea typeface="ＭＳ Ｐゴシック"/>
                <a:cs typeface="Arial"/>
              </a:rPr>
              <a:t>Complete the form and upload your agreement</a:t>
            </a:r>
            <a:endParaRPr lang="en-US" altLang="en-US" sz="2667">
              <a:solidFill>
                <a:srgbClr val="000000"/>
              </a:solidFill>
              <a:latin typeface="Calisto MT" panose="02040603050505030304" pitchFamily="18" charset="0"/>
              <a:ea typeface="ＭＳ Ｐゴシック"/>
              <a:cs typeface="Arial"/>
            </a:endParaRPr>
          </a:p>
          <a:p>
            <a:endParaRPr lang="en-US" altLang="en-US" sz="2667" dirty="0">
              <a:solidFill>
                <a:srgbClr val="000000"/>
              </a:solidFill>
              <a:latin typeface="Calisto MT" panose="02040603050505030304" pitchFamily="18" charset="0"/>
              <a:ea typeface="ＭＳ Ｐゴシック"/>
              <a:cs typeface="Arial"/>
            </a:endParaRPr>
          </a:p>
          <a:p>
            <a:endParaRPr lang="en-US" sz="1867" dirty="0">
              <a:solidFill>
                <a:srgbClr val="000000"/>
              </a:solidFill>
              <a:latin typeface="Calisto MT" panose="02040603050505030304" pitchFamily="18" charset="0"/>
              <a:ea typeface="ＭＳ Ｐゴシック"/>
              <a:cs typeface="Arial"/>
            </a:endParaRPr>
          </a:p>
          <a:p>
            <a:endParaRPr lang="en-US" sz="1867" dirty="0">
              <a:latin typeface="Calisto MT" panose="02040603050505030304" pitchFamily="18" charset="0"/>
            </a:endParaRPr>
          </a:p>
          <a:p>
            <a:endParaRPr lang="en-US" altLang="en-US" sz="2667" b="1" dirty="0">
              <a:solidFill>
                <a:srgbClr val="000000"/>
              </a:solidFill>
              <a:latin typeface="Calisto MT" panose="02040603050505030304" pitchFamily="18" charset="0"/>
              <a:ea typeface="ＭＳ Ｐゴシック"/>
              <a:cs typeface="Arial"/>
            </a:endParaRPr>
          </a:p>
          <a:p>
            <a:pPr marL="0" indent="0">
              <a:buNone/>
            </a:pPr>
            <a:endParaRPr lang="en-US" altLang="en-US" sz="2667" b="1" dirty="0">
              <a:solidFill>
                <a:srgbClr val="000000"/>
              </a:solidFill>
              <a:latin typeface="Calisto MT" panose="02040603050505030304" pitchFamily="18" charset="0"/>
              <a:ea typeface="ＭＳ Ｐゴシック"/>
              <a:cs typeface="Arial"/>
            </a:endParaRPr>
          </a:p>
          <a:p>
            <a:pPr marL="0" indent="0">
              <a:buNone/>
            </a:pPr>
            <a:endParaRPr lang="en-US" altLang="en-US" sz="4267" b="1" dirty="0">
              <a:solidFill>
                <a:srgbClr val="000000"/>
              </a:solidFill>
              <a:highlight>
                <a:srgbClr val="FFFF00"/>
              </a:highlight>
              <a:latin typeface="Calisto MT" panose="02040603050505030304" pitchFamily="18" charset="0"/>
              <a:ea typeface="ＭＳ Ｐゴシック"/>
              <a:cs typeface="Arial"/>
            </a:endParaRPr>
          </a:p>
          <a:p>
            <a:pPr marL="0" indent="0">
              <a:buNone/>
            </a:pPr>
            <a:endParaRPr lang="en-US" altLang="en-US" sz="4267" b="1" dirty="0">
              <a:solidFill>
                <a:srgbClr val="000000"/>
              </a:solidFill>
              <a:highlight>
                <a:srgbClr val="FFFF00"/>
              </a:highlight>
              <a:latin typeface="Calisto MT" panose="02040603050505030304" pitchFamily="18" charset="0"/>
              <a:ea typeface="ＭＳ Ｐゴシック"/>
              <a:cs typeface="Arial"/>
            </a:endParaRPr>
          </a:p>
          <a:p>
            <a:pPr marL="0" indent="0">
              <a:buNone/>
            </a:pPr>
            <a:r>
              <a:rPr lang="en-US" sz="2667" dirty="0">
                <a:solidFill>
                  <a:srgbClr val="000000"/>
                </a:solidFill>
                <a:highlight>
                  <a:srgbClr val="FFFF00"/>
                </a:highlight>
                <a:latin typeface="Calisto MT" panose="02040603050505030304" pitchFamily="18" charset="0"/>
                <a:ea typeface="Times New Roman" panose="02020603050405020304" pitchFamily="18" charset="0"/>
              </a:rPr>
              <a:t> </a:t>
            </a:r>
          </a:p>
          <a:p>
            <a:pPr marL="0" indent="0">
              <a:buNone/>
            </a:pPr>
            <a:endParaRPr lang="en-US" sz="2133" dirty="0"/>
          </a:p>
        </p:txBody>
      </p:sp>
      <p:cxnSp>
        <p:nvCxnSpPr>
          <p:cNvPr id="3" name="Straight Connector 2">
            <a:extLst>
              <a:ext uri="{FF2B5EF4-FFF2-40B4-BE49-F238E27FC236}">
                <a16:creationId xmlns:a16="http://schemas.microsoft.com/office/drawing/2014/main" id="{58BC249A-CE4D-354D-7368-EB530C2643E3}"/>
              </a:ext>
            </a:extLst>
          </p:cNvPr>
          <p:cNvCxnSpPr/>
          <p:nvPr/>
        </p:nvCxnSpPr>
        <p:spPr>
          <a:xfrm>
            <a:off x="0" y="6362384"/>
            <a:ext cx="12192000" cy="0"/>
          </a:xfrm>
          <a:prstGeom prst="line">
            <a:avLst/>
          </a:prstGeom>
          <a:ln w="762000">
            <a:gradFill flip="none" rotWithShape="1">
              <a:gsLst>
                <a:gs pos="0">
                  <a:schemeClr val="bg1"/>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with medium confidence">
            <a:extLst>
              <a:ext uri="{FF2B5EF4-FFF2-40B4-BE49-F238E27FC236}">
                <a16:creationId xmlns:a16="http://schemas.microsoft.com/office/drawing/2014/main" id="{EC7D153E-CD1F-CD23-0E64-2AD623A06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6009533"/>
            <a:ext cx="3716402" cy="707886"/>
          </a:xfrm>
          <a:prstGeom prst="rect">
            <a:avLst/>
          </a:prstGeom>
        </p:spPr>
      </p:pic>
    </p:spTree>
    <p:extLst>
      <p:ext uri="{BB962C8B-B14F-4D97-AF65-F5344CB8AC3E}">
        <p14:creationId xmlns:p14="http://schemas.microsoft.com/office/powerpoint/2010/main" val="355227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DD256-C418-1CE3-0A93-41E38EF3B858}"/>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C6122489-15DD-456B-BE99-140DB0A6A51A}"/>
              </a:ext>
            </a:extLst>
          </p:cNvPr>
          <p:cNvSpPr>
            <a:spLocks/>
          </p:cNvSpPr>
          <p:nvPr/>
        </p:nvSpPr>
        <p:spPr bwMode="auto">
          <a:xfrm>
            <a:off x="914402" y="472640"/>
            <a:ext cx="9403975" cy="957521"/>
          </a:xfrm>
          <a:prstGeom prst="rect">
            <a:avLst/>
          </a:prstGeom>
          <a:noFill/>
          <a:ln>
            <a:noFill/>
          </a:ln>
        </p:spPr>
        <p:txBody>
          <a:bodyPr lIns="0" tIns="0" rIns="0" bIns="0" anchor="ctr"/>
          <a:lstStyle/>
          <a:p>
            <a:pPr>
              <a:lnSpc>
                <a:spcPct val="90000"/>
              </a:lnSpc>
              <a:spcBef>
                <a:spcPct val="0"/>
              </a:spcBef>
            </a:pPr>
            <a:r>
              <a:rPr lang="en-US" sz="4400" b="1" dirty="0">
                <a:solidFill>
                  <a:schemeClr val="accent1">
                    <a:lumMod val="50000"/>
                  </a:schemeClr>
                </a:solidFill>
                <a:latin typeface="Segoe UI" panose="020B0502040204020203" pitchFamily="34" charset="0"/>
                <a:ea typeface="+mj-ea"/>
                <a:cs typeface="Segoe UI" panose="020B0502040204020203" pitchFamily="34" charset="0"/>
                <a:sym typeface="Bebas Neue" charset="0"/>
              </a:rPr>
              <a:t>Agreement Upload in Grants Portal</a:t>
            </a:r>
          </a:p>
        </p:txBody>
      </p:sp>
      <p:sp>
        <p:nvSpPr>
          <p:cNvPr id="22" name="Line 13">
            <a:extLst>
              <a:ext uri="{FF2B5EF4-FFF2-40B4-BE49-F238E27FC236}">
                <a16:creationId xmlns:a16="http://schemas.microsoft.com/office/drawing/2014/main" id="{95884BEF-A4FF-4C95-0B06-0A403A178CD8}"/>
              </a:ext>
            </a:extLst>
          </p:cNvPr>
          <p:cNvSpPr>
            <a:spLocks noChangeShapeType="1"/>
          </p:cNvSpPr>
          <p:nvPr/>
        </p:nvSpPr>
        <p:spPr bwMode="auto">
          <a:xfrm>
            <a:off x="949563" y="1233472"/>
            <a:ext cx="6576451"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1219170"/>
            <a:endParaRPr lang="en-US" sz="2400">
              <a:solidFill>
                <a:prstClr val="black"/>
              </a:solidFill>
              <a:latin typeface="Calibri" panose="020F0502020204030204"/>
            </a:endParaRPr>
          </a:p>
        </p:txBody>
      </p:sp>
      <p:sp>
        <p:nvSpPr>
          <p:cNvPr id="11" name="Content Placeholder 10">
            <a:extLst>
              <a:ext uri="{FF2B5EF4-FFF2-40B4-BE49-F238E27FC236}">
                <a16:creationId xmlns:a16="http://schemas.microsoft.com/office/drawing/2014/main" id="{37A415F8-D5B0-9765-83E0-3474427959B7}"/>
              </a:ext>
            </a:extLst>
          </p:cNvPr>
          <p:cNvSpPr>
            <a:spLocks noGrp="1"/>
          </p:cNvSpPr>
          <p:nvPr>
            <p:ph idx="1"/>
          </p:nvPr>
        </p:nvSpPr>
        <p:spPr>
          <a:xfrm>
            <a:off x="949563" y="1586323"/>
            <a:ext cx="9615568" cy="7019795"/>
          </a:xfrm>
        </p:spPr>
        <p:txBody>
          <a:bodyPr>
            <a:normAutofit/>
          </a:bodyPr>
          <a:lstStyle/>
          <a:p>
            <a:endParaRPr lang="en-US" altLang="en-US" sz="2667" dirty="0">
              <a:solidFill>
                <a:srgbClr val="000000"/>
              </a:solidFill>
              <a:latin typeface="Calisto MT" panose="02040603050505030304" pitchFamily="18" charset="0"/>
              <a:ea typeface="ＭＳ Ｐゴシック"/>
              <a:cs typeface="Arial"/>
            </a:endParaRPr>
          </a:p>
          <a:p>
            <a:endParaRPr lang="en-US" sz="1867" dirty="0">
              <a:solidFill>
                <a:srgbClr val="000000"/>
              </a:solidFill>
              <a:latin typeface="Calisto MT" panose="02040603050505030304" pitchFamily="18" charset="0"/>
              <a:ea typeface="ＭＳ Ｐゴシック"/>
              <a:cs typeface="Arial"/>
            </a:endParaRPr>
          </a:p>
          <a:p>
            <a:endParaRPr lang="en-US" sz="1867" dirty="0">
              <a:latin typeface="Calisto MT" panose="02040603050505030304" pitchFamily="18" charset="0"/>
            </a:endParaRPr>
          </a:p>
          <a:p>
            <a:endParaRPr lang="en-US" altLang="en-US" sz="2667" b="1" dirty="0">
              <a:solidFill>
                <a:srgbClr val="000000"/>
              </a:solidFill>
              <a:latin typeface="Calisto MT" panose="02040603050505030304" pitchFamily="18" charset="0"/>
              <a:ea typeface="ＭＳ Ｐゴシック"/>
              <a:cs typeface="Arial"/>
            </a:endParaRPr>
          </a:p>
          <a:p>
            <a:pPr marL="0" indent="0">
              <a:buNone/>
            </a:pPr>
            <a:endParaRPr lang="en-US" altLang="en-US" sz="2667" b="1" dirty="0">
              <a:solidFill>
                <a:srgbClr val="000000"/>
              </a:solidFill>
              <a:latin typeface="Calisto MT" panose="02040603050505030304" pitchFamily="18" charset="0"/>
              <a:ea typeface="ＭＳ Ｐゴシック"/>
              <a:cs typeface="Arial"/>
            </a:endParaRPr>
          </a:p>
          <a:p>
            <a:pPr marL="0" indent="0">
              <a:buNone/>
            </a:pPr>
            <a:endParaRPr lang="en-US" altLang="en-US" sz="4267" b="1" dirty="0">
              <a:solidFill>
                <a:srgbClr val="000000"/>
              </a:solidFill>
              <a:highlight>
                <a:srgbClr val="FFFF00"/>
              </a:highlight>
              <a:latin typeface="Calisto MT" panose="02040603050505030304" pitchFamily="18" charset="0"/>
              <a:ea typeface="ＭＳ Ｐゴシック"/>
              <a:cs typeface="Arial"/>
            </a:endParaRPr>
          </a:p>
          <a:p>
            <a:pPr marL="0" indent="0">
              <a:buNone/>
            </a:pPr>
            <a:endParaRPr lang="en-US" altLang="en-US" sz="4267" b="1" dirty="0">
              <a:solidFill>
                <a:srgbClr val="000000"/>
              </a:solidFill>
              <a:highlight>
                <a:srgbClr val="FFFF00"/>
              </a:highlight>
              <a:latin typeface="Calisto MT" panose="02040603050505030304" pitchFamily="18" charset="0"/>
              <a:ea typeface="ＭＳ Ｐゴシック"/>
              <a:cs typeface="Arial"/>
            </a:endParaRPr>
          </a:p>
          <a:p>
            <a:pPr marL="0" indent="0">
              <a:buNone/>
            </a:pPr>
            <a:r>
              <a:rPr lang="en-US" sz="2667" dirty="0">
                <a:solidFill>
                  <a:srgbClr val="000000"/>
                </a:solidFill>
                <a:highlight>
                  <a:srgbClr val="FFFF00"/>
                </a:highlight>
                <a:latin typeface="Calisto MT" panose="02040603050505030304" pitchFamily="18" charset="0"/>
                <a:ea typeface="Times New Roman" panose="02020603050405020304" pitchFamily="18" charset="0"/>
              </a:rPr>
              <a:t> </a:t>
            </a:r>
          </a:p>
          <a:p>
            <a:pPr marL="0" indent="0">
              <a:buNone/>
            </a:pPr>
            <a:endParaRPr lang="en-US" sz="2133" dirty="0"/>
          </a:p>
        </p:txBody>
      </p:sp>
      <p:cxnSp>
        <p:nvCxnSpPr>
          <p:cNvPr id="3" name="Straight Connector 2">
            <a:extLst>
              <a:ext uri="{FF2B5EF4-FFF2-40B4-BE49-F238E27FC236}">
                <a16:creationId xmlns:a16="http://schemas.microsoft.com/office/drawing/2014/main" id="{58BC249A-CE4D-354D-7368-EB530C2643E3}"/>
              </a:ext>
            </a:extLst>
          </p:cNvPr>
          <p:cNvCxnSpPr/>
          <p:nvPr/>
        </p:nvCxnSpPr>
        <p:spPr>
          <a:xfrm>
            <a:off x="0" y="6362384"/>
            <a:ext cx="12192000" cy="0"/>
          </a:xfrm>
          <a:prstGeom prst="line">
            <a:avLst/>
          </a:prstGeom>
          <a:ln w="762000">
            <a:gradFill flip="none" rotWithShape="1">
              <a:gsLst>
                <a:gs pos="0">
                  <a:schemeClr val="bg1"/>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with medium confidence">
            <a:extLst>
              <a:ext uri="{FF2B5EF4-FFF2-40B4-BE49-F238E27FC236}">
                <a16:creationId xmlns:a16="http://schemas.microsoft.com/office/drawing/2014/main" id="{EC7D153E-CD1F-CD23-0E64-2AD623A06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6009533"/>
            <a:ext cx="3716402" cy="707886"/>
          </a:xfrm>
          <a:prstGeom prst="rect">
            <a:avLst/>
          </a:prstGeom>
        </p:spPr>
      </p:pic>
      <p:pic>
        <p:nvPicPr>
          <p:cNvPr id="4" name="Picture 3">
            <a:extLst>
              <a:ext uri="{FF2B5EF4-FFF2-40B4-BE49-F238E27FC236}">
                <a16:creationId xmlns:a16="http://schemas.microsoft.com/office/drawing/2014/main" id="{7E426EC9-B9F8-82BD-0EDB-79BA7750049B}"/>
              </a:ext>
            </a:extLst>
          </p:cNvPr>
          <p:cNvPicPr>
            <a:picLocks noChangeAspect="1"/>
          </p:cNvPicPr>
          <p:nvPr/>
        </p:nvPicPr>
        <p:blipFill>
          <a:blip r:embed="rId4"/>
          <a:stretch>
            <a:fillRect/>
          </a:stretch>
        </p:blipFill>
        <p:spPr>
          <a:xfrm>
            <a:off x="280909" y="1785231"/>
            <a:ext cx="5335480" cy="3314152"/>
          </a:xfrm>
          <a:prstGeom prst="rect">
            <a:avLst/>
          </a:prstGeom>
        </p:spPr>
      </p:pic>
      <p:pic>
        <p:nvPicPr>
          <p:cNvPr id="7" name="Picture 6">
            <a:extLst>
              <a:ext uri="{FF2B5EF4-FFF2-40B4-BE49-F238E27FC236}">
                <a16:creationId xmlns:a16="http://schemas.microsoft.com/office/drawing/2014/main" id="{F27A592F-711B-47EA-589E-209C2F671667}"/>
              </a:ext>
            </a:extLst>
          </p:cNvPr>
          <p:cNvPicPr>
            <a:picLocks noChangeAspect="1"/>
          </p:cNvPicPr>
          <p:nvPr/>
        </p:nvPicPr>
        <p:blipFill>
          <a:blip r:embed="rId5"/>
          <a:stretch>
            <a:fillRect/>
          </a:stretch>
        </p:blipFill>
        <p:spPr>
          <a:xfrm>
            <a:off x="5885896" y="1771927"/>
            <a:ext cx="6098959" cy="3314145"/>
          </a:xfrm>
          <a:prstGeom prst="rect">
            <a:avLst/>
          </a:prstGeom>
        </p:spPr>
      </p:pic>
    </p:spTree>
    <p:extLst>
      <p:ext uri="{BB962C8B-B14F-4D97-AF65-F5344CB8AC3E}">
        <p14:creationId xmlns:p14="http://schemas.microsoft.com/office/powerpoint/2010/main" val="1206519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DD256-C418-1CE3-0A93-41E38EF3B858}"/>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C6122489-15DD-456B-BE99-140DB0A6A51A}"/>
              </a:ext>
            </a:extLst>
          </p:cNvPr>
          <p:cNvSpPr>
            <a:spLocks/>
          </p:cNvSpPr>
          <p:nvPr/>
        </p:nvSpPr>
        <p:spPr bwMode="auto">
          <a:xfrm>
            <a:off x="914402" y="472640"/>
            <a:ext cx="9403975" cy="957521"/>
          </a:xfrm>
          <a:prstGeom prst="rect">
            <a:avLst/>
          </a:prstGeom>
          <a:noFill/>
          <a:ln>
            <a:noFill/>
          </a:ln>
        </p:spPr>
        <p:txBody>
          <a:bodyPr lIns="0" tIns="0" rIns="0" bIns="0" anchor="ctr"/>
          <a:lstStyle/>
          <a:p>
            <a:pPr>
              <a:lnSpc>
                <a:spcPct val="90000"/>
              </a:lnSpc>
              <a:spcBef>
                <a:spcPct val="0"/>
              </a:spcBef>
            </a:pPr>
            <a:r>
              <a:rPr lang="en-US" sz="4400" b="1" dirty="0">
                <a:solidFill>
                  <a:schemeClr val="accent1">
                    <a:lumMod val="50000"/>
                  </a:schemeClr>
                </a:solidFill>
                <a:latin typeface="Segoe UI" panose="020B0502040204020203" pitchFamily="34" charset="0"/>
                <a:ea typeface="+mj-ea"/>
                <a:cs typeface="Segoe UI" panose="020B0502040204020203" pitchFamily="34" charset="0"/>
                <a:sym typeface="Bebas Neue" charset="0"/>
              </a:rPr>
              <a:t>Agreement Upload in Grants Portal</a:t>
            </a:r>
          </a:p>
        </p:txBody>
      </p:sp>
      <p:sp>
        <p:nvSpPr>
          <p:cNvPr id="22" name="Line 13">
            <a:extLst>
              <a:ext uri="{FF2B5EF4-FFF2-40B4-BE49-F238E27FC236}">
                <a16:creationId xmlns:a16="http://schemas.microsoft.com/office/drawing/2014/main" id="{95884BEF-A4FF-4C95-0B06-0A403A178CD8}"/>
              </a:ext>
            </a:extLst>
          </p:cNvPr>
          <p:cNvSpPr>
            <a:spLocks noChangeShapeType="1"/>
          </p:cNvSpPr>
          <p:nvPr/>
        </p:nvSpPr>
        <p:spPr bwMode="auto">
          <a:xfrm>
            <a:off x="949563" y="1233472"/>
            <a:ext cx="6576451"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1219170"/>
            <a:endParaRPr lang="en-US" sz="2400">
              <a:solidFill>
                <a:prstClr val="black"/>
              </a:solidFill>
              <a:latin typeface="Calibri" panose="020F0502020204030204"/>
            </a:endParaRPr>
          </a:p>
        </p:txBody>
      </p:sp>
      <p:sp>
        <p:nvSpPr>
          <p:cNvPr id="11" name="Content Placeholder 10">
            <a:extLst>
              <a:ext uri="{FF2B5EF4-FFF2-40B4-BE49-F238E27FC236}">
                <a16:creationId xmlns:a16="http://schemas.microsoft.com/office/drawing/2014/main" id="{37A415F8-D5B0-9765-83E0-3474427959B7}"/>
              </a:ext>
            </a:extLst>
          </p:cNvPr>
          <p:cNvSpPr>
            <a:spLocks noGrp="1"/>
          </p:cNvSpPr>
          <p:nvPr>
            <p:ph idx="1"/>
          </p:nvPr>
        </p:nvSpPr>
        <p:spPr>
          <a:xfrm>
            <a:off x="949563" y="1586323"/>
            <a:ext cx="9615568" cy="7019795"/>
          </a:xfrm>
        </p:spPr>
        <p:txBody>
          <a:bodyPr>
            <a:normAutofit/>
          </a:bodyPr>
          <a:lstStyle/>
          <a:p>
            <a:endParaRPr lang="en-US" altLang="en-US" sz="2667" dirty="0">
              <a:solidFill>
                <a:srgbClr val="000000"/>
              </a:solidFill>
              <a:latin typeface="Calisto MT" panose="02040603050505030304" pitchFamily="18" charset="0"/>
              <a:ea typeface="ＭＳ Ｐゴシック"/>
              <a:cs typeface="Arial"/>
            </a:endParaRPr>
          </a:p>
          <a:p>
            <a:endParaRPr lang="en-US" sz="1867" dirty="0">
              <a:solidFill>
                <a:srgbClr val="000000"/>
              </a:solidFill>
              <a:latin typeface="Calisto MT" panose="02040603050505030304" pitchFamily="18" charset="0"/>
              <a:ea typeface="ＭＳ Ｐゴシック"/>
              <a:cs typeface="Arial"/>
            </a:endParaRPr>
          </a:p>
          <a:p>
            <a:endParaRPr lang="en-US" sz="1867" dirty="0">
              <a:latin typeface="Calisto MT" panose="02040603050505030304" pitchFamily="18" charset="0"/>
            </a:endParaRPr>
          </a:p>
          <a:p>
            <a:endParaRPr lang="en-US" altLang="en-US" sz="2667" b="1" dirty="0">
              <a:solidFill>
                <a:srgbClr val="000000"/>
              </a:solidFill>
              <a:latin typeface="Calisto MT" panose="02040603050505030304" pitchFamily="18" charset="0"/>
              <a:ea typeface="ＭＳ Ｐゴシック"/>
              <a:cs typeface="Arial"/>
            </a:endParaRPr>
          </a:p>
          <a:p>
            <a:pPr marL="0" indent="0">
              <a:buNone/>
            </a:pPr>
            <a:endParaRPr lang="en-US" altLang="en-US" sz="2667" b="1" dirty="0">
              <a:solidFill>
                <a:srgbClr val="000000"/>
              </a:solidFill>
              <a:latin typeface="Calisto MT" panose="02040603050505030304" pitchFamily="18" charset="0"/>
              <a:ea typeface="ＭＳ Ｐゴシック"/>
              <a:cs typeface="Arial"/>
            </a:endParaRPr>
          </a:p>
          <a:p>
            <a:pPr marL="0" indent="0">
              <a:buNone/>
            </a:pPr>
            <a:endParaRPr lang="en-US" altLang="en-US" sz="4267" b="1" dirty="0">
              <a:solidFill>
                <a:srgbClr val="000000"/>
              </a:solidFill>
              <a:highlight>
                <a:srgbClr val="FFFF00"/>
              </a:highlight>
              <a:latin typeface="Calisto MT" panose="02040603050505030304" pitchFamily="18" charset="0"/>
              <a:ea typeface="ＭＳ Ｐゴシック"/>
              <a:cs typeface="Arial"/>
            </a:endParaRPr>
          </a:p>
          <a:p>
            <a:pPr marL="0" indent="0">
              <a:buNone/>
            </a:pPr>
            <a:endParaRPr lang="en-US" altLang="en-US" sz="4267" b="1" dirty="0">
              <a:solidFill>
                <a:srgbClr val="000000"/>
              </a:solidFill>
              <a:highlight>
                <a:srgbClr val="FFFF00"/>
              </a:highlight>
              <a:latin typeface="Calisto MT" panose="02040603050505030304" pitchFamily="18" charset="0"/>
              <a:ea typeface="ＭＳ Ｐゴシック"/>
              <a:cs typeface="Arial"/>
            </a:endParaRPr>
          </a:p>
          <a:p>
            <a:pPr marL="0" indent="0">
              <a:buNone/>
            </a:pPr>
            <a:r>
              <a:rPr lang="en-US" sz="2667" dirty="0">
                <a:solidFill>
                  <a:srgbClr val="000000"/>
                </a:solidFill>
                <a:highlight>
                  <a:srgbClr val="FFFF00"/>
                </a:highlight>
                <a:latin typeface="Calisto MT" panose="02040603050505030304" pitchFamily="18" charset="0"/>
                <a:ea typeface="Times New Roman" panose="02020603050405020304" pitchFamily="18" charset="0"/>
              </a:rPr>
              <a:t> </a:t>
            </a:r>
          </a:p>
          <a:p>
            <a:pPr marL="0" indent="0">
              <a:buNone/>
            </a:pPr>
            <a:endParaRPr lang="en-US" sz="2133" dirty="0"/>
          </a:p>
        </p:txBody>
      </p:sp>
      <p:cxnSp>
        <p:nvCxnSpPr>
          <p:cNvPr id="3" name="Straight Connector 2">
            <a:extLst>
              <a:ext uri="{FF2B5EF4-FFF2-40B4-BE49-F238E27FC236}">
                <a16:creationId xmlns:a16="http://schemas.microsoft.com/office/drawing/2014/main" id="{58BC249A-CE4D-354D-7368-EB530C2643E3}"/>
              </a:ext>
            </a:extLst>
          </p:cNvPr>
          <p:cNvCxnSpPr/>
          <p:nvPr/>
        </p:nvCxnSpPr>
        <p:spPr>
          <a:xfrm>
            <a:off x="0" y="6362384"/>
            <a:ext cx="12192000" cy="0"/>
          </a:xfrm>
          <a:prstGeom prst="line">
            <a:avLst/>
          </a:prstGeom>
          <a:ln w="762000">
            <a:gradFill flip="none" rotWithShape="1">
              <a:gsLst>
                <a:gs pos="0">
                  <a:schemeClr val="bg1"/>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with medium confidence">
            <a:extLst>
              <a:ext uri="{FF2B5EF4-FFF2-40B4-BE49-F238E27FC236}">
                <a16:creationId xmlns:a16="http://schemas.microsoft.com/office/drawing/2014/main" id="{EC7D153E-CD1F-CD23-0E64-2AD623A06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6009533"/>
            <a:ext cx="3716402" cy="707886"/>
          </a:xfrm>
          <a:prstGeom prst="rect">
            <a:avLst/>
          </a:prstGeom>
        </p:spPr>
      </p:pic>
      <p:pic>
        <p:nvPicPr>
          <p:cNvPr id="5" name="Picture 4">
            <a:extLst>
              <a:ext uri="{FF2B5EF4-FFF2-40B4-BE49-F238E27FC236}">
                <a16:creationId xmlns:a16="http://schemas.microsoft.com/office/drawing/2014/main" id="{DEDD1D86-E2D2-0A42-414C-60E96DE3A54E}"/>
              </a:ext>
            </a:extLst>
          </p:cNvPr>
          <p:cNvPicPr>
            <a:picLocks noChangeAspect="1"/>
          </p:cNvPicPr>
          <p:nvPr/>
        </p:nvPicPr>
        <p:blipFill>
          <a:blip r:embed="rId4"/>
          <a:stretch>
            <a:fillRect/>
          </a:stretch>
        </p:blipFill>
        <p:spPr>
          <a:xfrm>
            <a:off x="3053918" y="1233472"/>
            <a:ext cx="4845589" cy="4726272"/>
          </a:xfrm>
          <a:prstGeom prst="rect">
            <a:avLst/>
          </a:prstGeom>
        </p:spPr>
      </p:pic>
    </p:spTree>
    <p:extLst>
      <p:ext uri="{BB962C8B-B14F-4D97-AF65-F5344CB8AC3E}">
        <p14:creationId xmlns:p14="http://schemas.microsoft.com/office/powerpoint/2010/main" val="732036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E94AA-E7B8-3BA7-DFF4-C9CD5DB0B81D}"/>
              </a:ext>
            </a:extLst>
          </p:cNvPr>
          <p:cNvSpPr>
            <a:spLocks noGrp="1"/>
          </p:cNvSpPr>
          <p:nvPr>
            <p:ph idx="1"/>
          </p:nvPr>
        </p:nvSpPr>
        <p:spPr>
          <a:xfrm>
            <a:off x="880383" y="1310476"/>
            <a:ext cx="10726220" cy="4436629"/>
          </a:xfrm>
        </p:spPr>
        <p:txBody>
          <a:bodyPr>
            <a:noAutofit/>
          </a:bodyPr>
          <a:lstStyle/>
          <a:p>
            <a:pPr marL="0" indent="0" algn="ctr">
              <a:buNone/>
            </a:pPr>
            <a:r>
              <a:rPr lang="en-US" dirty="0">
                <a:latin typeface="Calisto MT" panose="02040603050505030304" pitchFamily="18" charset="0"/>
              </a:rPr>
              <a:t>Log-in to the SM Apply platform </a:t>
            </a:r>
            <a:r>
              <a:rPr lang="da-DK" dirty="0">
                <a:latin typeface="Calisto MT" panose="02040603050505030304" pitchFamily="18" charset="0"/>
              </a:rPr>
              <a:t>at </a:t>
            </a:r>
            <a:r>
              <a:rPr lang="da-DK" dirty="0">
                <a:latin typeface="Calisto MT" panose="02040603050505030304" pitchFamily="18" charset="0"/>
                <a:hlinkClick r:id="rId2"/>
              </a:rPr>
              <a:t>https://mcmdgrants.smapply.org</a:t>
            </a:r>
            <a:r>
              <a:rPr lang="da-DK" dirty="0">
                <a:latin typeface="Calisto MT" panose="02040603050505030304" pitchFamily="18" charset="0"/>
              </a:rPr>
              <a:t> </a:t>
            </a:r>
          </a:p>
          <a:p>
            <a:pPr marL="0" indent="0">
              <a:buNone/>
            </a:pPr>
            <a:endParaRPr lang="en-US" dirty="0"/>
          </a:p>
        </p:txBody>
      </p:sp>
      <p:sp>
        <p:nvSpPr>
          <p:cNvPr id="5" name="Rectangle 12">
            <a:extLst>
              <a:ext uri="{FF2B5EF4-FFF2-40B4-BE49-F238E27FC236}">
                <a16:creationId xmlns:a16="http://schemas.microsoft.com/office/drawing/2014/main" id="{A796D5A3-F74A-2151-ABCC-676C69880037}"/>
              </a:ext>
            </a:extLst>
          </p:cNvPr>
          <p:cNvSpPr>
            <a:spLocks/>
          </p:cNvSpPr>
          <p:nvPr/>
        </p:nvSpPr>
        <p:spPr bwMode="auto">
          <a:xfrm>
            <a:off x="1083076" y="395959"/>
            <a:ext cx="9714911" cy="957521"/>
          </a:xfrm>
          <a:prstGeom prst="rect">
            <a:avLst/>
          </a:prstGeom>
          <a:noFill/>
          <a:ln>
            <a:noFill/>
          </a:ln>
        </p:spPr>
        <p:txBody>
          <a:bodyPr lIns="0" tIns="0" rIns="0" bIns="0" anchor="ctr"/>
          <a:lstStyle/>
          <a:p>
            <a:pPr>
              <a:lnSpc>
                <a:spcPct val="90000"/>
              </a:lnSpc>
              <a:spcBef>
                <a:spcPct val="0"/>
              </a:spcBef>
            </a:pPr>
            <a:r>
              <a:rPr lang="en-US" sz="4400" b="1" dirty="0">
                <a:solidFill>
                  <a:schemeClr val="accent1">
                    <a:lumMod val="50000"/>
                  </a:schemeClr>
                </a:solidFill>
                <a:latin typeface="Segoe UI" panose="020B0502040204020203" pitchFamily="34" charset="0"/>
                <a:ea typeface="+mj-ea"/>
                <a:cs typeface="Segoe UI" panose="020B0502040204020203" pitchFamily="34" charset="0"/>
              </a:rPr>
              <a:t>Online Review Portal - Instructions</a:t>
            </a:r>
            <a:endParaRPr lang="en-US" sz="4400" b="1" dirty="0">
              <a:solidFill>
                <a:schemeClr val="accent1">
                  <a:lumMod val="50000"/>
                </a:schemeClr>
              </a:solidFill>
              <a:latin typeface="Segoe UI" panose="020B0502040204020203" pitchFamily="34" charset="0"/>
              <a:ea typeface="+mj-ea"/>
              <a:cs typeface="Segoe UI" panose="020B0502040204020203" pitchFamily="34" charset="0"/>
              <a:sym typeface="Bebas Neue" charset="0"/>
            </a:endParaRPr>
          </a:p>
        </p:txBody>
      </p:sp>
      <p:pic>
        <p:nvPicPr>
          <p:cNvPr id="4" name="Picture 3">
            <a:extLst>
              <a:ext uri="{FF2B5EF4-FFF2-40B4-BE49-F238E27FC236}">
                <a16:creationId xmlns:a16="http://schemas.microsoft.com/office/drawing/2014/main" id="{6C05A341-D7FD-7F4B-9D96-0CF0584ED699}"/>
              </a:ext>
            </a:extLst>
          </p:cNvPr>
          <p:cNvPicPr>
            <a:picLocks noChangeAspect="1"/>
          </p:cNvPicPr>
          <p:nvPr/>
        </p:nvPicPr>
        <p:blipFill>
          <a:blip r:embed="rId3"/>
          <a:stretch>
            <a:fillRect/>
          </a:stretch>
        </p:blipFill>
        <p:spPr>
          <a:xfrm>
            <a:off x="4630285" y="1889924"/>
            <a:ext cx="6096000" cy="3657600"/>
          </a:xfrm>
          <a:prstGeom prst="rect">
            <a:avLst/>
          </a:prstGeom>
        </p:spPr>
      </p:pic>
      <p:sp>
        <p:nvSpPr>
          <p:cNvPr id="6" name="Callout: Left Arrow 5">
            <a:extLst>
              <a:ext uri="{FF2B5EF4-FFF2-40B4-BE49-F238E27FC236}">
                <a16:creationId xmlns:a16="http://schemas.microsoft.com/office/drawing/2014/main" id="{C23F3EBB-9F8D-A967-0AEC-BA9B421737E5}"/>
              </a:ext>
            </a:extLst>
          </p:cNvPr>
          <p:cNvSpPr/>
          <p:nvPr/>
        </p:nvSpPr>
        <p:spPr>
          <a:xfrm flipH="1">
            <a:off x="1151857" y="2370377"/>
            <a:ext cx="3206955" cy="2117245"/>
          </a:xfrm>
          <a:prstGeom prst="leftArrowCallout">
            <a:avLst>
              <a:gd name="adj1" fmla="val 0"/>
              <a:gd name="adj2" fmla="val 27281"/>
              <a:gd name="adj3" fmla="val 18160"/>
              <a:gd name="adj4" fmla="val 86904"/>
            </a:avLst>
          </a:prstGeom>
          <a:solidFill>
            <a:srgbClr val="0BA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sto MT" panose="02040603050505030304" pitchFamily="18" charset="0"/>
              </a:rPr>
              <a:t>All reviews must be conducted using OGM’s online grants application platform (SM Apply).</a:t>
            </a:r>
          </a:p>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F014DF7-B8C3-80E2-9695-2685BA4F86AD}"/>
              </a:ext>
            </a:extLst>
          </p:cNvPr>
          <p:cNvSpPr txBox="1"/>
          <p:nvPr/>
        </p:nvSpPr>
        <p:spPr>
          <a:xfrm>
            <a:off x="585397" y="4693207"/>
            <a:ext cx="416440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sto MT" panose="02040603050505030304" pitchFamily="18" charset="0"/>
              </a:rPr>
              <a:t>For additional guidance: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sto MT" panose="02040603050505030304" pitchFamily="18" charset="0"/>
                <a:hlinkClick r:id="rId4"/>
              </a:rPr>
              <a:t>Reviewing Application FAQ</a:t>
            </a:r>
            <a:endParaRPr kumimoji="0" lang="en-US" sz="2800" b="0" i="0" u="none" strike="noStrike" kern="1200" cap="none" spc="0" normalizeH="0" baseline="0" noProof="0" dirty="0">
              <a:ln>
                <a:noFill/>
              </a:ln>
              <a:solidFill>
                <a:prstClr val="black"/>
              </a:solidFill>
              <a:effectLst/>
              <a:uLnTx/>
              <a:uFillTx/>
              <a:latin typeface="Calisto MT" panose="02040603050505030304" pitchFamily="18" charset="0"/>
            </a:endParaRPr>
          </a:p>
        </p:txBody>
      </p:sp>
    </p:spTree>
    <p:extLst>
      <p:ext uri="{BB962C8B-B14F-4D97-AF65-F5344CB8AC3E}">
        <p14:creationId xmlns:p14="http://schemas.microsoft.com/office/powerpoint/2010/main" val="3631810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A796D5A3-F74A-2151-ABCC-676C69880037}"/>
              </a:ext>
            </a:extLst>
          </p:cNvPr>
          <p:cNvSpPr>
            <a:spLocks/>
          </p:cNvSpPr>
          <p:nvPr/>
        </p:nvSpPr>
        <p:spPr bwMode="auto">
          <a:xfrm>
            <a:off x="893754" y="395959"/>
            <a:ext cx="9904233" cy="957521"/>
          </a:xfrm>
          <a:prstGeom prst="rect">
            <a:avLst/>
          </a:prstGeom>
          <a:noFill/>
          <a:ln>
            <a:noFill/>
          </a:ln>
        </p:spPr>
        <p:txBody>
          <a:bodyPr lIns="0" tIns="0" rIns="0" bIns="0" anchor="ctr"/>
          <a:lstStyle/>
          <a:p>
            <a:pPr>
              <a:lnSpc>
                <a:spcPct val="90000"/>
              </a:lnSpc>
              <a:spcBef>
                <a:spcPct val="0"/>
              </a:spcBef>
            </a:pPr>
            <a:r>
              <a:rPr lang="en-US" sz="4400" b="1" dirty="0">
                <a:solidFill>
                  <a:schemeClr val="accent1">
                    <a:lumMod val="50000"/>
                  </a:schemeClr>
                </a:solidFill>
                <a:latin typeface="Segoe UI" panose="020B0502040204020203" pitchFamily="34" charset="0"/>
                <a:ea typeface="+mj-ea"/>
                <a:cs typeface="Segoe UI" panose="020B0502040204020203" pitchFamily="34" charset="0"/>
              </a:rPr>
              <a:t>Online Review Portal - Instructions</a:t>
            </a:r>
            <a:endParaRPr lang="en-US" sz="4400" b="1" dirty="0">
              <a:solidFill>
                <a:schemeClr val="accent1">
                  <a:lumMod val="50000"/>
                </a:schemeClr>
              </a:solidFill>
              <a:latin typeface="Segoe UI" panose="020B0502040204020203" pitchFamily="34" charset="0"/>
              <a:ea typeface="+mj-ea"/>
              <a:cs typeface="Segoe UI" panose="020B0502040204020203" pitchFamily="34" charset="0"/>
              <a:sym typeface="Bebas Neue" charset="0"/>
            </a:endParaRPr>
          </a:p>
        </p:txBody>
      </p:sp>
      <p:pic>
        <p:nvPicPr>
          <p:cNvPr id="6" name="Picture 5">
            <a:extLst>
              <a:ext uri="{FF2B5EF4-FFF2-40B4-BE49-F238E27FC236}">
                <a16:creationId xmlns:a16="http://schemas.microsoft.com/office/drawing/2014/main" id="{385AE27D-8635-F792-F4B0-26BEA8C66C1F}"/>
              </a:ext>
            </a:extLst>
          </p:cNvPr>
          <p:cNvPicPr>
            <a:picLocks noChangeAspect="1"/>
          </p:cNvPicPr>
          <p:nvPr/>
        </p:nvPicPr>
        <p:blipFill>
          <a:blip r:embed="rId2"/>
          <a:stretch>
            <a:fillRect/>
          </a:stretch>
        </p:blipFill>
        <p:spPr>
          <a:xfrm>
            <a:off x="893754" y="2151430"/>
            <a:ext cx="10404490" cy="3506742"/>
          </a:xfrm>
          <a:prstGeom prst="rect">
            <a:avLst/>
          </a:prstGeom>
          <a:ln>
            <a:solidFill>
              <a:schemeClr val="tx1"/>
            </a:solidFill>
          </a:ln>
        </p:spPr>
      </p:pic>
      <p:sp>
        <p:nvSpPr>
          <p:cNvPr id="13" name="TextBox 12">
            <a:extLst>
              <a:ext uri="{FF2B5EF4-FFF2-40B4-BE49-F238E27FC236}">
                <a16:creationId xmlns:a16="http://schemas.microsoft.com/office/drawing/2014/main" id="{3C592849-0356-204B-CB56-038566AC6EFF}"/>
              </a:ext>
            </a:extLst>
          </p:cNvPr>
          <p:cNvSpPr txBox="1"/>
          <p:nvPr/>
        </p:nvSpPr>
        <p:spPr>
          <a:xfrm>
            <a:off x="766812" y="1197323"/>
            <a:ext cx="812624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BAABB"/>
                </a:solidFill>
                <a:effectLst/>
                <a:uLnTx/>
                <a:uFillTx/>
                <a:latin typeface="Calisto MT" panose="02040603050505030304" pitchFamily="18" charset="0"/>
              </a:rPr>
              <a:t>Start reviewing applications via the Review Dashboard</a:t>
            </a:r>
          </a:p>
        </p:txBody>
      </p:sp>
      <p:sp>
        <p:nvSpPr>
          <p:cNvPr id="3" name="Content Placeholder 2">
            <a:extLst>
              <a:ext uri="{FF2B5EF4-FFF2-40B4-BE49-F238E27FC236}">
                <a16:creationId xmlns:a16="http://schemas.microsoft.com/office/drawing/2014/main" id="{109E94AA-E7B8-3BA7-DFF4-C9CD5DB0B81D}"/>
              </a:ext>
            </a:extLst>
          </p:cNvPr>
          <p:cNvSpPr>
            <a:spLocks noGrp="1"/>
          </p:cNvSpPr>
          <p:nvPr>
            <p:ph sz="half" idx="1"/>
          </p:nvPr>
        </p:nvSpPr>
        <p:spPr>
          <a:xfrm>
            <a:off x="8073010" y="3280855"/>
            <a:ext cx="3409929" cy="696616"/>
          </a:xfrm>
          <a:solidFill>
            <a:srgbClr val="D4F8FC"/>
          </a:solidFill>
        </p:spPr>
        <p:txBody>
          <a:bodyPr>
            <a:noAutofit/>
          </a:bodyPr>
          <a:lstStyle/>
          <a:p>
            <a:pPr marL="0" indent="0" algn="ctr">
              <a:buNone/>
            </a:pPr>
            <a:r>
              <a:rPr lang="en-US" sz="2200" b="1" dirty="0"/>
              <a:t>Select “Start” to open the </a:t>
            </a:r>
            <a:br>
              <a:rPr lang="en-US" sz="2200" b="1" dirty="0"/>
            </a:br>
            <a:r>
              <a:rPr lang="en-US" sz="2200" b="1" dirty="0"/>
              <a:t>list of pending applications</a:t>
            </a:r>
          </a:p>
        </p:txBody>
      </p:sp>
      <p:sp>
        <p:nvSpPr>
          <p:cNvPr id="2" name="Arrow: Down 1">
            <a:extLst>
              <a:ext uri="{FF2B5EF4-FFF2-40B4-BE49-F238E27FC236}">
                <a16:creationId xmlns:a16="http://schemas.microsoft.com/office/drawing/2014/main" id="{1F02DDD1-A33B-B0EA-4409-6EAAF40C325F}"/>
              </a:ext>
            </a:extLst>
          </p:cNvPr>
          <p:cNvSpPr/>
          <p:nvPr/>
        </p:nvSpPr>
        <p:spPr>
          <a:xfrm>
            <a:off x="9480886" y="4169608"/>
            <a:ext cx="972151" cy="59535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09C577FA-275D-9E3E-4CC6-6669AAAE3111}"/>
              </a:ext>
            </a:extLst>
          </p:cNvPr>
          <p:cNvSpPr/>
          <p:nvPr/>
        </p:nvSpPr>
        <p:spPr>
          <a:xfrm>
            <a:off x="766812" y="2648340"/>
            <a:ext cx="3050788" cy="108005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777004C-7298-F398-0C26-F71D2500C820}"/>
              </a:ext>
            </a:extLst>
          </p:cNvPr>
          <p:cNvSpPr/>
          <p:nvPr/>
        </p:nvSpPr>
        <p:spPr>
          <a:xfrm>
            <a:off x="10607040" y="2261937"/>
            <a:ext cx="539015" cy="2117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814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A796D5A3-F74A-2151-ABCC-676C69880037}"/>
              </a:ext>
            </a:extLst>
          </p:cNvPr>
          <p:cNvSpPr>
            <a:spLocks/>
          </p:cNvSpPr>
          <p:nvPr/>
        </p:nvSpPr>
        <p:spPr bwMode="auto">
          <a:xfrm>
            <a:off x="1394012" y="395959"/>
            <a:ext cx="9403975" cy="957521"/>
          </a:xfrm>
          <a:prstGeom prst="rect">
            <a:avLst/>
          </a:prstGeom>
          <a:noFill/>
          <a:ln>
            <a:noFill/>
          </a:ln>
        </p:spPr>
        <p:txBody>
          <a:bodyPr lIns="0" tIns="0" rIns="0" bIns="0" anchor="ctr"/>
          <a:lstStyle/>
          <a:p>
            <a:pPr>
              <a:lnSpc>
                <a:spcPct val="90000"/>
              </a:lnSpc>
              <a:spcBef>
                <a:spcPct val="0"/>
              </a:spcBef>
            </a:pPr>
            <a:r>
              <a:rPr lang="en-US" sz="4400" b="1" dirty="0">
                <a:solidFill>
                  <a:schemeClr val="accent1">
                    <a:lumMod val="50000"/>
                  </a:schemeClr>
                </a:solidFill>
                <a:latin typeface="Calisto MT" panose="02040603050505030304" pitchFamily="18" charset="0"/>
                <a:ea typeface="+mj-ea"/>
                <a:cs typeface="Segoe UI" panose="020B0502040204020203" pitchFamily="34" charset="0"/>
              </a:rPr>
              <a:t>Online Review Portal - Instructions</a:t>
            </a:r>
            <a:endParaRPr lang="en-US" sz="4400" b="1" dirty="0">
              <a:solidFill>
                <a:schemeClr val="accent1">
                  <a:lumMod val="50000"/>
                </a:schemeClr>
              </a:solidFill>
              <a:latin typeface="Calisto MT" panose="02040603050505030304" pitchFamily="18" charset="0"/>
              <a:ea typeface="+mj-ea"/>
              <a:cs typeface="Segoe UI" panose="020B0502040204020203" pitchFamily="34" charset="0"/>
              <a:sym typeface="Bebas Neue" charset="0"/>
            </a:endParaRPr>
          </a:p>
        </p:txBody>
      </p:sp>
      <p:sp>
        <p:nvSpPr>
          <p:cNvPr id="13" name="TextBox 12">
            <a:extLst>
              <a:ext uri="{FF2B5EF4-FFF2-40B4-BE49-F238E27FC236}">
                <a16:creationId xmlns:a16="http://schemas.microsoft.com/office/drawing/2014/main" id="{3C592849-0356-204B-CB56-038566AC6EFF}"/>
              </a:ext>
            </a:extLst>
          </p:cNvPr>
          <p:cNvSpPr txBox="1"/>
          <p:nvPr/>
        </p:nvSpPr>
        <p:spPr>
          <a:xfrm>
            <a:off x="1200636" y="1353480"/>
            <a:ext cx="81262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BAABB"/>
                </a:solidFill>
                <a:effectLst/>
                <a:uLnTx/>
                <a:uFillTx/>
                <a:latin typeface="Calisto MT" panose="02040603050505030304" pitchFamily="18" charset="0"/>
              </a:rPr>
              <a:t>Access specific application details</a:t>
            </a:r>
          </a:p>
        </p:txBody>
      </p:sp>
      <p:pic>
        <p:nvPicPr>
          <p:cNvPr id="7" name="Picture 6">
            <a:extLst>
              <a:ext uri="{FF2B5EF4-FFF2-40B4-BE49-F238E27FC236}">
                <a16:creationId xmlns:a16="http://schemas.microsoft.com/office/drawing/2014/main" id="{96B223FD-F6A3-BC19-67B5-7C29FE839E99}"/>
              </a:ext>
            </a:extLst>
          </p:cNvPr>
          <p:cNvPicPr>
            <a:picLocks noChangeAspect="1"/>
          </p:cNvPicPr>
          <p:nvPr/>
        </p:nvPicPr>
        <p:blipFill>
          <a:blip r:embed="rId2"/>
          <a:stretch>
            <a:fillRect/>
          </a:stretch>
        </p:blipFill>
        <p:spPr>
          <a:xfrm>
            <a:off x="1277639" y="1920419"/>
            <a:ext cx="9521907" cy="3819463"/>
          </a:xfrm>
          <a:prstGeom prst="rect">
            <a:avLst/>
          </a:prstGeom>
          <a:ln>
            <a:solidFill>
              <a:schemeClr val="tx1"/>
            </a:solidFill>
          </a:ln>
        </p:spPr>
      </p:pic>
      <p:sp>
        <p:nvSpPr>
          <p:cNvPr id="3" name="Content Placeholder 2">
            <a:extLst>
              <a:ext uri="{FF2B5EF4-FFF2-40B4-BE49-F238E27FC236}">
                <a16:creationId xmlns:a16="http://schemas.microsoft.com/office/drawing/2014/main" id="{109E94AA-E7B8-3BA7-DFF4-C9CD5DB0B81D}"/>
              </a:ext>
            </a:extLst>
          </p:cNvPr>
          <p:cNvSpPr>
            <a:spLocks noGrp="1"/>
          </p:cNvSpPr>
          <p:nvPr>
            <p:ph sz="half" idx="1"/>
          </p:nvPr>
        </p:nvSpPr>
        <p:spPr>
          <a:xfrm>
            <a:off x="4438731" y="2448922"/>
            <a:ext cx="4251395" cy="905348"/>
          </a:xfrm>
          <a:solidFill>
            <a:srgbClr val="D4F8FC"/>
          </a:solidFill>
        </p:spPr>
        <p:txBody>
          <a:bodyPr>
            <a:noAutofit/>
          </a:bodyPr>
          <a:lstStyle/>
          <a:p>
            <a:pPr marL="0" indent="0">
              <a:buNone/>
            </a:pPr>
            <a:r>
              <a:rPr lang="en-US" sz="1900" b="1"/>
              <a:t>Select “Start” to open a specific application to review or “View” to open an application you have reviewed</a:t>
            </a:r>
          </a:p>
        </p:txBody>
      </p:sp>
      <p:sp>
        <p:nvSpPr>
          <p:cNvPr id="4" name="Oval 3">
            <a:extLst>
              <a:ext uri="{FF2B5EF4-FFF2-40B4-BE49-F238E27FC236}">
                <a16:creationId xmlns:a16="http://schemas.microsoft.com/office/drawing/2014/main" id="{09C577FA-275D-9E3E-4CC6-6669AAAE3111}"/>
              </a:ext>
            </a:extLst>
          </p:cNvPr>
          <p:cNvSpPr/>
          <p:nvPr/>
        </p:nvSpPr>
        <p:spPr>
          <a:xfrm>
            <a:off x="9090158" y="4109884"/>
            <a:ext cx="1339727" cy="67387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0E70E90-92B6-A4B8-DD27-CD931E6FBFF8}"/>
              </a:ext>
            </a:extLst>
          </p:cNvPr>
          <p:cNvSpPr/>
          <p:nvPr/>
        </p:nvSpPr>
        <p:spPr>
          <a:xfrm>
            <a:off x="10270156" y="1953700"/>
            <a:ext cx="539015" cy="2117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048991D-7149-05DD-97E0-1F65A45C98D3}"/>
              </a:ext>
            </a:extLst>
          </p:cNvPr>
          <p:cNvSpPr/>
          <p:nvPr/>
        </p:nvSpPr>
        <p:spPr>
          <a:xfrm>
            <a:off x="6564430" y="4301861"/>
            <a:ext cx="539015" cy="12512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F6C1115-5DF9-5F26-966A-E06FFC59B2ED}"/>
              </a:ext>
            </a:extLst>
          </p:cNvPr>
          <p:cNvSpPr/>
          <p:nvPr/>
        </p:nvSpPr>
        <p:spPr>
          <a:xfrm>
            <a:off x="6564429" y="5382814"/>
            <a:ext cx="539015" cy="12512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D247D1F-989C-22FF-ED9A-8F610599352A}"/>
              </a:ext>
            </a:extLst>
          </p:cNvPr>
          <p:cNvSpPr/>
          <p:nvPr/>
        </p:nvSpPr>
        <p:spPr>
          <a:xfrm>
            <a:off x="6564429" y="4850186"/>
            <a:ext cx="539015" cy="12512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Arrow: Down 1">
            <a:extLst>
              <a:ext uri="{FF2B5EF4-FFF2-40B4-BE49-F238E27FC236}">
                <a16:creationId xmlns:a16="http://schemas.microsoft.com/office/drawing/2014/main" id="{1F02DDD1-A33B-B0EA-4409-6EAAF40C325F}"/>
              </a:ext>
            </a:extLst>
          </p:cNvPr>
          <p:cNvSpPr/>
          <p:nvPr/>
        </p:nvSpPr>
        <p:spPr>
          <a:xfrm rot="5400000">
            <a:off x="10648797" y="3994091"/>
            <a:ext cx="972151" cy="77070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904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064994-767D-9D2D-B347-742422963627}"/>
              </a:ext>
            </a:extLst>
          </p:cNvPr>
          <p:cNvSpPr>
            <a:spLocks noGrp="1"/>
          </p:cNvSpPr>
          <p:nvPr>
            <p:ph sz="half" idx="1"/>
          </p:nvPr>
        </p:nvSpPr>
        <p:spPr>
          <a:xfrm>
            <a:off x="809326" y="1246948"/>
            <a:ext cx="5181600" cy="4823483"/>
          </a:xfrm>
        </p:spPr>
        <p:txBody>
          <a:bodyPr>
            <a:normAutofit/>
          </a:bodyPr>
          <a:lstStyle/>
          <a:p>
            <a:pPr marL="0" indent="0">
              <a:buNone/>
            </a:pPr>
            <a:r>
              <a:rPr lang="en-US" sz="2400" b="1" u="sng" dirty="0">
                <a:solidFill>
                  <a:srgbClr val="0BAABB"/>
                </a:solidFill>
                <a:latin typeface="Calisto MT" panose="02040603050505030304" pitchFamily="18" charset="0"/>
              </a:rPr>
              <a:t>Left side of the screen: Application</a:t>
            </a:r>
          </a:p>
          <a:p>
            <a:pPr>
              <a:spcBef>
                <a:spcPts val="0"/>
              </a:spcBef>
            </a:pPr>
            <a:r>
              <a:rPr lang="en-US" sz="1600" dirty="0">
                <a:latin typeface="Calisto MT" panose="02040603050505030304" pitchFamily="18" charset="0"/>
              </a:rPr>
              <a:t>Select “Application” view (default is “Summary” view).</a:t>
            </a:r>
          </a:p>
          <a:p>
            <a:pPr>
              <a:spcBef>
                <a:spcPts val="0"/>
              </a:spcBef>
            </a:pPr>
            <a:r>
              <a:rPr lang="en-US" sz="1600" dirty="0">
                <a:latin typeface="Calisto MT" panose="02040603050505030304" pitchFamily="18" charset="0"/>
              </a:rPr>
              <a:t>Scroll through the application or “Jump to…” specific application sections.</a:t>
            </a:r>
          </a:p>
          <a:p>
            <a:pPr>
              <a:spcBef>
                <a:spcPts val="0"/>
              </a:spcBef>
            </a:pPr>
            <a:endParaRPr lang="en-US" sz="1600" dirty="0">
              <a:latin typeface="Calisto MT" panose="02040603050505030304" pitchFamily="18" charset="0"/>
            </a:endParaRPr>
          </a:p>
          <a:p>
            <a:pPr>
              <a:spcBef>
                <a:spcPts val="0"/>
              </a:spcBef>
            </a:pPr>
            <a:r>
              <a:rPr lang="en-US" sz="1600" dirty="0">
                <a:latin typeface="Calisto MT" panose="02040603050505030304" pitchFamily="18" charset="0"/>
              </a:rPr>
              <a:t>Tip: use the carrot symbol (^) to condense sections</a:t>
            </a:r>
          </a:p>
        </p:txBody>
      </p:sp>
      <p:sp>
        <p:nvSpPr>
          <p:cNvPr id="7" name="Content Placeholder 6">
            <a:extLst>
              <a:ext uri="{FF2B5EF4-FFF2-40B4-BE49-F238E27FC236}">
                <a16:creationId xmlns:a16="http://schemas.microsoft.com/office/drawing/2014/main" id="{A778E44A-EA2A-25C3-C740-617A9D72D9BD}"/>
              </a:ext>
            </a:extLst>
          </p:cNvPr>
          <p:cNvSpPr>
            <a:spLocks noGrp="1"/>
          </p:cNvSpPr>
          <p:nvPr>
            <p:ph sz="half" idx="2"/>
          </p:nvPr>
        </p:nvSpPr>
        <p:spPr>
          <a:xfrm>
            <a:off x="6155356" y="1242145"/>
            <a:ext cx="5181600" cy="4823483"/>
          </a:xfrm>
        </p:spPr>
        <p:txBody>
          <a:bodyPr/>
          <a:lstStyle/>
          <a:p>
            <a:pPr marL="0" indent="0">
              <a:buNone/>
            </a:pPr>
            <a:r>
              <a:rPr lang="en-US" sz="2400" b="1" u="sng" dirty="0">
                <a:solidFill>
                  <a:srgbClr val="0BAABB"/>
                </a:solidFill>
                <a:latin typeface="Calisto MT" panose="02040603050505030304" pitchFamily="18" charset="0"/>
              </a:rPr>
              <a:t>Right side of the screen: Review Form</a:t>
            </a:r>
          </a:p>
          <a:p>
            <a:pPr>
              <a:spcBef>
                <a:spcPts val="0"/>
              </a:spcBef>
            </a:pPr>
            <a:r>
              <a:rPr lang="en-US" sz="1600" dirty="0">
                <a:latin typeface="Calisto MT" panose="02040603050505030304" pitchFamily="18" charset="0"/>
              </a:rPr>
              <a:t>Report conflicts of interest</a:t>
            </a:r>
          </a:p>
          <a:p>
            <a:pPr>
              <a:spcBef>
                <a:spcPts val="0"/>
              </a:spcBef>
            </a:pPr>
            <a:r>
              <a:rPr lang="en-US" sz="1600" b="1" dirty="0">
                <a:latin typeface="Calisto MT" panose="02040603050505030304" pitchFamily="18" charset="0"/>
              </a:rPr>
              <a:t>Criterion A-E: </a:t>
            </a:r>
            <a:r>
              <a:rPr lang="en-US" sz="1600" dirty="0">
                <a:latin typeface="Calisto MT" panose="02040603050505030304" pitchFamily="18" charset="0"/>
              </a:rPr>
              <a:t>Review the scoring criteria and provide scores based on the weight and sub-criteria outlined.</a:t>
            </a:r>
          </a:p>
          <a:p>
            <a:pPr>
              <a:spcBef>
                <a:spcPts val="0"/>
              </a:spcBef>
            </a:pPr>
            <a:r>
              <a:rPr lang="en-US" sz="1600" dirty="0">
                <a:latin typeface="Calisto MT" panose="02040603050505030304" pitchFamily="18" charset="0"/>
              </a:rPr>
              <a:t>Tip: use the carrot symbols (&lt; &gt;) to navigate to the previous or next application assigned to review</a:t>
            </a:r>
          </a:p>
          <a:p>
            <a:pPr>
              <a:spcBef>
                <a:spcPts val="0"/>
              </a:spcBef>
            </a:pPr>
            <a:r>
              <a:rPr lang="en-US" sz="1600" dirty="0">
                <a:latin typeface="Calisto MT" panose="02040603050505030304" pitchFamily="18" charset="0"/>
              </a:rPr>
              <a:t>Tip: use the symbols to adjust the review panel window (minimize, pop-out). </a:t>
            </a:r>
            <a:r>
              <a:rPr lang="en-US" sz="1600" dirty="0">
                <a:latin typeface="Calisto MT" panose="02040603050505030304" pitchFamily="18" charset="0"/>
                <a:hlinkClick r:id="rId2"/>
              </a:rPr>
              <a:t>View details about these features</a:t>
            </a:r>
            <a:r>
              <a:rPr lang="en-US" sz="1600" dirty="0">
                <a:latin typeface="Calisto MT" panose="02040603050505030304" pitchFamily="18" charset="0"/>
              </a:rPr>
              <a:t>.</a:t>
            </a:r>
          </a:p>
        </p:txBody>
      </p:sp>
      <p:sp>
        <p:nvSpPr>
          <p:cNvPr id="5" name="Rectangle 12">
            <a:extLst>
              <a:ext uri="{FF2B5EF4-FFF2-40B4-BE49-F238E27FC236}">
                <a16:creationId xmlns:a16="http://schemas.microsoft.com/office/drawing/2014/main" id="{A796D5A3-F74A-2151-ABCC-676C69880037}"/>
              </a:ext>
            </a:extLst>
          </p:cNvPr>
          <p:cNvSpPr>
            <a:spLocks/>
          </p:cNvSpPr>
          <p:nvPr/>
        </p:nvSpPr>
        <p:spPr bwMode="auto">
          <a:xfrm>
            <a:off x="1394012" y="395959"/>
            <a:ext cx="9403975" cy="957521"/>
          </a:xfrm>
          <a:prstGeom prst="rect">
            <a:avLst/>
          </a:prstGeom>
          <a:noFill/>
          <a:ln>
            <a:noFill/>
          </a:ln>
        </p:spPr>
        <p:txBody>
          <a:bodyPr lIns="0" tIns="0" rIns="0" bIns="0" anchor="ctr"/>
          <a:lstStyle/>
          <a:p>
            <a:pPr>
              <a:lnSpc>
                <a:spcPct val="90000"/>
              </a:lnSpc>
              <a:spcBef>
                <a:spcPct val="0"/>
              </a:spcBef>
            </a:pPr>
            <a:r>
              <a:rPr lang="en-US" sz="4400" b="1" dirty="0">
                <a:solidFill>
                  <a:schemeClr val="accent1">
                    <a:lumMod val="50000"/>
                  </a:schemeClr>
                </a:solidFill>
                <a:latin typeface="Segoe UI" panose="020B0502040204020203" pitchFamily="34" charset="0"/>
                <a:ea typeface="+mj-ea"/>
                <a:cs typeface="Segoe UI" panose="020B0502040204020203" pitchFamily="34" charset="0"/>
              </a:rPr>
              <a:t>Online Review Portal - Instructions</a:t>
            </a:r>
            <a:endParaRPr lang="en-US" sz="4400" b="1" dirty="0">
              <a:solidFill>
                <a:schemeClr val="accent1">
                  <a:lumMod val="50000"/>
                </a:schemeClr>
              </a:solidFill>
              <a:latin typeface="Segoe UI" panose="020B0502040204020203" pitchFamily="34" charset="0"/>
              <a:ea typeface="+mj-ea"/>
              <a:cs typeface="Segoe UI" panose="020B0502040204020203" pitchFamily="34" charset="0"/>
              <a:sym typeface="Bebas Neue" charset="0"/>
            </a:endParaRPr>
          </a:p>
        </p:txBody>
      </p:sp>
      <p:pic>
        <p:nvPicPr>
          <p:cNvPr id="18" name="Picture 17">
            <a:extLst>
              <a:ext uri="{FF2B5EF4-FFF2-40B4-BE49-F238E27FC236}">
                <a16:creationId xmlns:a16="http://schemas.microsoft.com/office/drawing/2014/main" id="{56AC8A80-935F-DDAF-0385-30F18A7F6C1D}"/>
              </a:ext>
            </a:extLst>
          </p:cNvPr>
          <p:cNvPicPr>
            <a:picLocks noChangeAspect="1"/>
          </p:cNvPicPr>
          <p:nvPr/>
        </p:nvPicPr>
        <p:blipFill>
          <a:blip r:embed="rId3"/>
          <a:stretch>
            <a:fillRect/>
          </a:stretch>
        </p:blipFill>
        <p:spPr>
          <a:xfrm>
            <a:off x="855044" y="2981258"/>
            <a:ext cx="5049442" cy="2867775"/>
          </a:xfrm>
          <a:prstGeom prst="rect">
            <a:avLst/>
          </a:prstGeom>
          <a:ln>
            <a:solidFill>
              <a:schemeClr val="tx1"/>
            </a:solidFill>
          </a:ln>
        </p:spPr>
      </p:pic>
      <p:pic>
        <p:nvPicPr>
          <p:cNvPr id="20" name="Picture 19">
            <a:extLst>
              <a:ext uri="{FF2B5EF4-FFF2-40B4-BE49-F238E27FC236}">
                <a16:creationId xmlns:a16="http://schemas.microsoft.com/office/drawing/2014/main" id="{D712E43B-903B-ECC4-A695-67A40E8B27FB}"/>
              </a:ext>
            </a:extLst>
          </p:cNvPr>
          <p:cNvPicPr>
            <a:picLocks noChangeAspect="1"/>
          </p:cNvPicPr>
          <p:nvPr/>
        </p:nvPicPr>
        <p:blipFill rotWithShape="1">
          <a:blip r:embed="rId4"/>
          <a:srcRect b="11373"/>
          <a:stretch/>
        </p:blipFill>
        <p:spPr>
          <a:xfrm>
            <a:off x="6505875" y="4426931"/>
            <a:ext cx="4572000" cy="1436461"/>
          </a:xfrm>
          <a:prstGeom prst="rect">
            <a:avLst/>
          </a:prstGeom>
          <a:ln>
            <a:solidFill>
              <a:schemeClr val="tx1"/>
            </a:solidFill>
          </a:ln>
        </p:spPr>
      </p:pic>
    </p:spTree>
    <p:extLst>
      <p:ext uri="{BB962C8B-B14F-4D97-AF65-F5344CB8AC3E}">
        <p14:creationId xmlns:p14="http://schemas.microsoft.com/office/powerpoint/2010/main" val="1946217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9820-E315-7183-F132-4A0AF3652007}"/>
              </a:ext>
            </a:extLst>
          </p:cNvPr>
          <p:cNvSpPr>
            <a:spLocks noGrp="1"/>
          </p:cNvSpPr>
          <p:nvPr>
            <p:ph type="title"/>
          </p:nvPr>
        </p:nvSpPr>
        <p:spPr/>
        <p:txBody>
          <a:bodyPr/>
          <a:lstStyle/>
          <a:p>
            <a:r>
              <a:rPr lang="en-US" b="1" dirty="0">
                <a:latin typeface="Calisto MT" panose="02040603050505030304" pitchFamily="18" charset="0"/>
              </a:rPr>
              <a:t>Payment Process</a:t>
            </a:r>
            <a:r>
              <a:rPr lang="en-US" dirty="0"/>
              <a:t>	</a:t>
            </a:r>
          </a:p>
        </p:txBody>
      </p:sp>
      <p:sp>
        <p:nvSpPr>
          <p:cNvPr id="3" name="Content Placeholder 2">
            <a:extLst>
              <a:ext uri="{FF2B5EF4-FFF2-40B4-BE49-F238E27FC236}">
                <a16:creationId xmlns:a16="http://schemas.microsoft.com/office/drawing/2014/main" id="{046C52E1-D2E8-7F35-020F-22594690BC83}"/>
              </a:ext>
            </a:extLst>
          </p:cNvPr>
          <p:cNvSpPr>
            <a:spLocks noGrp="1"/>
          </p:cNvSpPr>
          <p:nvPr>
            <p:ph sz="half" idx="1"/>
          </p:nvPr>
        </p:nvSpPr>
        <p:spPr>
          <a:xfrm>
            <a:off x="838200" y="1514907"/>
            <a:ext cx="10737715" cy="4351338"/>
          </a:xfrm>
        </p:spPr>
        <p:txBody>
          <a:bodyPr>
            <a:noAutofit/>
          </a:bodyPr>
          <a:lstStyle/>
          <a:p>
            <a:r>
              <a:rPr lang="en-US" sz="3300" dirty="0">
                <a:latin typeface="Calisto MT" panose="02040603050505030304" pitchFamily="18" charset="0"/>
              </a:rPr>
              <a:t>Make sure you are registered in the </a:t>
            </a:r>
            <a:r>
              <a:rPr lang="en-US" sz="3300" dirty="0">
                <a:latin typeface="Calisto MT" panose="02040603050505030304" pitchFamily="18" charset="0"/>
                <a:hlinkClick r:id="rId2"/>
              </a:rPr>
              <a:t>Central Vendor Registration System </a:t>
            </a:r>
            <a:endParaRPr lang="en-US" sz="3300" dirty="0">
              <a:latin typeface="Calisto MT" panose="02040603050505030304" pitchFamily="18" charset="0"/>
            </a:endParaRPr>
          </a:p>
          <a:p>
            <a:pPr lvl="1"/>
            <a:r>
              <a:rPr lang="en-US" sz="2900" dirty="0">
                <a:latin typeface="Calisto MT" panose="02040603050505030304" pitchFamily="18" charset="0"/>
              </a:rPr>
              <a:t>Name must match the name in the agreement</a:t>
            </a:r>
          </a:p>
          <a:p>
            <a:pPr lvl="1"/>
            <a:r>
              <a:rPr lang="en-US" sz="2900" dirty="0">
                <a:latin typeface="Calisto MT" panose="02040603050505030304" pitchFamily="18" charset="0"/>
              </a:rPr>
              <a:t>ACH selected as Payment Method</a:t>
            </a:r>
          </a:p>
          <a:p>
            <a:r>
              <a:rPr lang="en-US" sz="3300" dirty="0">
                <a:latin typeface="Calisto MT" panose="02040603050505030304" pitchFamily="18" charset="0"/>
              </a:rPr>
              <a:t>After completing all reviews, complete the </a:t>
            </a:r>
            <a:r>
              <a:rPr lang="en-US" sz="3300" dirty="0">
                <a:latin typeface="Calisto MT" panose="02040603050505030304" pitchFamily="18" charset="0"/>
                <a:hlinkClick r:id="rId3"/>
              </a:rPr>
              <a:t>Community Reviewer Invoice Template </a:t>
            </a:r>
            <a:r>
              <a:rPr lang="en-US" sz="3300" dirty="0">
                <a:latin typeface="Calisto MT" panose="02040603050505030304" pitchFamily="18" charset="0"/>
              </a:rPr>
              <a:t>found on the </a:t>
            </a:r>
            <a:r>
              <a:rPr lang="en-US" sz="3300" dirty="0">
                <a:latin typeface="Calisto MT" panose="02040603050505030304" pitchFamily="18" charset="0"/>
                <a:hlinkClick r:id="rId4"/>
              </a:rPr>
              <a:t>Reviewer Application Page</a:t>
            </a:r>
            <a:endParaRPr lang="en-US" sz="3300" dirty="0">
              <a:latin typeface="Calisto MT" panose="02040603050505030304" pitchFamily="18" charset="0"/>
            </a:endParaRPr>
          </a:p>
          <a:p>
            <a:r>
              <a:rPr lang="en-US" sz="3300" dirty="0">
                <a:latin typeface="Calisto MT" panose="02040603050505030304" pitchFamily="18" charset="0"/>
              </a:rPr>
              <a:t>Submit your invoice within the “Invoice Submission” task in </a:t>
            </a:r>
            <a:r>
              <a:rPr lang="en-US" sz="3300">
                <a:latin typeface="Calisto MT" panose="02040603050505030304" pitchFamily="18" charset="0"/>
              </a:rPr>
              <a:t>SM Apply</a:t>
            </a:r>
            <a:r>
              <a:rPr lang="en-US" sz="3300" dirty="0">
                <a:latin typeface="Calisto MT" panose="02040603050505030304" pitchFamily="18" charset="0"/>
              </a:rPr>
              <a:t> (same as the original agreement)</a:t>
            </a:r>
          </a:p>
        </p:txBody>
      </p:sp>
    </p:spTree>
    <p:extLst>
      <p:ext uri="{BB962C8B-B14F-4D97-AF65-F5344CB8AC3E}">
        <p14:creationId xmlns:p14="http://schemas.microsoft.com/office/powerpoint/2010/main" val="191311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66A2-2258-7BCC-6C21-4DF2E0AEAFC0}"/>
              </a:ext>
            </a:extLst>
          </p:cNvPr>
          <p:cNvSpPr>
            <a:spLocks noGrp="1"/>
          </p:cNvSpPr>
          <p:nvPr>
            <p:ph type="ctrTitle"/>
          </p:nvPr>
        </p:nvSpPr>
        <p:spPr>
          <a:xfrm>
            <a:off x="1524000" y="2545086"/>
            <a:ext cx="9144000" cy="2766216"/>
          </a:xfrm>
        </p:spPr>
        <p:txBody>
          <a:bodyPr>
            <a:normAutofit fontScale="90000"/>
          </a:bodyPr>
          <a:lstStyle/>
          <a:p>
            <a:r>
              <a:rPr lang="en-US" dirty="0">
                <a:solidFill>
                  <a:schemeClr val="bg1"/>
                </a:solidFill>
                <a:effectLst>
                  <a:outerShdw blurRad="38100" dist="38100" dir="2700000" algn="tl">
                    <a:srgbClr val="000000">
                      <a:alpha val="43137"/>
                    </a:srgbClr>
                  </a:outerShdw>
                </a:effectLst>
                <a:latin typeface="Calisto MT"/>
                <a:ea typeface="Bebas Neue Light" charset="0"/>
                <a:cs typeface="Bebas Neue Light" charset="0"/>
                <a:sym typeface="Bebas Neue" charset="0"/>
              </a:rPr>
              <a:t>Community Grant Reviewer and FY24</a:t>
            </a:r>
            <a:r>
              <a:rPr lang="en-US" sz="5400" dirty="0">
                <a:solidFill>
                  <a:schemeClr val="bg1"/>
                </a:solidFill>
                <a:effectLst>
                  <a:outerShdw blurRad="38100" dist="38100" dir="2700000" algn="tl">
                    <a:srgbClr val="000000">
                      <a:alpha val="43137"/>
                    </a:srgbClr>
                  </a:outerShdw>
                </a:effectLst>
                <a:latin typeface="Calisto MT"/>
                <a:ea typeface="Bebas Neue Light" charset="0"/>
                <a:cs typeface="Bebas Neue Light" charset="0"/>
                <a:sym typeface="Bebas Neue" charset="0"/>
              </a:rPr>
              <a:t> Quarter 1 Community Projects Fund Training</a:t>
            </a:r>
            <a:br>
              <a:rPr lang="en-US" sz="5400" dirty="0">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rPr>
            </a:br>
            <a:endParaRPr lang="en-US" dirty="0">
              <a:solidFill>
                <a:schemeClr val="bg1"/>
              </a:solidFill>
            </a:endParaRPr>
          </a:p>
        </p:txBody>
      </p:sp>
    </p:spTree>
    <p:extLst>
      <p:ext uri="{BB962C8B-B14F-4D97-AF65-F5344CB8AC3E}">
        <p14:creationId xmlns:p14="http://schemas.microsoft.com/office/powerpoint/2010/main" val="1635973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9820-E315-7183-F132-4A0AF3652007}"/>
              </a:ext>
            </a:extLst>
          </p:cNvPr>
          <p:cNvSpPr>
            <a:spLocks noGrp="1"/>
          </p:cNvSpPr>
          <p:nvPr>
            <p:ph type="title"/>
          </p:nvPr>
        </p:nvSpPr>
        <p:spPr/>
        <p:txBody>
          <a:bodyPr/>
          <a:lstStyle/>
          <a:p>
            <a:r>
              <a:rPr lang="en-US" b="1" dirty="0">
                <a:latin typeface="Calisto MT" panose="02040603050505030304" pitchFamily="18" charset="0"/>
              </a:rPr>
              <a:t>Central Vendor Registration System</a:t>
            </a:r>
            <a:endParaRPr lang="en-US" dirty="0"/>
          </a:p>
        </p:txBody>
      </p:sp>
      <p:sp>
        <p:nvSpPr>
          <p:cNvPr id="3" name="Content Placeholder 2">
            <a:extLst>
              <a:ext uri="{FF2B5EF4-FFF2-40B4-BE49-F238E27FC236}">
                <a16:creationId xmlns:a16="http://schemas.microsoft.com/office/drawing/2014/main" id="{046C52E1-D2E8-7F35-020F-22594690BC83}"/>
              </a:ext>
            </a:extLst>
          </p:cNvPr>
          <p:cNvSpPr>
            <a:spLocks noGrp="1"/>
          </p:cNvSpPr>
          <p:nvPr>
            <p:ph sz="half" idx="1"/>
          </p:nvPr>
        </p:nvSpPr>
        <p:spPr>
          <a:xfrm>
            <a:off x="838200" y="1514907"/>
            <a:ext cx="10737715" cy="4351338"/>
          </a:xfrm>
        </p:spPr>
        <p:txBody>
          <a:bodyPr>
            <a:noAutofit/>
          </a:bodyPr>
          <a:lstStyle/>
          <a:p>
            <a:pPr marL="0" indent="0">
              <a:buNone/>
            </a:pPr>
            <a:r>
              <a:rPr lang="en-US" sz="3300" dirty="0">
                <a:latin typeface="Calisto MT" panose="02040603050505030304" pitchFamily="18" charset="0"/>
              </a:rPr>
              <a:t>For questions, contact CVRS Customer Service</a:t>
            </a:r>
          </a:p>
        </p:txBody>
      </p:sp>
      <p:pic>
        <p:nvPicPr>
          <p:cNvPr id="1026" name="Picture 4" descr="image">
            <a:extLst>
              <a:ext uri="{FF2B5EF4-FFF2-40B4-BE49-F238E27FC236}">
                <a16:creationId xmlns:a16="http://schemas.microsoft.com/office/drawing/2014/main" id="{3605159E-32A5-751C-05F2-F03C0DDCB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8954" y="2254698"/>
            <a:ext cx="429577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3802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66A2-2258-7BCC-6C21-4DF2E0AEAFC0}"/>
              </a:ext>
            </a:extLst>
          </p:cNvPr>
          <p:cNvSpPr>
            <a:spLocks noGrp="1"/>
          </p:cNvSpPr>
          <p:nvPr>
            <p:ph type="ctrTitle"/>
          </p:nvPr>
        </p:nvSpPr>
        <p:spPr>
          <a:xfrm>
            <a:off x="1524000" y="2545086"/>
            <a:ext cx="9144000" cy="2766216"/>
          </a:xfrm>
        </p:spPr>
        <p:txBody>
          <a:bodyPr>
            <a:normAutofit/>
          </a:bodyPr>
          <a:lstStyle/>
          <a:p>
            <a:r>
              <a:rPr lang="en-US" dirty="0">
                <a:solidFill>
                  <a:schemeClr val="bg1"/>
                </a:solidFill>
                <a:effectLst>
                  <a:outerShdw blurRad="38100" dist="38100" dir="2700000" algn="tl">
                    <a:srgbClr val="000000">
                      <a:alpha val="43137"/>
                    </a:srgbClr>
                  </a:outerShdw>
                </a:effectLst>
                <a:latin typeface="Calisto MT"/>
                <a:ea typeface="Bebas Neue Light" charset="0"/>
                <a:cs typeface="Bebas Neue Light" charset="0"/>
                <a:sym typeface="Bebas Neue" charset="0"/>
              </a:rPr>
              <a:t>FY24</a:t>
            </a:r>
            <a:r>
              <a:rPr lang="en-US" sz="5400" dirty="0">
                <a:solidFill>
                  <a:schemeClr val="bg1"/>
                </a:solidFill>
                <a:effectLst>
                  <a:outerShdw blurRad="38100" dist="38100" dir="2700000" algn="tl">
                    <a:srgbClr val="000000">
                      <a:alpha val="43137"/>
                    </a:srgbClr>
                  </a:outerShdw>
                </a:effectLst>
                <a:latin typeface="Calisto MT"/>
                <a:ea typeface="Bebas Neue Light" charset="0"/>
                <a:cs typeface="Bebas Neue Light" charset="0"/>
                <a:sym typeface="Bebas Neue" charset="0"/>
              </a:rPr>
              <a:t> Quarter 1 Community Projects Fund Training</a:t>
            </a:r>
            <a:br>
              <a:rPr lang="en-US" sz="5400" dirty="0">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rPr>
            </a:br>
            <a:endParaRPr lang="en-US" dirty="0">
              <a:solidFill>
                <a:schemeClr val="bg1"/>
              </a:solidFill>
            </a:endParaRPr>
          </a:p>
        </p:txBody>
      </p:sp>
    </p:spTree>
    <p:extLst>
      <p:ext uri="{BB962C8B-B14F-4D97-AF65-F5344CB8AC3E}">
        <p14:creationId xmlns:p14="http://schemas.microsoft.com/office/powerpoint/2010/main" val="2466953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Content Placeholder 5">
            <a:extLst>
              <a:ext uri="{FF2B5EF4-FFF2-40B4-BE49-F238E27FC236}">
                <a16:creationId xmlns:a16="http://schemas.microsoft.com/office/drawing/2014/main" id="{120C3C7D-BA90-EBA6-8379-54D078EB68A2}"/>
              </a:ext>
            </a:extLst>
          </p:cNvPr>
          <p:cNvSpPr>
            <a:spLocks noGrp="1"/>
          </p:cNvSpPr>
          <p:nvPr>
            <p:ph sz="half" idx="1"/>
          </p:nvPr>
        </p:nvSpPr>
        <p:spPr>
          <a:xfrm>
            <a:off x="4380855" y="1412489"/>
            <a:ext cx="3427283" cy="4363844"/>
          </a:xfrm>
        </p:spPr>
        <p:txBody>
          <a:bodyPr>
            <a:normAutofit lnSpcReduction="10000"/>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sto MT" panose="02040603050505030304" pitchFamily="18" charset="0"/>
                <a:ea typeface="Aptos" panose="020B0004020202020204" pitchFamily="34" charset="0"/>
                <a:cs typeface="Times New Roman" panose="02020603050405020304" pitchFamily="18" charset="0"/>
              </a:rPr>
              <a:t>All reviews will be conducted using OGM’s online grants application platform at </a:t>
            </a:r>
            <a:r>
              <a:rPr lang="en-US" sz="1800" u="sng" kern="100" dirty="0">
                <a:solidFill>
                  <a:srgbClr val="467886"/>
                </a:solidFill>
                <a:effectLst/>
                <a:latin typeface="Calisto MT" panose="02040603050505030304" pitchFamily="18" charset="0"/>
                <a:ea typeface="Aptos" panose="020B0004020202020204" pitchFamily="34" charset="0"/>
                <a:cs typeface="Times New Roman" panose="02020603050405020304" pitchFamily="18" charset="0"/>
                <a:hlinkClick r:id="rId2"/>
              </a:rPr>
              <a:t>https://mcmdgrants.smapply.org</a:t>
            </a:r>
            <a:endParaRPr lang="en-US" sz="1800" u="sng" kern="100" dirty="0">
              <a:solidFill>
                <a:srgbClr val="467886"/>
              </a:solidFill>
              <a:effectLst/>
              <a:latin typeface="Calisto MT" panose="02040603050505030304" pitchFamily="18"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latin typeface="Calisto MT" panose="02040603050505030304" pitchFamily="18" charset="0"/>
                <a:cs typeface="Times New Roman" panose="02020603050405020304" pitchFamily="18" charset="0"/>
              </a:rPr>
              <a:t>You will be assigned applications in the portal after this training</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nl-NL" sz="1800" u="sng" kern="100" dirty="0">
                <a:solidFill>
                  <a:srgbClr val="467886"/>
                </a:solidFill>
                <a:effectLst/>
                <a:latin typeface="Calisto MT" panose="02040603050505030304" pitchFamily="18" charset="0"/>
                <a:ea typeface="Aptos" panose="020B0004020202020204" pitchFamily="34" charset="0"/>
                <a:cs typeface="Times New Roman" panose="02020603050405020304" pitchFamily="18" charset="0"/>
                <a:hlinkClick r:id="rId3"/>
              </a:rPr>
              <a:t>FY24 Notice of Funding Opportunity (NOFO) </a:t>
            </a:r>
            <a:r>
              <a:rPr lang="en-US" sz="1800" kern="100" dirty="0">
                <a:effectLst/>
                <a:latin typeface="Calisto MT" panose="02040603050505030304" pitchFamily="18" charset="0"/>
                <a:ea typeface="Aptos" panose="020B0004020202020204" pitchFamily="34" charset="0"/>
                <a:cs typeface="Times New Roman" panose="02020603050405020304" pitchFamily="18" charset="0"/>
              </a:rPr>
              <a:t>(specifically pages 3-6,8-14, and 15-16 but all relevant information will be included in platform)   </a:t>
            </a:r>
          </a:p>
        </p:txBody>
      </p:sp>
      <p:cxnSp>
        <p:nvCxnSpPr>
          <p:cNvPr id="27" name="Straight Connector 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724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ord 2">
            <a:extLst>
              <a:ext uri="{FF2B5EF4-FFF2-40B4-BE49-F238E27FC236}">
                <a16:creationId xmlns:a16="http://schemas.microsoft.com/office/drawing/2014/main" id="{7C51D85A-0AB6-9655-CC16-B1686563B80F}"/>
              </a:ext>
            </a:extLst>
          </p:cNvPr>
          <p:cNvSpPr/>
          <p:nvPr/>
        </p:nvSpPr>
        <p:spPr>
          <a:xfrm rot="12253593">
            <a:off x="-1151388" y="-115097"/>
            <a:ext cx="5361511" cy="6469611"/>
          </a:xfrm>
          <a:custGeom>
            <a:avLst/>
            <a:gdLst>
              <a:gd name="connsiteX0" fmla="*/ 5360325 w 6213289"/>
              <a:gd name="connsiteY0" fmla="*/ 5528014 h 6548668"/>
              <a:gd name="connsiteX1" fmla="*/ 1491705 w 6213289"/>
              <a:gd name="connsiteY1" fmla="*/ 6071490 h 6548668"/>
              <a:gd name="connsiteX2" fmla="*/ 95774 w 6213289"/>
              <a:gd name="connsiteY2" fmla="*/ 2467573 h 6548668"/>
              <a:gd name="connsiteX3" fmla="*/ 3106644 w 6213289"/>
              <a:gd name="connsiteY3" fmla="*/ -1 h 6548668"/>
              <a:gd name="connsiteX4" fmla="*/ 5360325 w 6213289"/>
              <a:gd name="connsiteY4" fmla="*/ 5528014 h 6548668"/>
              <a:gd name="connsiteX0" fmla="*/ 5360562 w 5360562"/>
              <a:gd name="connsiteY0" fmla="*/ 5436132 h 6456877"/>
              <a:gd name="connsiteX1" fmla="*/ 1491942 w 5360562"/>
              <a:gd name="connsiteY1" fmla="*/ 5979608 h 6456877"/>
              <a:gd name="connsiteX2" fmla="*/ 96011 w 5360562"/>
              <a:gd name="connsiteY2" fmla="*/ 2375691 h 6456877"/>
              <a:gd name="connsiteX3" fmla="*/ 2924320 w 5360562"/>
              <a:gd name="connsiteY3" fmla="*/ 0 h 6456877"/>
              <a:gd name="connsiteX4" fmla="*/ 5360562 w 5360562"/>
              <a:gd name="connsiteY4" fmla="*/ 5436132 h 6456877"/>
              <a:gd name="connsiteX0" fmla="*/ 5360562 w 5360562"/>
              <a:gd name="connsiteY0" fmla="*/ 5436132 h 6456877"/>
              <a:gd name="connsiteX1" fmla="*/ 1491942 w 5360562"/>
              <a:gd name="connsiteY1" fmla="*/ 5979608 h 6456877"/>
              <a:gd name="connsiteX2" fmla="*/ 96011 w 5360562"/>
              <a:gd name="connsiteY2" fmla="*/ 2375691 h 6456877"/>
              <a:gd name="connsiteX3" fmla="*/ 2924320 w 5360562"/>
              <a:gd name="connsiteY3" fmla="*/ 0 h 6456877"/>
              <a:gd name="connsiteX4" fmla="*/ 5360562 w 5360562"/>
              <a:gd name="connsiteY4" fmla="*/ 5436132 h 6456877"/>
              <a:gd name="connsiteX0" fmla="*/ 5276084 w 5276084"/>
              <a:gd name="connsiteY0" fmla="*/ 5318338 h 6281269"/>
              <a:gd name="connsiteX1" fmla="*/ 1470203 w 5276084"/>
              <a:gd name="connsiteY1" fmla="*/ 5979608 h 6281269"/>
              <a:gd name="connsiteX2" fmla="*/ 74272 w 5276084"/>
              <a:gd name="connsiteY2" fmla="*/ 2375691 h 6281269"/>
              <a:gd name="connsiteX3" fmla="*/ 2902581 w 5276084"/>
              <a:gd name="connsiteY3" fmla="*/ 0 h 6281269"/>
              <a:gd name="connsiteX4" fmla="*/ 5276084 w 5276084"/>
              <a:gd name="connsiteY4" fmla="*/ 5318338 h 6281269"/>
              <a:gd name="connsiteX0" fmla="*/ 5276084 w 5276084"/>
              <a:gd name="connsiteY0" fmla="*/ 5318338 h 6382473"/>
              <a:gd name="connsiteX1" fmla="*/ 1470203 w 5276084"/>
              <a:gd name="connsiteY1" fmla="*/ 5979608 h 6382473"/>
              <a:gd name="connsiteX2" fmla="*/ 74272 w 5276084"/>
              <a:gd name="connsiteY2" fmla="*/ 2375691 h 6382473"/>
              <a:gd name="connsiteX3" fmla="*/ 2902581 w 5276084"/>
              <a:gd name="connsiteY3" fmla="*/ 0 h 6382473"/>
              <a:gd name="connsiteX4" fmla="*/ 5276084 w 5276084"/>
              <a:gd name="connsiteY4" fmla="*/ 5318338 h 6382473"/>
              <a:gd name="connsiteX0" fmla="*/ 5361511 w 5361511"/>
              <a:gd name="connsiteY0" fmla="*/ 5484707 h 6469611"/>
              <a:gd name="connsiteX1" fmla="*/ 1471032 w 5361511"/>
              <a:gd name="connsiteY1" fmla="*/ 5979608 h 6469611"/>
              <a:gd name="connsiteX2" fmla="*/ 75101 w 5361511"/>
              <a:gd name="connsiteY2" fmla="*/ 2375691 h 6469611"/>
              <a:gd name="connsiteX3" fmla="*/ 2903410 w 5361511"/>
              <a:gd name="connsiteY3" fmla="*/ 0 h 6469611"/>
              <a:gd name="connsiteX4" fmla="*/ 5361511 w 5361511"/>
              <a:gd name="connsiteY4" fmla="*/ 5484707 h 6469611"/>
              <a:gd name="connsiteX0" fmla="*/ 5361511 w 5361511"/>
              <a:gd name="connsiteY0" fmla="*/ 5484707 h 6469611"/>
              <a:gd name="connsiteX1" fmla="*/ 1471032 w 5361511"/>
              <a:gd name="connsiteY1" fmla="*/ 5979608 h 6469611"/>
              <a:gd name="connsiteX2" fmla="*/ 75101 w 5361511"/>
              <a:gd name="connsiteY2" fmla="*/ 2375691 h 6469611"/>
              <a:gd name="connsiteX3" fmla="*/ 2903410 w 5361511"/>
              <a:gd name="connsiteY3" fmla="*/ 0 h 6469611"/>
              <a:gd name="connsiteX4" fmla="*/ 5361511 w 5361511"/>
              <a:gd name="connsiteY4" fmla="*/ 5484707 h 6469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511" h="6469611">
                <a:moveTo>
                  <a:pt x="5361511" y="5484707"/>
                </a:moveTo>
                <a:cubicBezTo>
                  <a:pt x="3752821" y="6932620"/>
                  <a:pt x="2352100" y="6497777"/>
                  <a:pt x="1471032" y="5979608"/>
                </a:cubicBezTo>
                <a:cubicBezTo>
                  <a:pt x="589964" y="5461439"/>
                  <a:pt x="-261157" y="3769757"/>
                  <a:pt x="75101" y="2375691"/>
                </a:cubicBezTo>
                <a:cubicBezTo>
                  <a:pt x="425205" y="924225"/>
                  <a:pt x="1482473" y="0"/>
                  <a:pt x="2903410" y="0"/>
                </a:cubicBezTo>
                <a:cubicBezTo>
                  <a:pt x="3687020" y="1828101"/>
                  <a:pt x="4579113" y="3724206"/>
                  <a:pt x="5361511" y="5484707"/>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ACC30DF-5D64-DED2-153D-0D44810EE396}"/>
              </a:ext>
            </a:extLst>
          </p:cNvPr>
          <p:cNvSpPr>
            <a:spLocks noGrp="1"/>
          </p:cNvSpPr>
          <p:nvPr>
            <p:ph type="title"/>
          </p:nvPr>
        </p:nvSpPr>
        <p:spPr>
          <a:xfrm>
            <a:off x="461555" y="408667"/>
            <a:ext cx="3790849" cy="4642727"/>
          </a:xfrm>
        </p:spPr>
        <p:txBody>
          <a:bodyPr>
            <a:normAutofit/>
          </a:bodyPr>
          <a:lstStyle/>
          <a:p>
            <a:r>
              <a:rPr lang="en-US" b="1"/>
              <a:t>FY24 Q1 Community Projects Fund</a:t>
            </a:r>
            <a:br>
              <a:rPr lang="en-US" b="1"/>
            </a:br>
            <a:r>
              <a:rPr lang="en-US" b="1"/>
              <a:t>Goals </a:t>
            </a:r>
            <a:endParaRPr lang="en-US" sz="3100" b="1">
              <a:solidFill>
                <a:schemeClr val="bg1"/>
              </a:solidFill>
            </a:endParaRPr>
          </a:p>
        </p:txBody>
      </p:sp>
      <p:sp>
        <p:nvSpPr>
          <p:cNvPr id="4" name="Content Placeholder 5">
            <a:extLst>
              <a:ext uri="{FF2B5EF4-FFF2-40B4-BE49-F238E27FC236}">
                <a16:creationId xmlns:a16="http://schemas.microsoft.com/office/drawing/2014/main" id="{08E1E68A-E459-E70D-1893-8C4BC38B8888}"/>
              </a:ext>
            </a:extLst>
          </p:cNvPr>
          <p:cNvSpPr txBox="1">
            <a:spLocks/>
          </p:cNvSpPr>
          <p:nvPr/>
        </p:nvSpPr>
        <p:spPr>
          <a:xfrm>
            <a:off x="4361486" y="152621"/>
            <a:ext cx="7620211" cy="57357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38"/>
              </a:spcBef>
            </a:pPr>
            <a:endParaRPr lang="en-US" altLang="en-US" sz="4000" b="1" dirty="0">
              <a:solidFill>
                <a:srgbClr val="000000"/>
              </a:solidFill>
              <a:latin typeface="Calisto MT"/>
              <a:ea typeface="ＭＳ Ｐゴシック"/>
              <a:cs typeface="Arial"/>
            </a:endParaRPr>
          </a:p>
          <a:p>
            <a:pPr>
              <a:spcBef>
                <a:spcPts val="638"/>
              </a:spcBef>
            </a:pPr>
            <a:r>
              <a:rPr lang="en-US" altLang="en-US" sz="4000" b="1" dirty="0">
                <a:solidFill>
                  <a:srgbClr val="000000"/>
                </a:solidFill>
                <a:latin typeface="Calisto MT"/>
                <a:ea typeface="ＭＳ Ｐゴシック"/>
                <a:cs typeface="Arial"/>
              </a:rPr>
              <a:t>Total Funds for this Quarter: </a:t>
            </a:r>
            <a:r>
              <a:rPr lang="en-US" altLang="en-US" sz="4000" dirty="0">
                <a:solidFill>
                  <a:srgbClr val="000000"/>
                </a:solidFill>
                <a:latin typeface="Calisto MT"/>
                <a:ea typeface="ＭＳ Ｐゴシック"/>
                <a:cs typeface="Arial"/>
              </a:rPr>
              <a:t>$250,000</a:t>
            </a:r>
          </a:p>
          <a:p>
            <a:pPr>
              <a:spcBef>
                <a:spcPts val="638"/>
              </a:spcBef>
            </a:pPr>
            <a:endParaRPr lang="en-US" altLang="en-US" sz="4000" b="1" dirty="0">
              <a:solidFill>
                <a:srgbClr val="000000"/>
              </a:solidFill>
              <a:latin typeface="Calisto MT"/>
              <a:ea typeface="ＭＳ Ｐゴシック"/>
              <a:cs typeface="Arial"/>
            </a:endParaRPr>
          </a:p>
          <a:p>
            <a:pPr>
              <a:spcBef>
                <a:spcPts val="638"/>
              </a:spcBef>
            </a:pPr>
            <a:r>
              <a:rPr lang="en-US" altLang="en-US" sz="4000" b="1" dirty="0">
                <a:solidFill>
                  <a:srgbClr val="000000"/>
                </a:solidFill>
                <a:latin typeface="Calisto MT"/>
                <a:ea typeface="ＭＳ Ｐゴシック"/>
                <a:cs typeface="Arial"/>
              </a:rPr>
              <a:t>Award Size: </a:t>
            </a:r>
            <a:r>
              <a:rPr lang="en-US" altLang="en-US" sz="4000" dirty="0">
                <a:solidFill>
                  <a:srgbClr val="000000"/>
                </a:solidFill>
                <a:latin typeface="Calisto MT"/>
                <a:ea typeface="ＭＳ Ｐゴシック"/>
                <a:cs typeface="Arial"/>
              </a:rPr>
              <a:t>$5,000-$25,000</a:t>
            </a:r>
          </a:p>
          <a:p>
            <a:pPr marL="0" indent="0">
              <a:spcBef>
                <a:spcPts val="638"/>
              </a:spcBef>
              <a:buNone/>
            </a:pPr>
            <a:r>
              <a:rPr lang="en-US" altLang="en-US" sz="4000" dirty="0">
                <a:solidFill>
                  <a:srgbClr val="000000"/>
                </a:solidFill>
                <a:latin typeface="Calisto MT"/>
                <a:ea typeface="ＭＳ Ｐゴシック"/>
                <a:cs typeface="Arial"/>
              </a:rPr>
              <a:t> </a:t>
            </a:r>
          </a:p>
          <a:p>
            <a:pPr>
              <a:spcBef>
                <a:spcPts val="638"/>
              </a:spcBef>
            </a:pPr>
            <a:r>
              <a:rPr lang="en-US" altLang="en-US" sz="4000" b="1" dirty="0">
                <a:solidFill>
                  <a:srgbClr val="000000"/>
                </a:solidFill>
                <a:latin typeface="Calisto MT"/>
                <a:ea typeface="ＭＳ Ｐゴシック"/>
                <a:cs typeface="Arial"/>
              </a:rPr>
              <a:t>Award Period of Performance: </a:t>
            </a:r>
            <a:r>
              <a:rPr lang="en-US" altLang="en-US" sz="4000" dirty="0">
                <a:solidFill>
                  <a:srgbClr val="000000"/>
                </a:solidFill>
                <a:latin typeface="Calisto MT"/>
                <a:ea typeface="ＭＳ Ｐゴシック"/>
                <a:cs typeface="Arial"/>
              </a:rPr>
              <a:t>up to six months</a:t>
            </a:r>
          </a:p>
        </p:txBody>
      </p:sp>
    </p:spTree>
    <p:extLst>
      <p:ext uri="{BB962C8B-B14F-4D97-AF65-F5344CB8AC3E}">
        <p14:creationId xmlns:p14="http://schemas.microsoft.com/office/powerpoint/2010/main" val="3913950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ord 2">
            <a:extLst>
              <a:ext uri="{FF2B5EF4-FFF2-40B4-BE49-F238E27FC236}">
                <a16:creationId xmlns:a16="http://schemas.microsoft.com/office/drawing/2014/main" id="{7C51D85A-0AB6-9655-CC16-B1686563B80F}"/>
              </a:ext>
            </a:extLst>
          </p:cNvPr>
          <p:cNvSpPr/>
          <p:nvPr/>
        </p:nvSpPr>
        <p:spPr>
          <a:xfrm rot="12253593">
            <a:off x="-1151388" y="-115097"/>
            <a:ext cx="5361511" cy="6469611"/>
          </a:xfrm>
          <a:custGeom>
            <a:avLst/>
            <a:gdLst>
              <a:gd name="connsiteX0" fmla="*/ 5360325 w 6213289"/>
              <a:gd name="connsiteY0" fmla="*/ 5528014 h 6548668"/>
              <a:gd name="connsiteX1" fmla="*/ 1491705 w 6213289"/>
              <a:gd name="connsiteY1" fmla="*/ 6071490 h 6548668"/>
              <a:gd name="connsiteX2" fmla="*/ 95774 w 6213289"/>
              <a:gd name="connsiteY2" fmla="*/ 2467573 h 6548668"/>
              <a:gd name="connsiteX3" fmla="*/ 3106644 w 6213289"/>
              <a:gd name="connsiteY3" fmla="*/ -1 h 6548668"/>
              <a:gd name="connsiteX4" fmla="*/ 5360325 w 6213289"/>
              <a:gd name="connsiteY4" fmla="*/ 5528014 h 6548668"/>
              <a:gd name="connsiteX0" fmla="*/ 5360562 w 5360562"/>
              <a:gd name="connsiteY0" fmla="*/ 5436132 h 6456877"/>
              <a:gd name="connsiteX1" fmla="*/ 1491942 w 5360562"/>
              <a:gd name="connsiteY1" fmla="*/ 5979608 h 6456877"/>
              <a:gd name="connsiteX2" fmla="*/ 96011 w 5360562"/>
              <a:gd name="connsiteY2" fmla="*/ 2375691 h 6456877"/>
              <a:gd name="connsiteX3" fmla="*/ 2924320 w 5360562"/>
              <a:gd name="connsiteY3" fmla="*/ 0 h 6456877"/>
              <a:gd name="connsiteX4" fmla="*/ 5360562 w 5360562"/>
              <a:gd name="connsiteY4" fmla="*/ 5436132 h 6456877"/>
              <a:gd name="connsiteX0" fmla="*/ 5360562 w 5360562"/>
              <a:gd name="connsiteY0" fmla="*/ 5436132 h 6456877"/>
              <a:gd name="connsiteX1" fmla="*/ 1491942 w 5360562"/>
              <a:gd name="connsiteY1" fmla="*/ 5979608 h 6456877"/>
              <a:gd name="connsiteX2" fmla="*/ 96011 w 5360562"/>
              <a:gd name="connsiteY2" fmla="*/ 2375691 h 6456877"/>
              <a:gd name="connsiteX3" fmla="*/ 2924320 w 5360562"/>
              <a:gd name="connsiteY3" fmla="*/ 0 h 6456877"/>
              <a:gd name="connsiteX4" fmla="*/ 5360562 w 5360562"/>
              <a:gd name="connsiteY4" fmla="*/ 5436132 h 6456877"/>
              <a:gd name="connsiteX0" fmla="*/ 5276084 w 5276084"/>
              <a:gd name="connsiteY0" fmla="*/ 5318338 h 6281269"/>
              <a:gd name="connsiteX1" fmla="*/ 1470203 w 5276084"/>
              <a:gd name="connsiteY1" fmla="*/ 5979608 h 6281269"/>
              <a:gd name="connsiteX2" fmla="*/ 74272 w 5276084"/>
              <a:gd name="connsiteY2" fmla="*/ 2375691 h 6281269"/>
              <a:gd name="connsiteX3" fmla="*/ 2902581 w 5276084"/>
              <a:gd name="connsiteY3" fmla="*/ 0 h 6281269"/>
              <a:gd name="connsiteX4" fmla="*/ 5276084 w 5276084"/>
              <a:gd name="connsiteY4" fmla="*/ 5318338 h 6281269"/>
              <a:gd name="connsiteX0" fmla="*/ 5276084 w 5276084"/>
              <a:gd name="connsiteY0" fmla="*/ 5318338 h 6382473"/>
              <a:gd name="connsiteX1" fmla="*/ 1470203 w 5276084"/>
              <a:gd name="connsiteY1" fmla="*/ 5979608 h 6382473"/>
              <a:gd name="connsiteX2" fmla="*/ 74272 w 5276084"/>
              <a:gd name="connsiteY2" fmla="*/ 2375691 h 6382473"/>
              <a:gd name="connsiteX3" fmla="*/ 2902581 w 5276084"/>
              <a:gd name="connsiteY3" fmla="*/ 0 h 6382473"/>
              <a:gd name="connsiteX4" fmla="*/ 5276084 w 5276084"/>
              <a:gd name="connsiteY4" fmla="*/ 5318338 h 6382473"/>
              <a:gd name="connsiteX0" fmla="*/ 5361511 w 5361511"/>
              <a:gd name="connsiteY0" fmla="*/ 5484707 h 6469611"/>
              <a:gd name="connsiteX1" fmla="*/ 1471032 w 5361511"/>
              <a:gd name="connsiteY1" fmla="*/ 5979608 h 6469611"/>
              <a:gd name="connsiteX2" fmla="*/ 75101 w 5361511"/>
              <a:gd name="connsiteY2" fmla="*/ 2375691 h 6469611"/>
              <a:gd name="connsiteX3" fmla="*/ 2903410 w 5361511"/>
              <a:gd name="connsiteY3" fmla="*/ 0 h 6469611"/>
              <a:gd name="connsiteX4" fmla="*/ 5361511 w 5361511"/>
              <a:gd name="connsiteY4" fmla="*/ 5484707 h 6469611"/>
              <a:gd name="connsiteX0" fmla="*/ 5361511 w 5361511"/>
              <a:gd name="connsiteY0" fmla="*/ 5484707 h 6469611"/>
              <a:gd name="connsiteX1" fmla="*/ 1471032 w 5361511"/>
              <a:gd name="connsiteY1" fmla="*/ 5979608 h 6469611"/>
              <a:gd name="connsiteX2" fmla="*/ 75101 w 5361511"/>
              <a:gd name="connsiteY2" fmla="*/ 2375691 h 6469611"/>
              <a:gd name="connsiteX3" fmla="*/ 2903410 w 5361511"/>
              <a:gd name="connsiteY3" fmla="*/ 0 h 6469611"/>
              <a:gd name="connsiteX4" fmla="*/ 5361511 w 5361511"/>
              <a:gd name="connsiteY4" fmla="*/ 5484707 h 6469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511" h="6469611">
                <a:moveTo>
                  <a:pt x="5361511" y="5484707"/>
                </a:moveTo>
                <a:cubicBezTo>
                  <a:pt x="3752821" y="6932620"/>
                  <a:pt x="2352100" y="6497777"/>
                  <a:pt x="1471032" y="5979608"/>
                </a:cubicBezTo>
                <a:cubicBezTo>
                  <a:pt x="589964" y="5461439"/>
                  <a:pt x="-261157" y="3769757"/>
                  <a:pt x="75101" y="2375691"/>
                </a:cubicBezTo>
                <a:cubicBezTo>
                  <a:pt x="425205" y="924225"/>
                  <a:pt x="1482473" y="0"/>
                  <a:pt x="2903410" y="0"/>
                </a:cubicBezTo>
                <a:cubicBezTo>
                  <a:pt x="3687020" y="1828101"/>
                  <a:pt x="4579113" y="3724206"/>
                  <a:pt x="5361511" y="5484707"/>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ACC30DF-5D64-DED2-153D-0D44810EE396}"/>
              </a:ext>
            </a:extLst>
          </p:cNvPr>
          <p:cNvSpPr>
            <a:spLocks noGrp="1"/>
          </p:cNvSpPr>
          <p:nvPr>
            <p:ph type="title"/>
          </p:nvPr>
        </p:nvSpPr>
        <p:spPr>
          <a:xfrm>
            <a:off x="461555" y="408667"/>
            <a:ext cx="3790849" cy="4642727"/>
          </a:xfrm>
        </p:spPr>
        <p:txBody>
          <a:bodyPr>
            <a:normAutofit/>
          </a:bodyPr>
          <a:lstStyle/>
          <a:p>
            <a:r>
              <a:rPr lang="en-US" b="1"/>
              <a:t>FY24 Q1 Community Projects Fund</a:t>
            </a:r>
            <a:br>
              <a:rPr lang="en-US" b="1"/>
            </a:br>
            <a:r>
              <a:rPr lang="en-US" b="1"/>
              <a:t>Goals </a:t>
            </a:r>
            <a:r>
              <a:rPr lang="en-US" b="1" err="1"/>
              <a:t>Con’t</a:t>
            </a:r>
            <a:endParaRPr lang="en-US" sz="3100" b="1">
              <a:solidFill>
                <a:schemeClr val="bg1"/>
              </a:solidFill>
            </a:endParaRPr>
          </a:p>
        </p:txBody>
      </p:sp>
      <p:sp>
        <p:nvSpPr>
          <p:cNvPr id="4" name="Content Placeholder 5">
            <a:extLst>
              <a:ext uri="{FF2B5EF4-FFF2-40B4-BE49-F238E27FC236}">
                <a16:creationId xmlns:a16="http://schemas.microsoft.com/office/drawing/2014/main" id="{08E1E68A-E459-E70D-1893-8C4BC38B8888}"/>
              </a:ext>
            </a:extLst>
          </p:cNvPr>
          <p:cNvSpPr txBox="1">
            <a:spLocks/>
          </p:cNvSpPr>
          <p:nvPr/>
        </p:nvSpPr>
        <p:spPr>
          <a:xfrm>
            <a:off x="4361486" y="152621"/>
            <a:ext cx="7620211" cy="57357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eaLnBrk="1" hangingPunct="1">
              <a:lnSpc>
                <a:spcPct val="90000"/>
              </a:lnSpc>
              <a:spcBef>
                <a:spcPts val="638"/>
              </a:spcBef>
              <a:buFont typeface="Arial" panose="020B0604020202020204" pitchFamily="34" charset="0"/>
              <a:buChar char="•"/>
            </a:pPr>
            <a:endParaRPr lang="en-US" altLang="en-US" sz="2000" b="1">
              <a:solidFill>
                <a:srgbClr val="000000"/>
              </a:solidFill>
              <a:latin typeface="Calisto MT"/>
              <a:ea typeface="ＭＳ Ｐゴシック"/>
              <a:cs typeface="Arial"/>
            </a:endParaRPr>
          </a:p>
          <a:p>
            <a:pPr marL="228600" indent="-228600" eaLnBrk="1" hangingPunct="1">
              <a:lnSpc>
                <a:spcPct val="90000"/>
              </a:lnSpc>
              <a:spcBef>
                <a:spcPts val="638"/>
              </a:spcBef>
              <a:buFont typeface="Arial" panose="020B0604020202020204" pitchFamily="34" charset="0"/>
              <a:buChar char="•"/>
            </a:pPr>
            <a:r>
              <a:rPr lang="en-US" altLang="en-US" sz="2000" b="1">
                <a:solidFill>
                  <a:srgbClr val="000000"/>
                </a:solidFill>
                <a:latin typeface="Calisto MT"/>
                <a:ea typeface="ＭＳ Ｐゴシック"/>
                <a:cs typeface="Arial"/>
              </a:rPr>
              <a:t>Overall Goal: </a:t>
            </a:r>
            <a:r>
              <a:rPr lang="en-US" altLang="en-US" sz="2000">
                <a:solidFill>
                  <a:srgbClr val="000000"/>
                </a:solidFill>
                <a:latin typeface="Calisto MT"/>
                <a:ea typeface="ＭＳ Ｐゴシック"/>
                <a:cs typeface="Arial"/>
              </a:rPr>
              <a:t>support small, community focused projects, initiatives, and events led by small, emerging, and volunteer led nonprofit organizations within Montgomery County with one-time funds</a:t>
            </a:r>
          </a:p>
          <a:p>
            <a:pPr marL="228600" indent="-228600" eaLnBrk="1" hangingPunct="1">
              <a:lnSpc>
                <a:spcPct val="90000"/>
              </a:lnSpc>
              <a:spcBef>
                <a:spcPts val="638"/>
              </a:spcBef>
              <a:buFont typeface="Arial" panose="020B0604020202020204" pitchFamily="34" charset="0"/>
              <a:buChar char="•"/>
            </a:pPr>
            <a:r>
              <a:rPr lang="en-US" altLang="en-US" sz="2000" b="1">
                <a:solidFill>
                  <a:srgbClr val="000000"/>
                </a:solidFill>
                <a:latin typeface="Calisto MT"/>
                <a:ea typeface="ＭＳ Ｐゴシック"/>
                <a:cs typeface="Arial"/>
              </a:rPr>
              <a:t>Target Populations: </a:t>
            </a:r>
            <a:r>
              <a:rPr lang="en-US" altLang="en-US" sz="2000">
                <a:solidFill>
                  <a:srgbClr val="000000"/>
                </a:solidFill>
                <a:latin typeface="Calisto MT"/>
                <a:ea typeface="ＭＳ Ｐゴシック"/>
                <a:cs typeface="Arial"/>
              </a:rPr>
              <a:t>Montgomery County residents; Underserved Communities as priority</a:t>
            </a:r>
          </a:p>
          <a:p>
            <a:pPr marL="228600" indent="-228600" eaLnBrk="1" hangingPunct="1">
              <a:lnSpc>
                <a:spcPct val="90000"/>
              </a:lnSpc>
              <a:spcBef>
                <a:spcPts val="638"/>
              </a:spcBef>
              <a:buFont typeface="Arial" panose="020B0604020202020204" pitchFamily="34" charset="0"/>
              <a:buChar char="•"/>
            </a:pPr>
            <a:r>
              <a:rPr lang="en-US" altLang="en-US" sz="2000" b="1">
                <a:solidFill>
                  <a:srgbClr val="000000"/>
                </a:solidFill>
                <a:latin typeface="Calisto MT"/>
                <a:ea typeface="ＭＳ Ｐゴシック"/>
                <a:cs typeface="Arial"/>
              </a:rPr>
              <a:t>Funding Priorities: </a:t>
            </a:r>
          </a:p>
          <a:p>
            <a:pPr lvl="1">
              <a:spcBef>
                <a:spcPts val="638"/>
              </a:spcBef>
            </a:pPr>
            <a:r>
              <a:rPr lang="en-US" altLang="en-US" sz="1600">
                <a:solidFill>
                  <a:srgbClr val="000000"/>
                </a:solidFill>
                <a:latin typeface="Calisto MT"/>
                <a:ea typeface="ＭＳ Ｐゴシック"/>
                <a:cs typeface="Arial"/>
              </a:rPr>
              <a:t>projects that target needs not directly addressed by other MCG efforts, critical gaps in specific communities, cut across traditional sectors, or offer innovative and experimental approaches to complex issues. </a:t>
            </a:r>
          </a:p>
          <a:p>
            <a:pPr lvl="1">
              <a:spcBef>
                <a:spcPts val="638"/>
              </a:spcBef>
            </a:pPr>
            <a:r>
              <a:rPr lang="en-US" altLang="en-US" sz="1600">
                <a:solidFill>
                  <a:srgbClr val="000000"/>
                </a:solidFill>
                <a:latin typeface="Calisto MT"/>
                <a:ea typeface="ＭＳ Ｐゴシック"/>
                <a:cs typeface="Arial"/>
              </a:rPr>
              <a:t>support Small, Emerging, Volunteer Led organizations (annual budget &lt;$250K, less than 3 FT staff)</a:t>
            </a:r>
          </a:p>
          <a:p>
            <a:pPr>
              <a:spcBef>
                <a:spcPts val="638"/>
              </a:spcBef>
            </a:pPr>
            <a:r>
              <a:rPr lang="en-US" altLang="en-US" sz="2000" b="1">
                <a:solidFill>
                  <a:srgbClr val="000000"/>
                </a:solidFill>
                <a:latin typeface="Calisto MT"/>
                <a:ea typeface="ＭＳ Ｐゴシック"/>
                <a:cs typeface="Arial"/>
              </a:rPr>
              <a:t>Programming Requirement: </a:t>
            </a:r>
            <a:r>
              <a:rPr lang="en-US" altLang="en-US" sz="2000">
                <a:solidFill>
                  <a:srgbClr val="000000"/>
                </a:solidFill>
                <a:latin typeface="Calisto MT"/>
                <a:ea typeface="ＭＳ Ｐゴシック"/>
                <a:cs typeface="Arial"/>
              </a:rPr>
              <a:t>new activity, expansion of existing activities, or a combination of both (projects supported by Community Grants in previous years are accepted). County funding cannot be used to supplant other funding for already planned activities. </a:t>
            </a:r>
          </a:p>
          <a:p>
            <a:pPr marL="228600" indent="-228600" eaLnBrk="1" hangingPunct="1">
              <a:lnSpc>
                <a:spcPct val="90000"/>
              </a:lnSpc>
              <a:spcBef>
                <a:spcPts val="638"/>
              </a:spcBef>
              <a:buFont typeface="Arial" panose="020B0604020202020204" pitchFamily="34" charset="0"/>
              <a:buChar char="•"/>
            </a:pPr>
            <a:r>
              <a:rPr lang="en-US" altLang="en-US" sz="2000" b="1">
                <a:solidFill>
                  <a:srgbClr val="000000"/>
                </a:solidFill>
                <a:latin typeface="Calisto MT"/>
                <a:ea typeface="ＭＳ Ｐゴシック"/>
                <a:cs typeface="Arial"/>
              </a:rPr>
              <a:t>MCG Requirement: </a:t>
            </a:r>
            <a:r>
              <a:rPr lang="en-US" altLang="en-US" sz="2000">
                <a:solidFill>
                  <a:srgbClr val="000000"/>
                </a:solidFill>
                <a:latin typeface="Calisto MT"/>
                <a:ea typeface="ＭＳ Ｐゴシック"/>
                <a:cs typeface="Arial"/>
              </a:rPr>
              <a:t>projects must target </a:t>
            </a:r>
            <a:r>
              <a:rPr lang="en-US" altLang="en-US" sz="2000" err="1">
                <a:solidFill>
                  <a:srgbClr val="000000"/>
                </a:solidFill>
                <a:latin typeface="Calisto MT"/>
                <a:ea typeface="ＭＳ Ｐゴシック"/>
                <a:cs typeface="Arial"/>
              </a:rPr>
              <a:t>MoCo</a:t>
            </a:r>
            <a:r>
              <a:rPr lang="en-US" altLang="en-US" sz="2000">
                <a:solidFill>
                  <a:srgbClr val="000000"/>
                </a:solidFill>
                <a:latin typeface="Calisto MT"/>
                <a:ea typeface="ＭＳ Ｐゴシック"/>
                <a:cs typeface="Arial"/>
              </a:rPr>
              <a:t> residents </a:t>
            </a:r>
          </a:p>
          <a:p>
            <a:pPr>
              <a:spcBef>
                <a:spcPts val="638"/>
              </a:spcBef>
            </a:pPr>
            <a:endParaRPr lang="en-US" altLang="en-US" sz="2000">
              <a:solidFill>
                <a:srgbClr val="000000"/>
              </a:solidFill>
              <a:latin typeface="Calisto MT"/>
              <a:ea typeface="ＭＳ Ｐゴシック"/>
              <a:cs typeface="Arial"/>
            </a:endParaRPr>
          </a:p>
          <a:p>
            <a:pPr>
              <a:spcBef>
                <a:spcPts val="638"/>
              </a:spcBef>
            </a:pPr>
            <a:endParaRPr lang="en-US" altLang="en-US" sz="2000">
              <a:solidFill>
                <a:srgbClr val="000000"/>
              </a:solidFill>
              <a:latin typeface="Calisto MT"/>
              <a:ea typeface="ＭＳ Ｐゴシック"/>
              <a:cs typeface="Arial"/>
            </a:endParaRPr>
          </a:p>
        </p:txBody>
      </p:sp>
    </p:spTree>
    <p:extLst>
      <p:ext uri="{BB962C8B-B14F-4D97-AF65-F5344CB8AC3E}">
        <p14:creationId xmlns:p14="http://schemas.microsoft.com/office/powerpoint/2010/main" val="2292786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81634-BE28-BECA-9213-3E5DD4B7424D}"/>
              </a:ext>
            </a:extLst>
          </p:cNvPr>
          <p:cNvSpPr>
            <a:spLocks noGrp="1"/>
          </p:cNvSpPr>
          <p:nvPr>
            <p:ph type="title"/>
          </p:nvPr>
        </p:nvSpPr>
        <p:spPr/>
        <p:txBody>
          <a:bodyPr/>
          <a:lstStyle/>
          <a:p>
            <a:r>
              <a:rPr kumimoji="0" lang="en-US" sz="4400" b="1" i="0" u="none" strike="noStrike" kern="1200" cap="none" spc="0" normalizeH="0" baseline="0" noProof="0">
                <a:ln>
                  <a:noFill/>
                </a:ln>
                <a:solidFill>
                  <a:srgbClr val="4472C4">
                    <a:lumMod val="75000"/>
                  </a:srgbClr>
                </a:solidFill>
                <a:effectLst>
                  <a:outerShdw blurRad="38100" dist="38100" dir="2700000" algn="tl">
                    <a:srgbClr val="000000">
                      <a:alpha val="43137"/>
                    </a:srgbClr>
                  </a:outerShdw>
                </a:effectLst>
                <a:uLnTx/>
                <a:uFillTx/>
                <a:latin typeface="Calisto MT" panose="02040603050505030304" pitchFamily="18" charset="0"/>
                <a:ea typeface="Bebas Neue Light" charset="0"/>
                <a:cs typeface="Bebas Neue Light" charset="0"/>
                <a:sym typeface="Bebas Neue" charset="0"/>
              </a:rPr>
              <a:t>Review Process</a:t>
            </a:r>
            <a:endParaRPr lang="en-US"/>
          </a:p>
        </p:txBody>
      </p:sp>
      <p:sp>
        <p:nvSpPr>
          <p:cNvPr id="3" name="Content Placeholder 2">
            <a:extLst>
              <a:ext uri="{FF2B5EF4-FFF2-40B4-BE49-F238E27FC236}">
                <a16:creationId xmlns:a16="http://schemas.microsoft.com/office/drawing/2014/main" id="{52DADE95-3CE7-154D-2174-4956B728AD07}"/>
              </a:ext>
            </a:extLst>
          </p:cNvPr>
          <p:cNvSpPr>
            <a:spLocks noGrp="1"/>
          </p:cNvSpPr>
          <p:nvPr>
            <p:ph sz="half" idx="1"/>
          </p:nvPr>
        </p:nvSpPr>
        <p:spPr>
          <a:xfrm>
            <a:off x="838200" y="1825625"/>
            <a:ext cx="10515600" cy="4069337"/>
          </a:xfrm>
        </p:spPr>
        <p:txBody>
          <a:bodyPr>
            <a:normAutofit fontScale="92500"/>
          </a:bodyPr>
          <a:lstStyle/>
          <a:p>
            <a:pPr marL="284163" indent="-284163" algn="l">
              <a:buFont typeface="+mj-lt"/>
              <a:buAutoNum type="arabicPeriod"/>
            </a:pPr>
            <a:r>
              <a:rPr lang="en-US" sz="2800" i="0" dirty="0">
                <a:effectLst/>
                <a:latin typeface="Calisto MT" panose="02040603050505030304" pitchFamily="18" charset="0"/>
              </a:rPr>
              <a:t>Initial training/meeting (today)</a:t>
            </a:r>
          </a:p>
          <a:p>
            <a:pPr marL="284163" indent="-284163" algn="l">
              <a:buFont typeface="+mj-lt"/>
              <a:buAutoNum type="arabicPeriod"/>
            </a:pPr>
            <a:r>
              <a:rPr lang="en-US" sz="2800" i="0" dirty="0">
                <a:effectLst/>
                <a:latin typeface="Calisto MT" panose="02040603050505030304" pitchFamily="18" charset="0"/>
              </a:rPr>
              <a:t>Each reviewer independently scores each application</a:t>
            </a:r>
          </a:p>
          <a:p>
            <a:pPr marL="284163" indent="-284163" algn="l">
              <a:buFont typeface="+mj-lt"/>
              <a:buAutoNum type="arabicPeriod"/>
            </a:pPr>
            <a:r>
              <a:rPr lang="en-US" sz="2800" i="0" dirty="0">
                <a:effectLst/>
                <a:latin typeface="Calisto MT" panose="02040603050505030304" pitchFamily="18" charset="0"/>
              </a:rPr>
              <a:t>OGM analyzes results (full data set available to reviewers upon request)</a:t>
            </a:r>
          </a:p>
          <a:p>
            <a:pPr marL="284163" indent="-284163" algn="l">
              <a:buFont typeface="+mj-lt"/>
              <a:buAutoNum type="arabicPeriod"/>
            </a:pPr>
            <a:r>
              <a:rPr lang="en-US" sz="2800" i="0" dirty="0">
                <a:effectLst/>
                <a:latin typeface="Calisto MT" panose="02040603050505030304" pitchFamily="18" charset="0"/>
              </a:rPr>
              <a:t>Scores and rankings data consolidated into award recommendations </a:t>
            </a:r>
          </a:p>
          <a:p>
            <a:pPr marL="284163" indent="-284163" algn="l">
              <a:buFont typeface="+mj-lt"/>
              <a:buAutoNum type="arabicPeriod"/>
            </a:pPr>
            <a:r>
              <a:rPr lang="en-US" sz="2800" i="0" dirty="0">
                <a:effectLst/>
                <a:latin typeface="Calisto MT" panose="02040603050505030304" pitchFamily="18" charset="0"/>
              </a:rPr>
              <a:t>OGM collates </a:t>
            </a:r>
            <a:r>
              <a:rPr lang="en-US" dirty="0">
                <a:latin typeface="Calisto MT" panose="02040603050505030304" pitchFamily="18" charset="0"/>
              </a:rPr>
              <a:t>scoring results </a:t>
            </a:r>
            <a:r>
              <a:rPr lang="en-US" sz="2800" i="0" dirty="0">
                <a:effectLst/>
                <a:latin typeface="Calisto MT" panose="02040603050505030304" pitchFamily="18" charset="0"/>
              </a:rPr>
              <a:t>into CAO memo</a:t>
            </a:r>
          </a:p>
          <a:p>
            <a:pPr marL="284163" indent="-284163" algn="l">
              <a:buFont typeface="+mj-lt"/>
              <a:buAutoNum type="arabicPeriod"/>
            </a:pPr>
            <a:r>
              <a:rPr lang="en-US" sz="2800" i="0" dirty="0">
                <a:effectLst/>
                <a:latin typeface="Calisto MT" panose="02040603050505030304" pitchFamily="18" charset="0"/>
              </a:rPr>
              <a:t>Upon confirmation, OGM notifies applicants of results</a:t>
            </a:r>
          </a:p>
          <a:p>
            <a:pPr marL="284163" indent="-284163" algn="l">
              <a:buFont typeface="+mj-lt"/>
              <a:buAutoNum type="arabicPeriod"/>
            </a:pPr>
            <a:r>
              <a:rPr lang="en-US" sz="2800" dirty="0">
                <a:latin typeface="Calisto MT" panose="02040603050505030304" pitchFamily="18" charset="0"/>
              </a:rPr>
              <a:t>OGM and implementing departments</a:t>
            </a:r>
            <a:r>
              <a:rPr lang="en-US" sz="2800" i="0" dirty="0">
                <a:effectLst/>
                <a:latin typeface="Calisto MT" panose="02040603050505030304" pitchFamily="18" charset="0"/>
              </a:rPr>
              <a:t> begin processing grant agreements to award winners</a:t>
            </a:r>
          </a:p>
          <a:p>
            <a:endParaRPr lang="en-US" dirty="0"/>
          </a:p>
        </p:txBody>
      </p:sp>
    </p:spTree>
    <p:extLst>
      <p:ext uri="{BB962C8B-B14F-4D97-AF65-F5344CB8AC3E}">
        <p14:creationId xmlns:p14="http://schemas.microsoft.com/office/powerpoint/2010/main" val="367705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7FC42-1E81-6C25-957E-93CC19D1B628}"/>
              </a:ext>
            </a:extLst>
          </p:cNvPr>
          <p:cNvSpPr>
            <a:spLocks noGrp="1"/>
          </p:cNvSpPr>
          <p:nvPr>
            <p:ph type="title"/>
          </p:nvPr>
        </p:nvSpPr>
        <p:spPr/>
        <p:txBody>
          <a:bodyPr/>
          <a:lstStyle/>
          <a:p>
            <a:r>
              <a:rPr lang="en-US" sz="44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Review Instructions</a:t>
            </a:r>
            <a:endParaRPr lang="en-US" dirty="0"/>
          </a:p>
        </p:txBody>
      </p:sp>
      <p:sp>
        <p:nvSpPr>
          <p:cNvPr id="3" name="Content Placeholder 2">
            <a:extLst>
              <a:ext uri="{FF2B5EF4-FFF2-40B4-BE49-F238E27FC236}">
                <a16:creationId xmlns:a16="http://schemas.microsoft.com/office/drawing/2014/main" id="{259587EA-7C5B-6727-5F00-8F2A11CDE018}"/>
              </a:ext>
            </a:extLst>
          </p:cNvPr>
          <p:cNvSpPr>
            <a:spLocks noGrp="1"/>
          </p:cNvSpPr>
          <p:nvPr>
            <p:ph sz="half" idx="1"/>
          </p:nvPr>
        </p:nvSpPr>
        <p:spPr>
          <a:xfrm>
            <a:off x="838200" y="1690688"/>
            <a:ext cx="10689077" cy="4351338"/>
          </a:xfrm>
        </p:spPr>
        <p:txBody>
          <a:bodyPr>
            <a:normAutofit fontScale="92500" lnSpcReduction="10000"/>
          </a:bodyPr>
          <a:lstStyle/>
          <a:p>
            <a:r>
              <a:rPr lang="en-US" dirty="0">
                <a:latin typeface="Calisto MT" panose="02040603050505030304" pitchFamily="18" charset="0"/>
              </a:rPr>
              <a:t>Each member of the review committee will assess each application for: </a:t>
            </a:r>
          </a:p>
          <a:p>
            <a:pPr lvl="1"/>
            <a:r>
              <a:rPr lang="en-US" dirty="0">
                <a:latin typeface="Calisto MT" panose="02040603050505030304" pitchFamily="18" charset="0"/>
              </a:rPr>
              <a:t>Programmatic Eligibility </a:t>
            </a:r>
            <a:r>
              <a:rPr lang="en-US" b="1">
                <a:latin typeface="Calisto MT" panose="02040603050505030304" pitchFamily="18" charset="0"/>
              </a:rPr>
              <a:t>(</a:t>
            </a:r>
            <a:r>
              <a:rPr lang="en-US" b="1" dirty="0">
                <a:latin typeface="Calisto MT" panose="02040603050505030304" pitchFamily="18" charset="0"/>
              </a:rPr>
              <a:t>OGM has already checked for legal eligibility)</a:t>
            </a:r>
            <a:r>
              <a:rPr lang="en-US" dirty="0">
                <a:latin typeface="Calisto MT" panose="02040603050505030304" pitchFamily="18" charset="0"/>
              </a:rPr>
              <a:t>, </a:t>
            </a:r>
          </a:p>
          <a:p>
            <a:pPr lvl="1"/>
            <a:r>
              <a:rPr lang="en-US" dirty="0">
                <a:latin typeface="Calisto MT" panose="02040603050505030304" pitchFamily="18" charset="0"/>
              </a:rPr>
              <a:t>Provide a score against set criteria, and </a:t>
            </a:r>
          </a:p>
          <a:p>
            <a:pPr lvl="1"/>
            <a:r>
              <a:rPr lang="en-US" dirty="0">
                <a:latin typeface="Calisto MT" panose="02040603050505030304" pitchFamily="18" charset="0"/>
              </a:rPr>
              <a:t>Make an ultimate recommendation if the application should be funded.  </a:t>
            </a:r>
          </a:p>
          <a:p>
            <a:r>
              <a:rPr lang="en-US" dirty="0">
                <a:latin typeface="Calisto MT" panose="02040603050505030304" pitchFamily="18" charset="0"/>
              </a:rPr>
              <a:t>Each field must be addressed as part of your review with concise and direct comments that explain your score. As you develop your responses, please note your comments and scores may: </a:t>
            </a:r>
          </a:p>
          <a:p>
            <a:pPr lvl="1"/>
            <a:r>
              <a:rPr lang="en-US" dirty="0">
                <a:latin typeface="Calisto MT" panose="02040603050505030304" pitchFamily="18" charset="0"/>
              </a:rPr>
              <a:t>In part or whole be shared with the applicants to provide transparency on the decision-making process or as a feedback measure </a:t>
            </a:r>
            <a:r>
              <a:rPr lang="en-US" b="1">
                <a:latin typeface="Calisto MT" panose="02040603050505030304" pitchFamily="18" charset="0"/>
              </a:rPr>
              <a:t>to help them improve their proposal writing skills.  </a:t>
            </a:r>
            <a:r>
              <a:rPr lang="en-US" dirty="0">
                <a:latin typeface="Calisto MT" panose="02040603050505030304" pitchFamily="18" charset="0"/>
              </a:rPr>
              <a:t>Identities of reviewers will remain anonymous;</a:t>
            </a:r>
          </a:p>
          <a:p>
            <a:pPr lvl="1"/>
            <a:r>
              <a:rPr lang="en-US" dirty="0">
                <a:latin typeface="Calisto MT" panose="02040603050505030304" pitchFamily="18" charset="0"/>
              </a:rPr>
              <a:t>Become public through a Maryland Public Information Act (MPIA) request;</a:t>
            </a:r>
          </a:p>
          <a:p>
            <a:pPr lvl="1"/>
            <a:r>
              <a:rPr lang="en-US" dirty="0">
                <a:latin typeface="Calisto MT" panose="02040603050505030304" pitchFamily="18" charset="0"/>
              </a:rPr>
              <a:t>Be subject to an audit from the Office of the Inspector General, the Office of Legislative Oversight, or a similar County entity.</a:t>
            </a:r>
          </a:p>
          <a:p>
            <a:endParaRPr lang="en-US" dirty="0"/>
          </a:p>
        </p:txBody>
      </p:sp>
    </p:spTree>
    <p:extLst>
      <p:ext uri="{BB962C8B-B14F-4D97-AF65-F5344CB8AC3E}">
        <p14:creationId xmlns:p14="http://schemas.microsoft.com/office/powerpoint/2010/main" val="3661710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C9B7-5805-BE11-3582-631C7301E86B}"/>
              </a:ext>
            </a:extLst>
          </p:cNvPr>
          <p:cNvSpPr>
            <a:spLocks noGrp="1"/>
          </p:cNvSpPr>
          <p:nvPr>
            <p:ph type="title"/>
          </p:nvPr>
        </p:nvSpPr>
        <p:spPr/>
        <p:txBody>
          <a:bodyPr/>
          <a:lstStyle/>
          <a:p>
            <a:r>
              <a:rPr lang="en-US" sz="44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General Review Policies</a:t>
            </a:r>
            <a:endParaRPr lang="en-US"/>
          </a:p>
        </p:txBody>
      </p:sp>
      <p:sp>
        <p:nvSpPr>
          <p:cNvPr id="3" name="Content Placeholder 2">
            <a:extLst>
              <a:ext uri="{FF2B5EF4-FFF2-40B4-BE49-F238E27FC236}">
                <a16:creationId xmlns:a16="http://schemas.microsoft.com/office/drawing/2014/main" id="{8CA784C2-3B08-4850-88A7-6FA0E59147E5}"/>
              </a:ext>
            </a:extLst>
          </p:cNvPr>
          <p:cNvSpPr>
            <a:spLocks noGrp="1"/>
          </p:cNvSpPr>
          <p:nvPr>
            <p:ph sz="half" idx="1"/>
          </p:nvPr>
        </p:nvSpPr>
        <p:spPr>
          <a:xfrm>
            <a:off x="838200" y="1825625"/>
            <a:ext cx="10922540" cy="4351338"/>
          </a:xfrm>
        </p:spPr>
        <p:txBody>
          <a:bodyPr>
            <a:normAutofit fontScale="77500" lnSpcReduction="20000"/>
          </a:bodyPr>
          <a:lstStyle/>
          <a:p>
            <a:r>
              <a:rPr lang="en-US" sz="2800" b="1" i="0">
                <a:effectLst/>
                <a:latin typeface="Calisto MT" panose="02040603050505030304" pitchFamily="18" charset="0"/>
              </a:rPr>
              <a:t>Judge the impact of the proposed project, not the polish of the proposal. </a:t>
            </a:r>
            <a:r>
              <a:rPr lang="en-US" sz="2800" i="0">
                <a:effectLst/>
                <a:latin typeface="Calisto MT" panose="02040603050505030304" pitchFamily="18" charset="0"/>
              </a:rPr>
              <a:t>Montgomery County is</a:t>
            </a:r>
            <a:r>
              <a:rPr lang="en-US" sz="2800">
                <a:latin typeface="Calisto MT" panose="02040603050505030304" pitchFamily="18" charset="0"/>
              </a:rPr>
              <a:t> one of the most diverse communities in America. However, not all applicants may have the experience or training to develop highly refined proposals. However, their proposed projects may reflect the best solutions for problems within their specific communities.</a:t>
            </a:r>
          </a:p>
          <a:p>
            <a:r>
              <a:rPr lang="en-US" sz="2800" b="1" i="0">
                <a:effectLst/>
                <a:latin typeface="Calisto MT" panose="02040603050505030304" pitchFamily="18" charset="0"/>
              </a:rPr>
              <a:t>Score proposals with a consistent method, including adjusting scores on previously reviewed applications if necessary to maintain this consistency.  </a:t>
            </a:r>
            <a:r>
              <a:rPr lang="en-US" sz="2800" i="0">
                <a:effectLst/>
                <a:latin typeface="Calisto MT" panose="02040603050505030304" pitchFamily="18" charset="0"/>
              </a:rPr>
              <a:t>As reviewers go through the applications and gain a sense of the broader quality of the overall pool, they may feel that their </a:t>
            </a:r>
            <a:r>
              <a:rPr lang="en-US" sz="2800">
                <a:latin typeface="Calisto MT" panose="02040603050505030304" pitchFamily="18" charset="0"/>
              </a:rPr>
              <a:t>scoring of early applications is no longer accurate.  If this is the case,</a:t>
            </a:r>
            <a:r>
              <a:rPr lang="en-US" sz="2800" i="0">
                <a:effectLst/>
                <a:latin typeface="Calisto MT" panose="02040603050505030304" pitchFamily="18" charset="0"/>
              </a:rPr>
              <a:t> reviewers are encouraged to go back to already completed applications to adjust scores (up or down) as necessary to maintain a consistent scoring method.</a:t>
            </a:r>
          </a:p>
          <a:p>
            <a:r>
              <a:rPr lang="en-US" sz="2800" b="1" i="0">
                <a:effectLst/>
                <a:latin typeface="Calisto MT" panose="02040603050505030304" pitchFamily="18" charset="0"/>
              </a:rPr>
              <a:t>Review proposals independently, your scoring approach does not need to be consistent with peers.  </a:t>
            </a:r>
            <a:r>
              <a:rPr lang="en-US" sz="2800" i="0">
                <a:effectLst/>
                <a:latin typeface="Calisto MT" panose="02040603050505030304" pitchFamily="18" charset="0"/>
              </a:rPr>
              <a:t>Reviewers are bringing different expertise and experience to the table, as well as diverse life perspectives.  This will likely result in different scores between reviewers.  </a:t>
            </a:r>
            <a:r>
              <a:rPr lang="en-US" sz="2800" i="1">
                <a:effectLst/>
                <a:latin typeface="Calisto MT" panose="02040603050505030304" pitchFamily="18" charset="0"/>
              </a:rPr>
              <a:t>Remember that we intentionally structured the review process to include different lenses.</a:t>
            </a:r>
            <a:endParaRPr lang="en-US" i="1"/>
          </a:p>
        </p:txBody>
      </p:sp>
    </p:spTree>
    <p:extLst>
      <p:ext uri="{BB962C8B-B14F-4D97-AF65-F5344CB8AC3E}">
        <p14:creationId xmlns:p14="http://schemas.microsoft.com/office/powerpoint/2010/main" val="808076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6944-D4D6-2152-08D1-4A60EE6B226D}"/>
              </a:ext>
            </a:extLst>
          </p:cNvPr>
          <p:cNvSpPr>
            <a:spLocks noGrp="1"/>
          </p:cNvSpPr>
          <p:nvPr>
            <p:ph type="title"/>
          </p:nvPr>
        </p:nvSpPr>
        <p:spPr/>
        <p:txBody>
          <a:bodyPr/>
          <a:lstStyle/>
          <a:p>
            <a:r>
              <a:rPr lang="en-US" sz="44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General Review Policies Cont’d</a:t>
            </a:r>
            <a:endParaRPr lang="en-US"/>
          </a:p>
        </p:txBody>
      </p:sp>
      <p:sp>
        <p:nvSpPr>
          <p:cNvPr id="3" name="Content Placeholder 2">
            <a:extLst>
              <a:ext uri="{FF2B5EF4-FFF2-40B4-BE49-F238E27FC236}">
                <a16:creationId xmlns:a16="http://schemas.microsoft.com/office/drawing/2014/main" id="{39A887F9-AA51-785D-C791-E225F7DDC13B}"/>
              </a:ext>
            </a:extLst>
          </p:cNvPr>
          <p:cNvSpPr>
            <a:spLocks noGrp="1"/>
          </p:cNvSpPr>
          <p:nvPr>
            <p:ph sz="half" idx="1"/>
          </p:nvPr>
        </p:nvSpPr>
        <p:spPr>
          <a:xfrm>
            <a:off x="838200" y="1825625"/>
            <a:ext cx="11049000" cy="4351338"/>
          </a:xfrm>
        </p:spPr>
        <p:txBody>
          <a:bodyPr/>
          <a:lstStyle/>
          <a:p>
            <a:r>
              <a:rPr lang="en-US" sz="2800" b="1" i="0">
                <a:effectLst/>
                <a:latin typeface="Calisto MT" panose="02040603050505030304" pitchFamily="18" charset="0"/>
              </a:rPr>
              <a:t>Provide concise, constructive comments.</a:t>
            </a:r>
            <a:r>
              <a:rPr lang="en-US" sz="2800" i="0">
                <a:effectLst/>
                <a:latin typeface="Calisto MT" panose="02040603050505030304" pitchFamily="18" charset="0"/>
              </a:rPr>
              <a:t> Brief comments that justify your score are not only helpful for the final awarding discussions, but may also be used to help applicants understand why their proposal was, or was not, funded.</a:t>
            </a:r>
          </a:p>
          <a:p>
            <a:r>
              <a:rPr lang="en-US" sz="2800" b="1">
                <a:latin typeface="Calisto MT" panose="02040603050505030304" pitchFamily="18" charset="0"/>
              </a:rPr>
              <a:t>Remember that your comments could become public. </a:t>
            </a:r>
            <a:r>
              <a:rPr lang="en-US" sz="2800">
                <a:latin typeface="Calisto MT" panose="02040603050505030304" pitchFamily="18" charset="0"/>
              </a:rPr>
              <a:t>Not only may OGM use some of your comments to provide feedback to applicants, it is possible that through a MPIA request that they could be available to the public.  </a:t>
            </a:r>
            <a:r>
              <a:rPr lang="en-US" sz="2800" b="1" i="1">
                <a:latin typeface="Calisto MT" panose="02040603050505030304" pitchFamily="18" charset="0"/>
              </a:rPr>
              <a:t>Overall, make sure your comments are professional.</a:t>
            </a:r>
          </a:p>
        </p:txBody>
      </p:sp>
    </p:spTree>
    <p:extLst>
      <p:ext uri="{BB962C8B-B14F-4D97-AF65-F5344CB8AC3E}">
        <p14:creationId xmlns:p14="http://schemas.microsoft.com/office/powerpoint/2010/main" val="1648975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6944-D4D6-2152-08D1-4A60EE6B226D}"/>
              </a:ext>
            </a:extLst>
          </p:cNvPr>
          <p:cNvSpPr>
            <a:spLocks noGrp="1"/>
          </p:cNvSpPr>
          <p:nvPr>
            <p:ph type="title"/>
          </p:nvPr>
        </p:nvSpPr>
        <p:spPr/>
        <p:txBody>
          <a:bodyPr/>
          <a:lstStyle/>
          <a:p>
            <a:r>
              <a:rPr lang="en-US" sz="44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Review Best Practices</a:t>
            </a:r>
            <a:endParaRPr lang="en-US" dirty="0"/>
          </a:p>
        </p:txBody>
      </p:sp>
      <p:sp>
        <p:nvSpPr>
          <p:cNvPr id="3" name="Content Placeholder 2">
            <a:extLst>
              <a:ext uri="{FF2B5EF4-FFF2-40B4-BE49-F238E27FC236}">
                <a16:creationId xmlns:a16="http://schemas.microsoft.com/office/drawing/2014/main" id="{39A887F9-AA51-785D-C791-E225F7DDC13B}"/>
              </a:ext>
            </a:extLst>
          </p:cNvPr>
          <p:cNvSpPr>
            <a:spLocks noGrp="1"/>
          </p:cNvSpPr>
          <p:nvPr>
            <p:ph sz="half" idx="1"/>
          </p:nvPr>
        </p:nvSpPr>
        <p:spPr>
          <a:xfrm>
            <a:off x="838200" y="1825625"/>
            <a:ext cx="11049000" cy="4351338"/>
          </a:xfrm>
        </p:spPr>
        <p:txBody>
          <a:bodyPr/>
          <a:lstStyle/>
          <a:p>
            <a:r>
              <a:rPr lang="en-US" sz="2800" b="1" i="0" dirty="0">
                <a:effectLst/>
                <a:latin typeface="Calisto MT" panose="02040603050505030304" pitchFamily="18" charset="0"/>
              </a:rPr>
              <a:t>If you are not sure about something, state so in the comments.</a:t>
            </a:r>
            <a:r>
              <a:rPr lang="en-US" sz="2800" i="0" dirty="0">
                <a:effectLst/>
                <a:latin typeface="Calisto MT" panose="02040603050505030304" pitchFamily="18" charset="0"/>
              </a:rPr>
              <a:t> </a:t>
            </a:r>
            <a:r>
              <a:rPr lang="en-US" dirty="0">
                <a:latin typeface="Calisto MT" panose="02040603050505030304" pitchFamily="18" charset="0"/>
              </a:rPr>
              <a:t>For example, if you are not certain whether a project is addressing a gap currently not covered by MCG, indicate that.</a:t>
            </a:r>
            <a:endParaRPr lang="en-US" sz="2800" i="0" dirty="0">
              <a:effectLst/>
              <a:latin typeface="Calisto MT" panose="02040603050505030304" pitchFamily="18" charset="0"/>
            </a:endParaRPr>
          </a:p>
          <a:p>
            <a:r>
              <a:rPr lang="en-US" b="1" dirty="0">
                <a:latin typeface="Calisto MT" panose="02040603050505030304" pitchFamily="18" charset="0"/>
              </a:rPr>
              <a:t>Proofread your comments</a:t>
            </a:r>
            <a:r>
              <a:rPr lang="en-US" sz="2800" b="1" dirty="0">
                <a:latin typeface="Calisto MT" panose="02040603050505030304" pitchFamily="18" charset="0"/>
              </a:rPr>
              <a:t>. </a:t>
            </a:r>
            <a:r>
              <a:rPr lang="en-US" sz="2800" dirty="0">
                <a:latin typeface="Calisto MT" panose="02040603050505030304" pitchFamily="18" charset="0"/>
              </a:rPr>
              <a:t>After completing your review, go back and check to make sure your comments make sense.</a:t>
            </a:r>
          </a:p>
          <a:p>
            <a:r>
              <a:rPr lang="en-US" b="1" dirty="0">
                <a:latin typeface="Calisto MT" panose="02040603050505030304" pitchFamily="18" charset="0"/>
              </a:rPr>
              <a:t>Do not penalize applicants for having a proposal that does not align with the season. </a:t>
            </a:r>
            <a:r>
              <a:rPr lang="en-US" dirty="0">
                <a:latin typeface="Calisto MT" panose="02040603050505030304" pitchFamily="18" charset="0"/>
              </a:rPr>
              <a:t>The application were submitted back in the summer 2023; we will provide applicants with an opportunity to submit a revised proposal. </a:t>
            </a:r>
            <a:r>
              <a:rPr lang="en-US">
                <a:latin typeface="Calisto MT" panose="02040603050505030304" pitchFamily="18" charset="0"/>
              </a:rPr>
              <a:t>Score the proposal just on its merits.</a:t>
            </a:r>
            <a:endParaRPr lang="en-US" sz="2800" b="1" dirty="0">
              <a:latin typeface="Calisto MT" panose="02040603050505030304" pitchFamily="18" charset="0"/>
            </a:endParaRPr>
          </a:p>
          <a:p>
            <a:endParaRPr lang="en-US" sz="2800" b="1" i="1" dirty="0">
              <a:latin typeface="Calisto MT" panose="02040603050505030304" pitchFamily="18" charset="0"/>
            </a:endParaRPr>
          </a:p>
        </p:txBody>
      </p:sp>
    </p:spTree>
    <p:extLst>
      <p:ext uri="{BB962C8B-B14F-4D97-AF65-F5344CB8AC3E}">
        <p14:creationId xmlns:p14="http://schemas.microsoft.com/office/powerpoint/2010/main" val="357323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065D55-0EA1-565A-5B33-FCBE0E08584E}"/>
              </a:ext>
            </a:extLst>
          </p:cNvPr>
          <p:cNvSpPr>
            <a:spLocks noGrp="1"/>
          </p:cNvSpPr>
          <p:nvPr>
            <p:ph type="title"/>
          </p:nvPr>
        </p:nvSpPr>
        <p:spPr>
          <a:xfrm>
            <a:off x="838200" y="1412488"/>
            <a:ext cx="2899189" cy="4363844"/>
          </a:xfrm>
        </p:spPr>
        <p:txBody>
          <a:bodyPr anchor="t">
            <a:normAutofit/>
          </a:bodyPr>
          <a:lstStyle/>
          <a:p>
            <a:r>
              <a:rPr lang="en-US" sz="4000" b="1">
                <a:solidFill>
                  <a:srgbClr val="FFFFFF"/>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Welcome and </a:t>
            </a:r>
            <a:br>
              <a:rPr lang="en-US" sz="4000" b="1">
                <a:solidFill>
                  <a:srgbClr val="FFFFFF"/>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br>
            <a:r>
              <a:rPr lang="en-US" sz="4000" b="1">
                <a:solidFill>
                  <a:srgbClr val="FFFFFF"/>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Thank You!</a:t>
            </a:r>
            <a:endParaRPr lang="en-US" sz="4000" b="1">
              <a:solidFill>
                <a:srgbClr val="FFFFFF"/>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endParaRPr>
          </a:p>
        </p:txBody>
      </p:sp>
      <p:sp>
        <p:nvSpPr>
          <p:cNvPr id="26" name="Content Placeholder 5">
            <a:extLst>
              <a:ext uri="{FF2B5EF4-FFF2-40B4-BE49-F238E27FC236}">
                <a16:creationId xmlns:a16="http://schemas.microsoft.com/office/drawing/2014/main" id="{120C3C7D-BA90-EBA6-8379-54D078EB68A2}"/>
              </a:ext>
            </a:extLst>
          </p:cNvPr>
          <p:cNvSpPr>
            <a:spLocks noGrp="1"/>
          </p:cNvSpPr>
          <p:nvPr>
            <p:ph sz="half" idx="1"/>
          </p:nvPr>
        </p:nvSpPr>
        <p:spPr>
          <a:xfrm>
            <a:off x="4380855" y="1412489"/>
            <a:ext cx="3427283" cy="4363844"/>
          </a:xfrm>
        </p:spPr>
        <p:txBody>
          <a:bodyPr>
            <a:normAutofit/>
          </a:bodyPr>
          <a:lstStyle/>
          <a:p>
            <a:pPr marL="228600" indent="-228600"/>
            <a:r>
              <a:rPr lang="en-US" sz="2000" dirty="0">
                <a:latin typeface="Calisto MT" panose="02040603050505030304" pitchFamily="18" charset="0"/>
                <a:cs typeface="Times New Roman" panose="02020603050405020304" pitchFamily="18" charset="0"/>
              </a:rPr>
              <a:t>This meeting will be recorded and posted for future viewing on the Office of Grants Management online application portal</a:t>
            </a:r>
          </a:p>
          <a:p>
            <a:pPr marL="228600" indent="-228600"/>
            <a:r>
              <a:rPr lang="en-US" sz="2000" dirty="0">
                <a:latin typeface="Calisto MT" panose="02040603050505030304" pitchFamily="18" charset="0"/>
                <a:cs typeface="Times New Roman" panose="02020603050405020304" pitchFamily="18" charset="0"/>
              </a:rPr>
              <a:t>The slide deck will also be posted in the same location for your reference</a:t>
            </a:r>
            <a:endParaRPr lang="en-US" sz="2000" dirty="0">
              <a:latin typeface="Calisto MT" panose="02040603050505030304" pitchFamily="18" charset="0"/>
            </a:endParaRPr>
          </a:p>
        </p:txBody>
      </p:sp>
      <p:cxnSp>
        <p:nvCxnSpPr>
          <p:cNvPr id="27" name="Straight Connector 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348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AF91-0496-F7D0-08F4-FD3FDC8C5A8C}"/>
              </a:ext>
            </a:extLst>
          </p:cNvPr>
          <p:cNvSpPr>
            <a:spLocks noGrp="1"/>
          </p:cNvSpPr>
          <p:nvPr>
            <p:ph type="title"/>
          </p:nvPr>
        </p:nvSpPr>
        <p:spPr>
          <a:xfrm>
            <a:off x="838200" y="112206"/>
            <a:ext cx="10515600" cy="1325563"/>
          </a:xfrm>
        </p:spPr>
        <p:txBody>
          <a:bodyPr/>
          <a:lstStyle/>
          <a:p>
            <a:r>
              <a:rPr lang="en-US"/>
              <a:t>Application Materials</a:t>
            </a:r>
          </a:p>
        </p:txBody>
      </p:sp>
      <p:graphicFrame>
        <p:nvGraphicFramePr>
          <p:cNvPr id="7" name="Table 7">
            <a:extLst>
              <a:ext uri="{FF2B5EF4-FFF2-40B4-BE49-F238E27FC236}">
                <a16:creationId xmlns:a16="http://schemas.microsoft.com/office/drawing/2014/main" id="{95891E70-ADD9-F6D6-9AF3-46979B300D24}"/>
              </a:ext>
            </a:extLst>
          </p:cNvPr>
          <p:cNvGraphicFramePr>
            <a:graphicFrameLocks noGrp="1"/>
          </p:cNvGraphicFramePr>
          <p:nvPr>
            <p:ph sz="half" idx="1"/>
            <p:extLst>
              <p:ext uri="{D42A27DB-BD31-4B8C-83A1-F6EECF244321}">
                <p14:modId xmlns:p14="http://schemas.microsoft.com/office/powerpoint/2010/main" val="2698264958"/>
              </p:ext>
            </p:extLst>
          </p:nvPr>
        </p:nvGraphicFramePr>
        <p:xfrm>
          <a:off x="838200" y="1319788"/>
          <a:ext cx="9891409" cy="3984209"/>
        </p:xfrm>
        <a:graphic>
          <a:graphicData uri="http://schemas.openxmlformats.org/drawingml/2006/table">
            <a:tbl>
              <a:tblPr firstRow="1" bandRow="1">
                <a:tableStyleId>{7E9639D4-E3E2-4D34-9284-5A2195B3D0D7}</a:tableStyleId>
              </a:tblPr>
              <a:tblGrid>
                <a:gridCol w="2555807">
                  <a:extLst>
                    <a:ext uri="{9D8B030D-6E8A-4147-A177-3AD203B41FA5}">
                      <a16:colId xmlns:a16="http://schemas.microsoft.com/office/drawing/2014/main" val="259242448"/>
                    </a:ext>
                  </a:extLst>
                </a:gridCol>
                <a:gridCol w="7335602">
                  <a:extLst>
                    <a:ext uri="{9D8B030D-6E8A-4147-A177-3AD203B41FA5}">
                      <a16:colId xmlns:a16="http://schemas.microsoft.com/office/drawing/2014/main" val="4153626823"/>
                    </a:ext>
                  </a:extLst>
                </a:gridCol>
              </a:tblGrid>
              <a:tr h="265649">
                <a:tc>
                  <a:txBody>
                    <a:bodyPr/>
                    <a:lstStyle/>
                    <a:p>
                      <a:r>
                        <a:rPr lang="en-US" sz="1100"/>
                        <a:t>Task</a:t>
                      </a:r>
                    </a:p>
                  </a:txBody>
                  <a:tcPr/>
                </a:tc>
                <a:tc>
                  <a:txBody>
                    <a:bodyPr/>
                    <a:lstStyle/>
                    <a:p>
                      <a:r>
                        <a:rPr lang="en-US" sz="1100"/>
                        <a:t>Description</a:t>
                      </a:r>
                    </a:p>
                  </a:txBody>
                  <a:tcPr/>
                </a:tc>
                <a:extLst>
                  <a:ext uri="{0D108BD9-81ED-4DB2-BD59-A6C34878D82A}">
                    <a16:rowId xmlns:a16="http://schemas.microsoft.com/office/drawing/2014/main" val="565947611"/>
                  </a:ext>
                </a:extLst>
              </a:tr>
              <a:tr h="408072">
                <a:tc>
                  <a:txBody>
                    <a:bodyPr/>
                    <a:lstStyle/>
                    <a:p>
                      <a:r>
                        <a:rPr lang="en-US" sz="1600" b="1"/>
                        <a:t>Project Strategy Form</a:t>
                      </a:r>
                    </a:p>
                  </a:txBody>
                  <a:tcPr/>
                </a:tc>
                <a:tc>
                  <a:txBody>
                    <a:bodyPr/>
                    <a:lstStyle/>
                    <a:p>
                      <a:r>
                        <a:rPr lang="en-US" sz="1600"/>
                        <a:t>Project title, goal, total cost and Montgomery Funding Request</a:t>
                      </a:r>
                    </a:p>
                    <a:p>
                      <a:r>
                        <a:rPr lang="en-US" sz="1600"/>
                        <a:t>Project Strategy Narrative </a:t>
                      </a:r>
                      <a:endParaRPr lang="en-US" sz="1600" i="1"/>
                    </a:p>
                  </a:txBody>
                  <a:tcPr/>
                </a:tc>
                <a:extLst>
                  <a:ext uri="{0D108BD9-81ED-4DB2-BD59-A6C34878D82A}">
                    <a16:rowId xmlns:a16="http://schemas.microsoft.com/office/drawing/2014/main" val="2429892036"/>
                  </a:ext>
                </a:extLst>
              </a:tr>
              <a:tr h="408072">
                <a:tc>
                  <a:txBody>
                    <a:bodyPr/>
                    <a:lstStyle/>
                    <a:p>
                      <a:r>
                        <a:rPr lang="en-US" sz="1600" b="1"/>
                        <a:t>Project Budget Form</a:t>
                      </a:r>
                    </a:p>
                  </a:txBody>
                  <a:tcPr/>
                </a:tc>
                <a:tc>
                  <a:txBody>
                    <a:bodyPr/>
                    <a:lstStyle/>
                    <a:p>
                      <a:r>
                        <a:rPr lang="en-US" sz="1600"/>
                        <a:t>Project Budget (can be in any format)</a:t>
                      </a:r>
                    </a:p>
                    <a:p>
                      <a:r>
                        <a:rPr lang="en-US" sz="1600" b="0" kern="1200">
                          <a:solidFill>
                            <a:schemeClr val="dk1"/>
                          </a:solidFill>
                          <a:effectLst/>
                        </a:rPr>
                        <a:t>Should contain detailed itemized cost information for all proposed expenses plus indirect costs</a:t>
                      </a:r>
                      <a:endParaRPr lang="en-US" sz="1600" i="1"/>
                    </a:p>
                  </a:txBody>
                  <a:tcPr/>
                </a:tc>
                <a:extLst>
                  <a:ext uri="{0D108BD9-81ED-4DB2-BD59-A6C34878D82A}">
                    <a16:rowId xmlns:a16="http://schemas.microsoft.com/office/drawing/2014/main" val="3678872909"/>
                  </a:ext>
                </a:extLst>
              </a:tr>
              <a:tr h="408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Budget Narrative/Justification Form</a:t>
                      </a:r>
                    </a:p>
                  </a:txBody>
                  <a:tcPr/>
                </a:tc>
                <a:tc>
                  <a:txBody>
                    <a:bodyPr/>
                    <a:lstStyle/>
                    <a:p>
                      <a:r>
                        <a:rPr lang="en-US" sz="1600"/>
                        <a:t>Budget Narrative should describe proposed expenditures and address 3 questions as applicable </a:t>
                      </a:r>
                      <a:endParaRPr lang="en-US" sz="1600" i="0"/>
                    </a:p>
                  </a:txBody>
                  <a:tcPr/>
                </a:tc>
                <a:extLst>
                  <a:ext uri="{0D108BD9-81ED-4DB2-BD59-A6C34878D82A}">
                    <a16:rowId xmlns:a16="http://schemas.microsoft.com/office/drawing/2014/main" val="332627565"/>
                  </a:ext>
                </a:extLst>
              </a:tr>
              <a:tr h="408072">
                <a:tc>
                  <a:txBody>
                    <a:bodyPr/>
                    <a:lstStyle/>
                    <a:p>
                      <a:r>
                        <a:rPr lang="en-US" sz="1600" b="1"/>
                        <a:t>Project Work Plan/Timeline</a:t>
                      </a:r>
                    </a:p>
                  </a:txBody>
                  <a:tcPr/>
                </a:tc>
                <a:tc>
                  <a:txBody>
                    <a:bodyPr/>
                    <a:lstStyle/>
                    <a:p>
                      <a:r>
                        <a:rPr lang="en-US" sz="1600"/>
                        <a:t>Project Work Plan/Timeline </a:t>
                      </a:r>
                      <a:r>
                        <a:rPr lang="en-US" sz="1600" b="0" kern="1200">
                          <a:solidFill>
                            <a:schemeClr val="dk1"/>
                          </a:solidFill>
                          <a:effectLst/>
                        </a:rPr>
                        <a:t>should outline the implementation schedule of the proposed program over the maximum six (6) month grant performance period</a:t>
                      </a:r>
                      <a:endParaRPr lang="en-US" sz="1600" i="1"/>
                    </a:p>
                  </a:txBody>
                  <a:tcPr/>
                </a:tc>
                <a:extLst>
                  <a:ext uri="{0D108BD9-81ED-4DB2-BD59-A6C34878D82A}">
                    <a16:rowId xmlns:a16="http://schemas.microsoft.com/office/drawing/2014/main" val="337171015"/>
                  </a:ext>
                </a:extLst>
              </a:tr>
              <a:tr h="376699">
                <a:tc>
                  <a:txBody>
                    <a:bodyPr/>
                    <a:lstStyle/>
                    <a:p>
                      <a:r>
                        <a:rPr lang="en-US" sz="1600" b="1"/>
                        <a:t>Performance Plan and Performance History</a:t>
                      </a:r>
                    </a:p>
                  </a:txBody>
                  <a:tcPr/>
                </a:tc>
                <a:tc>
                  <a:txBody>
                    <a:bodyPr/>
                    <a:lstStyle/>
                    <a:p>
                      <a:r>
                        <a:rPr lang="en-US" sz="1600"/>
                        <a:t>Performance Plan Form </a:t>
                      </a:r>
                      <a:r>
                        <a:rPr lang="en-US" sz="1600" b="0" kern="1200">
                          <a:solidFill>
                            <a:schemeClr val="dk1"/>
                          </a:solidFill>
                          <a:effectLst/>
                        </a:rPr>
                        <a:t>outlines how success will be measured. Applicants free to submit their own metrics or milestones</a:t>
                      </a:r>
                      <a:endParaRPr lang="en-US" sz="1600" i="1"/>
                    </a:p>
                  </a:txBody>
                  <a:tcPr/>
                </a:tc>
                <a:extLst>
                  <a:ext uri="{0D108BD9-81ED-4DB2-BD59-A6C34878D82A}">
                    <a16:rowId xmlns:a16="http://schemas.microsoft.com/office/drawing/2014/main" val="3680437134"/>
                  </a:ext>
                </a:extLst>
              </a:tr>
              <a:tr h="376699">
                <a:tc>
                  <a:txBody>
                    <a:bodyPr/>
                    <a:lstStyle/>
                    <a:p>
                      <a:r>
                        <a:rPr lang="en-US" sz="1600" b="1"/>
                        <a:t>Supporting Document Uploads</a:t>
                      </a:r>
                    </a:p>
                  </a:txBody>
                  <a:tcPr/>
                </a:tc>
                <a:tc>
                  <a:txBody>
                    <a:bodyPr/>
                    <a:lstStyle/>
                    <a:p>
                      <a:r>
                        <a:rPr lang="en-US" sz="1600"/>
                        <a:t>Optional proposal related and background materials </a:t>
                      </a:r>
                    </a:p>
                  </a:txBody>
                  <a:tcPr/>
                </a:tc>
                <a:extLst>
                  <a:ext uri="{0D108BD9-81ED-4DB2-BD59-A6C34878D82A}">
                    <a16:rowId xmlns:a16="http://schemas.microsoft.com/office/drawing/2014/main" val="2900714689"/>
                  </a:ext>
                </a:extLst>
              </a:tr>
            </a:tbl>
          </a:graphicData>
        </a:graphic>
      </p:graphicFrame>
    </p:spTree>
    <p:extLst>
      <p:ext uri="{BB962C8B-B14F-4D97-AF65-F5344CB8AC3E}">
        <p14:creationId xmlns:p14="http://schemas.microsoft.com/office/powerpoint/2010/main" val="3846518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D3F81-510A-E072-B61C-1BB2FA1699EC}"/>
              </a:ext>
            </a:extLst>
          </p:cNvPr>
          <p:cNvSpPr>
            <a:spLocks noGrp="1"/>
          </p:cNvSpPr>
          <p:nvPr>
            <p:ph type="title"/>
          </p:nvPr>
        </p:nvSpPr>
        <p:spPr/>
        <p:txBody>
          <a:bodyPr>
            <a:normAutofit fontScale="90000"/>
          </a:bodyPr>
          <a:lstStyle/>
          <a:p>
            <a:br>
              <a:rPr lang="en-US" dirty="0"/>
            </a:br>
            <a:r>
              <a:rPr lang="en-US" b="1" dirty="0">
                <a:latin typeface="Calisto MT" panose="02040603050505030304" pitchFamily="18" charset="0"/>
              </a:rPr>
              <a:t>Benchmark Application Materials</a:t>
            </a:r>
            <a:br>
              <a:rPr kumimoji="0" lang="en-US" sz="6000" b="1" i="0" u="none" strike="noStrike" kern="1200" cap="none" spc="0" normalizeH="0" baseline="0" noProof="0" dirty="0">
                <a:ln>
                  <a:noFill/>
                </a:ln>
                <a:solidFill>
                  <a:prstClr val="black"/>
                </a:solidFill>
                <a:effectLst/>
                <a:uLnTx/>
                <a:uFillTx/>
                <a:latin typeface="Calisto MT" panose="02040603050505030304" pitchFamily="18" charset="0"/>
              </a:rPr>
            </a:br>
            <a:endParaRPr lang="en-US" dirty="0"/>
          </a:p>
        </p:txBody>
      </p:sp>
      <p:sp>
        <p:nvSpPr>
          <p:cNvPr id="3" name="Content Placeholder 2">
            <a:extLst>
              <a:ext uri="{FF2B5EF4-FFF2-40B4-BE49-F238E27FC236}">
                <a16:creationId xmlns:a16="http://schemas.microsoft.com/office/drawing/2014/main" id="{44981431-49BE-6826-7BC5-097489A88F99}"/>
              </a:ext>
            </a:extLst>
          </p:cNvPr>
          <p:cNvSpPr>
            <a:spLocks noGrp="1"/>
          </p:cNvSpPr>
          <p:nvPr>
            <p:ph sz="half" idx="1"/>
          </p:nvPr>
        </p:nvSpPr>
        <p:spPr>
          <a:xfrm>
            <a:off x="838199" y="1825625"/>
            <a:ext cx="11078183" cy="4351338"/>
          </a:xfrm>
        </p:spPr>
        <p:txBody>
          <a:bodyPr/>
          <a:lstStyle/>
          <a:p>
            <a:pPr marL="0" indent="0">
              <a:buNone/>
            </a:pPr>
            <a:r>
              <a:rPr lang="en-US">
                <a:effectLst/>
                <a:latin typeface="Calisto MT" panose="02040603050505030304" pitchFamily="18" charset="0"/>
              </a:rPr>
              <a:t>OGM developed a sample application that we considered strong to serve as a benchmark both applicants and reviewers:</a:t>
            </a:r>
            <a:endParaRPr lang="en-US">
              <a:effectLst/>
              <a:latin typeface="Calisto MT" panose="02040603050505030304" pitchFamily="18" charset="0"/>
              <a:hlinkClick r:id="rId2">
                <a:extLst>
                  <a:ext uri="{A12FA001-AC4F-418D-AE19-62706E023703}">
                    <ahyp:hlinkClr xmlns:ahyp="http://schemas.microsoft.com/office/drawing/2018/hyperlinkcolor" val="tx"/>
                  </a:ext>
                </a:extLst>
              </a:hlinkClick>
            </a:endParaRPr>
          </a:p>
          <a:p>
            <a:pPr marL="457200" indent="-457200"/>
            <a:r>
              <a:rPr lang="en-US" b="1" u="sng">
                <a:solidFill>
                  <a:srgbClr val="954F72"/>
                </a:solidFill>
                <a:effectLst/>
                <a:latin typeface="Calisto MT" panose="02040603050505030304" pitchFamily="18" charset="0"/>
                <a:hlinkClick r:id="rId2">
                  <a:extLst>
                    <a:ext uri="{A12FA001-AC4F-418D-AE19-62706E023703}">
                      <ahyp:hlinkClr xmlns:ahyp="http://schemas.microsoft.com/office/drawing/2018/hyperlinkcolor" val="tx"/>
                    </a:ext>
                  </a:extLst>
                </a:hlinkClick>
              </a:rPr>
              <a:t>Strategy Narrative</a:t>
            </a:r>
            <a:endParaRPr lang="en-US">
              <a:latin typeface="Calisto MT" panose="02040603050505030304" pitchFamily="18" charset="0"/>
            </a:endParaRPr>
          </a:p>
          <a:p>
            <a:pPr marL="457200" indent="-457200"/>
            <a:r>
              <a:rPr lang="en-US" b="1" u="sng" dirty="0">
                <a:solidFill>
                  <a:srgbClr val="2C82C9"/>
                </a:solidFill>
                <a:effectLst/>
                <a:latin typeface="Calisto MT" panose="02040603050505030304" pitchFamily="18" charset="0"/>
                <a:hlinkClick r:id="rId3"/>
              </a:rPr>
              <a:t>Budget</a:t>
            </a:r>
            <a:endParaRPr lang="en-US">
              <a:latin typeface="Calisto MT" panose="02040603050505030304" pitchFamily="18" charset="0"/>
            </a:endParaRPr>
          </a:p>
          <a:p>
            <a:pPr marL="457200" indent="-457200"/>
            <a:r>
              <a:rPr lang="en-US" b="1" u="sng" dirty="0">
                <a:solidFill>
                  <a:srgbClr val="2C82C9"/>
                </a:solidFill>
                <a:effectLst/>
                <a:latin typeface="Calisto MT" panose="02040603050505030304" pitchFamily="18" charset="0"/>
                <a:hlinkClick r:id="rId4"/>
              </a:rPr>
              <a:t>Budget Narrative</a:t>
            </a:r>
            <a:endParaRPr lang="en-US">
              <a:latin typeface="Calisto MT" panose="02040603050505030304" pitchFamily="18" charset="0"/>
            </a:endParaRPr>
          </a:p>
          <a:p>
            <a:pPr marL="457200" indent="-457200"/>
            <a:r>
              <a:rPr lang="en-US" b="1" u="sng" dirty="0">
                <a:solidFill>
                  <a:srgbClr val="2C82C9"/>
                </a:solidFill>
                <a:effectLst/>
                <a:latin typeface="Calisto MT" panose="02040603050505030304" pitchFamily="18" charset="0"/>
                <a:hlinkClick r:id="rId5"/>
              </a:rPr>
              <a:t>Performance Plan</a:t>
            </a:r>
            <a:endParaRPr lang="en-US">
              <a:latin typeface="Calisto MT" panose="02040603050505030304" pitchFamily="18" charset="0"/>
            </a:endParaRPr>
          </a:p>
          <a:p>
            <a:pPr marL="457200" indent="-457200"/>
            <a:r>
              <a:rPr lang="en-US" b="1" u="sng" dirty="0">
                <a:solidFill>
                  <a:srgbClr val="2C82C9"/>
                </a:solidFill>
                <a:effectLst/>
                <a:latin typeface="Calisto MT" panose="02040603050505030304" pitchFamily="18" charset="0"/>
                <a:hlinkClick r:id="rId6"/>
              </a:rPr>
              <a:t>Work Plan</a:t>
            </a:r>
            <a:endParaRPr lang="en-US">
              <a:latin typeface="Calisto MT" panose="02040603050505030304" pitchFamily="18" charset="0"/>
            </a:endParaRPr>
          </a:p>
        </p:txBody>
      </p:sp>
    </p:spTree>
    <p:extLst>
      <p:ext uri="{BB962C8B-B14F-4D97-AF65-F5344CB8AC3E}">
        <p14:creationId xmlns:p14="http://schemas.microsoft.com/office/powerpoint/2010/main" val="2913026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ord 2">
            <a:extLst>
              <a:ext uri="{FF2B5EF4-FFF2-40B4-BE49-F238E27FC236}">
                <a16:creationId xmlns:a16="http://schemas.microsoft.com/office/drawing/2014/main" id="{7C51D85A-0AB6-9655-CC16-B1686563B80F}"/>
              </a:ext>
            </a:extLst>
          </p:cNvPr>
          <p:cNvSpPr/>
          <p:nvPr/>
        </p:nvSpPr>
        <p:spPr>
          <a:xfrm rot="12253593">
            <a:off x="-1151388" y="-115097"/>
            <a:ext cx="5361511" cy="6469611"/>
          </a:xfrm>
          <a:custGeom>
            <a:avLst/>
            <a:gdLst>
              <a:gd name="connsiteX0" fmla="*/ 5360325 w 6213289"/>
              <a:gd name="connsiteY0" fmla="*/ 5528014 h 6548668"/>
              <a:gd name="connsiteX1" fmla="*/ 1491705 w 6213289"/>
              <a:gd name="connsiteY1" fmla="*/ 6071490 h 6548668"/>
              <a:gd name="connsiteX2" fmla="*/ 95774 w 6213289"/>
              <a:gd name="connsiteY2" fmla="*/ 2467573 h 6548668"/>
              <a:gd name="connsiteX3" fmla="*/ 3106644 w 6213289"/>
              <a:gd name="connsiteY3" fmla="*/ -1 h 6548668"/>
              <a:gd name="connsiteX4" fmla="*/ 5360325 w 6213289"/>
              <a:gd name="connsiteY4" fmla="*/ 5528014 h 6548668"/>
              <a:gd name="connsiteX0" fmla="*/ 5360562 w 5360562"/>
              <a:gd name="connsiteY0" fmla="*/ 5436132 h 6456877"/>
              <a:gd name="connsiteX1" fmla="*/ 1491942 w 5360562"/>
              <a:gd name="connsiteY1" fmla="*/ 5979608 h 6456877"/>
              <a:gd name="connsiteX2" fmla="*/ 96011 w 5360562"/>
              <a:gd name="connsiteY2" fmla="*/ 2375691 h 6456877"/>
              <a:gd name="connsiteX3" fmla="*/ 2924320 w 5360562"/>
              <a:gd name="connsiteY3" fmla="*/ 0 h 6456877"/>
              <a:gd name="connsiteX4" fmla="*/ 5360562 w 5360562"/>
              <a:gd name="connsiteY4" fmla="*/ 5436132 h 6456877"/>
              <a:gd name="connsiteX0" fmla="*/ 5360562 w 5360562"/>
              <a:gd name="connsiteY0" fmla="*/ 5436132 h 6456877"/>
              <a:gd name="connsiteX1" fmla="*/ 1491942 w 5360562"/>
              <a:gd name="connsiteY1" fmla="*/ 5979608 h 6456877"/>
              <a:gd name="connsiteX2" fmla="*/ 96011 w 5360562"/>
              <a:gd name="connsiteY2" fmla="*/ 2375691 h 6456877"/>
              <a:gd name="connsiteX3" fmla="*/ 2924320 w 5360562"/>
              <a:gd name="connsiteY3" fmla="*/ 0 h 6456877"/>
              <a:gd name="connsiteX4" fmla="*/ 5360562 w 5360562"/>
              <a:gd name="connsiteY4" fmla="*/ 5436132 h 6456877"/>
              <a:gd name="connsiteX0" fmla="*/ 5276084 w 5276084"/>
              <a:gd name="connsiteY0" fmla="*/ 5318338 h 6281269"/>
              <a:gd name="connsiteX1" fmla="*/ 1470203 w 5276084"/>
              <a:gd name="connsiteY1" fmla="*/ 5979608 h 6281269"/>
              <a:gd name="connsiteX2" fmla="*/ 74272 w 5276084"/>
              <a:gd name="connsiteY2" fmla="*/ 2375691 h 6281269"/>
              <a:gd name="connsiteX3" fmla="*/ 2902581 w 5276084"/>
              <a:gd name="connsiteY3" fmla="*/ 0 h 6281269"/>
              <a:gd name="connsiteX4" fmla="*/ 5276084 w 5276084"/>
              <a:gd name="connsiteY4" fmla="*/ 5318338 h 6281269"/>
              <a:gd name="connsiteX0" fmla="*/ 5276084 w 5276084"/>
              <a:gd name="connsiteY0" fmla="*/ 5318338 h 6382473"/>
              <a:gd name="connsiteX1" fmla="*/ 1470203 w 5276084"/>
              <a:gd name="connsiteY1" fmla="*/ 5979608 h 6382473"/>
              <a:gd name="connsiteX2" fmla="*/ 74272 w 5276084"/>
              <a:gd name="connsiteY2" fmla="*/ 2375691 h 6382473"/>
              <a:gd name="connsiteX3" fmla="*/ 2902581 w 5276084"/>
              <a:gd name="connsiteY3" fmla="*/ 0 h 6382473"/>
              <a:gd name="connsiteX4" fmla="*/ 5276084 w 5276084"/>
              <a:gd name="connsiteY4" fmla="*/ 5318338 h 6382473"/>
              <a:gd name="connsiteX0" fmla="*/ 5361511 w 5361511"/>
              <a:gd name="connsiteY0" fmla="*/ 5484707 h 6469611"/>
              <a:gd name="connsiteX1" fmla="*/ 1471032 w 5361511"/>
              <a:gd name="connsiteY1" fmla="*/ 5979608 h 6469611"/>
              <a:gd name="connsiteX2" fmla="*/ 75101 w 5361511"/>
              <a:gd name="connsiteY2" fmla="*/ 2375691 h 6469611"/>
              <a:gd name="connsiteX3" fmla="*/ 2903410 w 5361511"/>
              <a:gd name="connsiteY3" fmla="*/ 0 h 6469611"/>
              <a:gd name="connsiteX4" fmla="*/ 5361511 w 5361511"/>
              <a:gd name="connsiteY4" fmla="*/ 5484707 h 6469611"/>
              <a:gd name="connsiteX0" fmla="*/ 5361511 w 5361511"/>
              <a:gd name="connsiteY0" fmla="*/ 5484707 h 6469611"/>
              <a:gd name="connsiteX1" fmla="*/ 1471032 w 5361511"/>
              <a:gd name="connsiteY1" fmla="*/ 5979608 h 6469611"/>
              <a:gd name="connsiteX2" fmla="*/ 75101 w 5361511"/>
              <a:gd name="connsiteY2" fmla="*/ 2375691 h 6469611"/>
              <a:gd name="connsiteX3" fmla="*/ 2903410 w 5361511"/>
              <a:gd name="connsiteY3" fmla="*/ 0 h 6469611"/>
              <a:gd name="connsiteX4" fmla="*/ 5361511 w 5361511"/>
              <a:gd name="connsiteY4" fmla="*/ 5484707 h 6469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511" h="6469611">
                <a:moveTo>
                  <a:pt x="5361511" y="5484707"/>
                </a:moveTo>
                <a:cubicBezTo>
                  <a:pt x="3752821" y="6932620"/>
                  <a:pt x="2352100" y="6497777"/>
                  <a:pt x="1471032" y="5979608"/>
                </a:cubicBezTo>
                <a:cubicBezTo>
                  <a:pt x="589964" y="5461439"/>
                  <a:pt x="-261157" y="3769757"/>
                  <a:pt x="75101" y="2375691"/>
                </a:cubicBezTo>
                <a:cubicBezTo>
                  <a:pt x="425205" y="924225"/>
                  <a:pt x="1482473" y="0"/>
                  <a:pt x="2903410" y="0"/>
                </a:cubicBezTo>
                <a:cubicBezTo>
                  <a:pt x="3687020" y="1828101"/>
                  <a:pt x="4579113" y="3724206"/>
                  <a:pt x="5361511" y="5484707"/>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3ACC30DF-5D64-DED2-153D-0D44810EE396}"/>
              </a:ext>
            </a:extLst>
          </p:cNvPr>
          <p:cNvSpPr>
            <a:spLocks noGrp="1"/>
          </p:cNvSpPr>
          <p:nvPr>
            <p:ph type="title"/>
          </p:nvPr>
        </p:nvSpPr>
        <p:spPr>
          <a:xfrm>
            <a:off x="461555" y="408667"/>
            <a:ext cx="3790849" cy="4642727"/>
          </a:xfrm>
        </p:spPr>
        <p:txBody>
          <a:bodyPr>
            <a:normAutofit/>
          </a:bodyPr>
          <a:lstStyle/>
          <a:p>
            <a:r>
              <a:rPr lang="en-US" b="1">
                <a:sym typeface="Bebas Neue" charset="0"/>
              </a:rPr>
              <a:t>Scoring: </a:t>
            </a:r>
            <a:br>
              <a:rPr lang="en-US" b="1">
                <a:sym typeface="Bebas Neue" charset="0"/>
              </a:rPr>
            </a:br>
            <a:r>
              <a:rPr lang="en-US" b="1">
                <a:sym typeface="Bebas Neue" charset="0"/>
              </a:rPr>
              <a:t>100 Possible Points</a:t>
            </a:r>
          </a:p>
        </p:txBody>
      </p:sp>
      <p:sp>
        <p:nvSpPr>
          <p:cNvPr id="4" name="Content Placeholder 5">
            <a:extLst>
              <a:ext uri="{FF2B5EF4-FFF2-40B4-BE49-F238E27FC236}">
                <a16:creationId xmlns:a16="http://schemas.microsoft.com/office/drawing/2014/main" id="{08E1E68A-E459-E70D-1893-8C4BC38B8888}"/>
              </a:ext>
            </a:extLst>
          </p:cNvPr>
          <p:cNvSpPr txBox="1">
            <a:spLocks/>
          </p:cNvSpPr>
          <p:nvPr/>
        </p:nvSpPr>
        <p:spPr>
          <a:xfrm>
            <a:off x="4503906" y="408667"/>
            <a:ext cx="7448608" cy="5460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lphaUcPeriod"/>
            </a:pPr>
            <a:r>
              <a:rPr lang="en-US" sz="3200">
                <a:latin typeface="Calisto MT" panose="02040603050505030304" pitchFamily="18" charset="0"/>
              </a:rPr>
              <a:t>Project Goals and Grant Program Priorities </a:t>
            </a:r>
            <a:r>
              <a:rPr lang="en-US" sz="3200" b="1">
                <a:latin typeface="Calisto MT" panose="02040603050505030304" pitchFamily="18" charset="0"/>
              </a:rPr>
              <a:t>(20 points)</a:t>
            </a:r>
          </a:p>
          <a:p>
            <a:pPr marL="514350" indent="-514350">
              <a:buFont typeface="+mj-lt"/>
              <a:buAutoNum type="alphaUcPeriod"/>
            </a:pPr>
            <a:r>
              <a:rPr lang="en-US" sz="3200">
                <a:latin typeface="Calisto MT" panose="02040603050505030304" pitchFamily="18" charset="0"/>
              </a:rPr>
              <a:t>Sound Fiscal Management and Budget </a:t>
            </a:r>
            <a:r>
              <a:rPr lang="en-US" sz="3200" b="1">
                <a:latin typeface="Calisto MT" panose="02040603050505030304" pitchFamily="18" charset="0"/>
              </a:rPr>
              <a:t>(15 points) </a:t>
            </a:r>
          </a:p>
          <a:p>
            <a:pPr marL="514350" indent="-514350">
              <a:buFont typeface="+mj-lt"/>
              <a:buAutoNum type="alphaUcPeriod"/>
            </a:pPr>
            <a:r>
              <a:rPr lang="en-US" sz="3200">
                <a:latin typeface="Calisto MT" panose="02040603050505030304" pitchFamily="18" charset="0"/>
              </a:rPr>
              <a:t>Organizational Capability and Relevant Experience </a:t>
            </a:r>
            <a:r>
              <a:rPr lang="en-US" sz="3200" b="1">
                <a:latin typeface="Calisto MT" panose="02040603050505030304" pitchFamily="18" charset="0"/>
              </a:rPr>
              <a:t>(35 points) </a:t>
            </a:r>
          </a:p>
          <a:p>
            <a:pPr marL="514350" indent="-514350">
              <a:buFont typeface="+mj-lt"/>
              <a:buAutoNum type="alphaUcPeriod"/>
            </a:pPr>
            <a:r>
              <a:rPr lang="en-US" sz="3200">
                <a:latin typeface="Calisto MT" panose="02040603050505030304" pitchFamily="18" charset="0"/>
              </a:rPr>
              <a:t>Performance Plan </a:t>
            </a:r>
            <a:r>
              <a:rPr lang="en-US" sz="3200" b="1">
                <a:latin typeface="Calisto MT" panose="02040603050505030304" pitchFamily="18" charset="0"/>
              </a:rPr>
              <a:t>(10 points) </a:t>
            </a:r>
          </a:p>
          <a:p>
            <a:pPr marL="514350" indent="-514350">
              <a:buFont typeface="+mj-lt"/>
              <a:buAutoNum type="alphaUcPeriod"/>
            </a:pPr>
            <a:r>
              <a:rPr lang="en-US" sz="3200">
                <a:latin typeface="Calisto MT" panose="02040603050505030304" pitchFamily="18" charset="0"/>
              </a:rPr>
              <a:t>Soundness of the Overall Proposal </a:t>
            </a:r>
            <a:r>
              <a:rPr lang="en-US" sz="3200" b="1">
                <a:latin typeface="Calisto MT" panose="02040603050505030304" pitchFamily="18" charset="0"/>
              </a:rPr>
              <a:t>(20 points) </a:t>
            </a:r>
            <a:endParaRPr kumimoji="0" lang="en-US" sz="4400" b="1" i="0" u="none" strike="noStrike" kern="1200" cap="none" spc="0" normalizeH="0" baseline="0" noProof="0">
              <a:ln>
                <a:noFill/>
              </a:ln>
              <a:solidFill>
                <a:prstClr val="black"/>
              </a:solidFill>
              <a:effectLst/>
              <a:uLnTx/>
              <a:uFillTx/>
              <a:latin typeface="Calisto MT" panose="02040603050505030304" pitchFamily="18" charset="0"/>
            </a:endParaRPr>
          </a:p>
        </p:txBody>
      </p:sp>
    </p:spTree>
    <p:extLst>
      <p:ext uri="{BB962C8B-B14F-4D97-AF65-F5344CB8AC3E}">
        <p14:creationId xmlns:p14="http://schemas.microsoft.com/office/powerpoint/2010/main" val="4243780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ord 2">
            <a:extLst>
              <a:ext uri="{FF2B5EF4-FFF2-40B4-BE49-F238E27FC236}">
                <a16:creationId xmlns:a16="http://schemas.microsoft.com/office/drawing/2014/main" id="{7C51D85A-0AB6-9655-CC16-B1686563B80F}"/>
              </a:ext>
            </a:extLst>
          </p:cNvPr>
          <p:cNvSpPr/>
          <p:nvPr/>
        </p:nvSpPr>
        <p:spPr>
          <a:xfrm rot="12253593">
            <a:off x="-1151388" y="-115097"/>
            <a:ext cx="5361511" cy="6469611"/>
          </a:xfrm>
          <a:custGeom>
            <a:avLst/>
            <a:gdLst>
              <a:gd name="connsiteX0" fmla="*/ 5360325 w 6213289"/>
              <a:gd name="connsiteY0" fmla="*/ 5528014 h 6548668"/>
              <a:gd name="connsiteX1" fmla="*/ 1491705 w 6213289"/>
              <a:gd name="connsiteY1" fmla="*/ 6071490 h 6548668"/>
              <a:gd name="connsiteX2" fmla="*/ 95774 w 6213289"/>
              <a:gd name="connsiteY2" fmla="*/ 2467573 h 6548668"/>
              <a:gd name="connsiteX3" fmla="*/ 3106644 w 6213289"/>
              <a:gd name="connsiteY3" fmla="*/ -1 h 6548668"/>
              <a:gd name="connsiteX4" fmla="*/ 5360325 w 6213289"/>
              <a:gd name="connsiteY4" fmla="*/ 5528014 h 6548668"/>
              <a:gd name="connsiteX0" fmla="*/ 5360562 w 5360562"/>
              <a:gd name="connsiteY0" fmla="*/ 5436132 h 6456877"/>
              <a:gd name="connsiteX1" fmla="*/ 1491942 w 5360562"/>
              <a:gd name="connsiteY1" fmla="*/ 5979608 h 6456877"/>
              <a:gd name="connsiteX2" fmla="*/ 96011 w 5360562"/>
              <a:gd name="connsiteY2" fmla="*/ 2375691 h 6456877"/>
              <a:gd name="connsiteX3" fmla="*/ 2924320 w 5360562"/>
              <a:gd name="connsiteY3" fmla="*/ 0 h 6456877"/>
              <a:gd name="connsiteX4" fmla="*/ 5360562 w 5360562"/>
              <a:gd name="connsiteY4" fmla="*/ 5436132 h 6456877"/>
              <a:gd name="connsiteX0" fmla="*/ 5360562 w 5360562"/>
              <a:gd name="connsiteY0" fmla="*/ 5436132 h 6456877"/>
              <a:gd name="connsiteX1" fmla="*/ 1491942 w 5360562"/>
              <a:gd name="connsiteY1" fmla="*/ 5979608 h 6456877"/>
              <a:gd name="connsiteX2" fmla="*/ 96011 w 5360562"/>
              <a:gd name="connsiteY2" fmla="*/ 2375691 h 6456877"/>
              <a:gd name="connsiteX3" fmla="*/ 2924320 w 5360562"/>
              <a:gd name="connsiteY3" fmla="*/ 0 h 6456877"/>
              <a:gd name="connsiteX4" fmla="*/ 5360562 w 5360562"/>
              <a:gd name="connsiteY4" fmla="*/ 5436132 h 6456877"/>
              <a:gd name="connsiteX0" fmla="*/ 5276084 w 5276084"/>
              <a:gd name="connsiteY0" fmla="*/ 5318338 h 6281269"/>
              <a:gd name="connsiteX1" fmla="*/ 1470203 w 5276084"/>
              <a:gd name="connsiteY1" fmla="*/ 5979608 h 6281269"/>
              <a:gd name="connsiteX2" fmla="*/ 74272 w 5276084"/>
              <a:gd name="connsiteY2" fmla="*/ 2375691 h 6281269"/>
              <a:gd name="connsiteX3" fmla="*/ 2902581 w 5276084"/>
              <a:gd name="connsiteY3" fmla="*/ 0 h 6281269"/>
              <a:gd name="connsiteX4" fmla="*/ 5276084 w 5276084"/>
              <a:gd name="connsiteY4" fmla="*/ 5318338 h 6281269"/>
              <a:gd name="connsiteX0" fmla="*/ 5276084 w 5276084"/>
              <a:gd name="connsiteY0" fmla="*/ 5318338 h 6382473"/>
              <a:gd name="connsiteX1" fmla="*/ 1470203 w 5276084"/>
              <a:gd name="connsiteY1" fmla="*/ 5979608 h 6382473"/>
              <a:gd name="connsiteX2" fmla="*/ 74272 w 5276084"/>
              <a:gd name="connsiteY2" fmla="*/ 2375691 h 6382473"/>
              <a:gd name="connsiteX3" fmla="*/ 2902581 w 5276084"/>
              <a:gd name="connsiteY3" fmla="*/ 0 h 6382473"/>
              <a:gd name="connsiteX4" fmla="*/ 5276084 w 5276084"/>
              <a:gd name="connsiteY4" fmla="*/ 5318338 h 6382473"/>
              <a:gd name="connsiteX0" fmla="*/ 5361511 w 5361511"/>
              <a:gd name="connsiteY0" fmla="*/ 5484707 h 6469611"/>
              <a:gd name="connsiteX1" fmla="*/ 1471032 w 5361511"/>
              <a:gd name="connsiteY1" fmla="*/ 5979608 h 6469611"/>
              <a:gd name="connsiteX2" fmla="*/ 75101 w 5361511"/>
              <a:gd name="connsiteY2" fmla="*/ 2375691 h 6469611"/>
              <a:gd name="connsiteX3" fmla="*/ 2903410 w 5361511"/>
              <a:gd name="connsiteY3" fmla="*/ 0 h 6469611"/>
              <a:gd name="connsiteX4" fmla="*/ 5361511 w 5361511"/>
              <a:gd name="connsiteY4" fmla="*/ 5484707 h 6469611"/>
              <a:gd name="connsiteX0" fmla="*/ 5361511 w 5361511"/>
              <a:gd name="connsiteY0" fmla="*/ 5484707 h 6469611"/>
              <a:gd name="connsiteX1" fmla="*/ 1471032 w 5361511"/>
              <a:gd name="connsiteY1" fmla="*/ 5979608 h 6469611"/>
              <a:gd name="connsiteX2" fmla="*/ 75101 w 5361511"/>
              <a:gd name="connsiteY2" fmla="*/ 2375691 h 6469611"/>
              <a:gd name="connsiteX3" fmla="*/ 2903410 w 5361511"/>
              <a:gd name="connsiteY3" fmla="*/ 0 h 6469611"/>
              <a:gd name="connsiteX4" fmla="*/ 5361511 w 5361511"/>
              <a:gd name="connsiteY4" fmla="*/ 5484707 h 6469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511" h="6469611">
                <a:moveTo>
                  <a:pt x="5361511" y="5484707"/>
                </a:moveTo>
                <a:cubicBezTo>
                  <a:pt x="3752821" y="6932620"/>
                  <a:pt x="2352100" y="6497777"/>
                  <a:pt x="1471032" y="5979608"/>
                </a:cubicBezTo>
                <a:cubicBezTo>
                  <a:pt x="589964" y="5461439"/>
                  <a:pt x="-261157" y="3769757"/>
                  <a:pt x="75101" y="2375691"/>
                </a:cubicBezTo>
                <a:cubicBezTo>
                  <a:pt x="425205" y="924225"/>
                  <a:pt x="1482473" y="0"/>
                  <a:pt x="2903410" y="0"/>
                </a:cubicBezTo>
                <a:cubicBezTo>
                  <a:pt x="3687020" y="1828101"/>
                  <a:pt x="4579113" y="3724206"/>
                  <a:pt x="5361511" y="5484707"/>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3ACC30DF-5D64-DED2-153D-0D44810EE396}"/>
              </a:ext>
            </a:extLst>
          </p:cNvPr>
          <p:cNvSpPr>
            <a:spLocks noGrp="1"/>
          </p:cNvSpPr>
          <p:nvPr>
            <p:ph type="title"/>
          </p:nvPr>
        </p:nvSpPr>
        <p:spPr>
          <a:xfrm>
            <a:off x="461555" y="408667"/>
            <a:ext cx="3790849" cy="4642727"/>
          </a:xfrm>
        </p:spPr>
        <p:txBody>
          <a:bodyPr>
            <a:normAutofit/>
          </a:bodyPr>
          <a:lstStyle/>
          <a:p>
            <a:r>
              <a:rPr lang="en-US" b="1" dirty="0">
                <a:latin typeface="Segoe UI"/>
                <a:cs typeface="Segoe UI"/>
                <a:sym typeface="Bebas Neue" charset="0"/>
              </a:rPr>
              <a:t>Scoring: </a:t>
            </a:r>
            <a:br>
              <a:rPr lang="en-US" b="1" dirty="0"/>
            </a:br>
            <a:r>
              <a:rPr lang="en-US" b="1" dirty="0">
                <a:latin typeface="Segoe UI"/>
                <a:cs typeface="Segoe UI"/>
              </a:rPr>
              <a:t>Confidence Rating Scale</a:t>
            </a:r>
          </a:p>
        </p:txBody>
      </p:sp>
      <p:sp>
        <p:nvSpPr>
          <p:cNvPr id="4" name="Content Placeholder 5">
            <a:extLst>
              <a:ext uri="{FF2B5EF4-FFF2-40B4-BE49-F238E27FC236}">
                <a16:creationId xmlns:a16="http://schemas.microsoft.com/office/drawing/2014/main" id="{08E1E68A-E459-E70D-1893-8C4BC38B8888}"/>
              </a:ext>
            </a:extLst>
          </p:cNvPr>
          <p:cNvSpPr txBox="1">
            <a:spLocks/>
          </p:cNvSpPr>
          <p:nvPr/>
        </p:nvSpPr>
        <p:spPr>
          <a:xfrm>
            <a:off x="4503906" y="408667"/>
            <a:ext cx="7448608" cy="54602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Calisto MT"/>
              </a:rPr>
              <a:t>Evaluate the proposals using the following confidence ratings:</a:t>
            </a:r>
          </a:p>
          <a:p>
            <a:pPr marL="0" indent="0">
              <a:spcBef>
                <a:spcPts val="0"/>
              </a:spcBef>
              <a:buNone/>
            </a:pPr>
            <a:r>
              <a:rPr lang="en-US" sz="1500" dirty="0">
                <a:latin typeface="Calisto MT"/>
              </a:rPr>
              <a:t>Identified by the federal government as an innovative practice. For more information see </a:t>
            </a:r>
            <a:r>
              <a:rPr lang="en-US" sz="1500" dirty="0">
                <a:latin typeface="Calisto MT"/>
                <a:hlinkClick r:id="rId3"/>
              </a:rPr>
              <a:t>https://www.whitehouse.gov/wp-content/uploads/2021/01/OFPPPALTMemorandum-01-14-2021.pdf</a:t>
            </a:r>
            <a:endParaRPr lang="en-US" sz="1500" dirty="0">
              <a:latin typeface="Calisto MT"/>
            </a:endParaRPr>
          </a:p>
          <a:p>
            <a:pPr marL="0" indent="0">
              <a:spcBef>
                <a:spcPts val="0"/>
              </a:spcBef>
              <a:buNone/>
            </a:pPr>
            <a:r>
              <a:rPr lang="en-US" sz="1500" dirty="0">
                <a:latin typeface="Calisto MT"/>
              </a:rPr>
              <a:t> </a:t>
            </a:r>
          </a:p>
          <a:p>
            <a:pPr marL="0" indent="0">
              <a:buNone/>
            </a:pPr>
            <a:endParaRPr lang="en-US" sz="3200" dirty="0">
              <a:latin typeface="Calisto MT" panose="02040603050505030304" pitchFamily="18" charset="0"/>
            </a:endParaRPr>
          </a:p>
          <a:p>
            <a:pPr marL="0" indent="0">
              <a:buNone/>
            </a:pPr>
            <a:endParaRPr lang="en-US" sz="3200" dirty="0">
              <a:latin typeface="Calisto MT" panose="02040603050505030304" pitchFamily="18" charset="0"/>
            </a:endParaRPr>
          </a:p>
          <a:p>
            <a:pPr marL="971550" lvl="1" indent="-514350">
              <a:buFont typeface="+mj-lt"/>
              <a:buAutoNum type="arabicPeriod"/>
            </a:pPr>
            <a:endParaRPr lang="en-US" sz="3000" dirty="0">
              <a:latin typeface="Calisto MT"/>
            </a:endParaRPr>
          </a:p>
        </p:txBody>
      </p:sp>
      <p:graphicFrame>
        <p:nvGraphicFramePr>
          <p:cNvPr id="6" name="Table 5">
            <a:extLst>
              <a:ext uri="{FF2B5EF4-FFF2-40B4-BE49-F238E27FC236}">
                <a16:creationId xmlns:a16="http://schemas.microsoft.com/office/drawing/2014/main" id="{381907CA-DEEC-042B-E94A-70D72F7A20F9}"/>
              </a:ext>
            </a:extLst>
          </p:cNvPr>
          <p:cNvGraphicFramePr>
            <a:graphicFrameLocks noGrp="1"/>
          </p:cNvGraphicFramePr>
          <p:nvPr>
            <p:extLst>
              <p:ext uri="{D42A27DB-BD31-4B8C-83A1-F6EECF244321}">
                <p14:modId xmlns:p14="http://schemas.microsoft.com/office/powerpoint/2010/main" val="2784501664"/>
              </p:ext>
            </p:extLst>
          </p:nvPr>
        </p:nvGraphicFramePr>
        <p:xfrm>
          <a:off x="5149396" y="2035565"/>
          <a:ext cx="5721350" cy="3530727"/>
        </p:xfrm>
        <a:graphic>
          <a:graphicData uri="http://schemas.openxmlformats.org/drawingml/2006/table">
            <a:tbl>
              <a:tblPr firstRow="1" firstCol="1" bandRow="1">
                <a:tableStyleId>{5C22544A-7EE6-4342-B048-85BDC9FD1C3A}</a:tableStyleId>
              </a:tblPr>
              <a:tblGrid>
                <a:gridCol w="2860675">
                  <a:extLst>
                    <a:ext uri="{9D8B030D-6E8A-4147-A177-3AD203B41FA5}">
                      <a16:colId xmlns:a16="http://schemas.microsoft.com/office/drawing/2014/main" val="230152495"/>
                    </a:ext>
                  </a:extLst>
                </a:gridCol>
                <a:gridCol w="2860675">
                  <a:extLst>
                    <a:ext uri="{9D8B030D-6E8A-4147-A177-3AD203B41FA5}">
                      <a16:colId xmlns:a16="http://schemas.microsoft.com/office/drawing/2014/main" val="1781141497"/>
                    </a:ext>
                  </a:extLst>
                </a:gridCol>
              </a:tblGrid>
              <a:tr h="0">
                <a:tc>
                  <a:txBody>
                    <a:bodyPr/>
                    <a:lstStyle/>
                    <a:p>
                      <a:pPr marL="0" marR="208915">
                        <a:lnSpc>
                          <a:spcPct val="99000"/>
                        </a:lnSpc>
                        <a:spcBef>
                          <a:spcPts val="45"/>
                        </a:spcBef>
                        <a:spcAft>
                          <a:spcPts val="0"/>
                        </a:spcAft>
                      </a:pPr>
                      <a:r>
                        <a:rPr lang="en-US" sz="1300" dirty="0">
                          <a:solidFill>
                            <a:srgbClr val="000000"/>
                          </a:solidFill>
                          <a:effectLst/>
                          <a:latin typeface="Times New Roman"/>
                          <a:ea typeface="Times New Roman" panose="02020603050405020304" pitchFamily="18" charset="0"/>
                        </a:rPr>
                        <a:t>3 – Confident</a:t>
                      </a:r>
                      <a:endParaRPr lang="en-US"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208915">
                        <a:lnSpc>
                          <a:spcPct val="99000"/>
                        </a:lnSpc>
                        <a:spcBef>
                          <a:spcPts val="45"/>
                        </a:spcBef>
                        <a:spcAft>
                          <a:spcPts val="0"/>
                        </a:spcAft>
                      </a:pPr>
                      <a:r>
                        <a:rPr lang="en-US" sz="1300" b="0" dirty="0">
                          <a:solidFill>
                            <a:srgbClr val="000000"/>
                          </a:solidFill>
                          <a:effectLst/>
                          <a:latin typeface="Times New Roman"/>
                          <a:ea typeface="Times New Roman" panose="02020603050405020304" pitchFamily="18" charset="0"/>
                        </a:rPr>
                        <a:t>The Reviewers are confident that the applicant understands the requirements, proposes a sound and relevant project, and will be successful in implementing the proposed project. </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3066021"/>
                  </a:ext>
                </a:extLst>
              </a:tr>
              <a:tr h="0">
                <a:tc>
                  <a:txBody>
                    <a:bodyPr/>
                    <a:lstStyle/>
                    <a:p>
                      <a:pPr marL="0" marR="208915">
                        <a:lnSpc>
                          <a:spcPct val="99000"/>
                        </a:lnSpc>
                        <a:spcBef>
                          <a:spcPts val="45"/>
                        </a:spcBef>
                        <a:spcAft>
                          <a:spcPts val="0"/>
                        </a:spcAft>
                      </a:pPr>
                      <a:r>
                        <a:rPr lang="en-US" sz="1300" dirty="0">
                          <a:solidFill>
                            <a:srgbClr val="000000"/>
                          </a:solidFill>
                          <a:effectLst/>
                          <a:latin typeface="Times New Roman"/>
                          <a:ea typeface="Times New Roman" panose="02020603050405020304" pitchFamily="18" charset="0"/>
                        </a:rPr>
                        <a:t>2 – Somewhat Confident</a:t>
                      </a:r>
                      <a:endParaRPr lang="en-US"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208915">
                        <a:lnSpc>
                          <a:spcPct val="99000"/>
                        </a:lnSpc>
                        <a:spcBef>
                          <a:spcPts val="45"/>
                        </a:spcBef>
                        <a:spcAft>
                          <a:spcPts val="0"/>
                        </a:spcAft>
                      </a:pPr>
                      <a:r>
                        <a:rPr lang="en-US" sz="1300" dirty="0">
                          <a:solidFill>
                            <a:srgbClr val="000000"/>
                          </a:solidFill>
                          <a:effectLst/>
                          <a:latin typeface="Times New Roman"/>
                          <a:ea typeface="Times New Roman" panose="02020603050405020304" pitchFamily="18" charset="0"/>
                        </a:rPr>
                        <a:t>The Reviewers are somewhat confident that the applicant understands the requirements, proposes a sound and relevant project, and will be successful in implementing the proposed project.</a:t>
                      </a:r>
                      <a:endParaRPr lang="en-US"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526201"/>
                  </a:ext>
                </a:extLst>
              </a:tr>
              <a:tr h="0">
                <a:tc>
                  <a:txBody>
                    <a:bodyPr/>
                    <a:lstStyle/>
                    <a:p>
                      <a:pPr marL="0" marR="208915">
                        <a:lnSpc>
                          <a:spcPct val="99000"/>
                        </a:lnSpc>
                        <a:spcBef>
                          <a:spcPts val="45"/>
                        </a:spcBef>
                        <a:spcAft>
                          <a:spcPts val="0"/>
                        </a:spcAft>
                      </a:pPr>
                      <a:r>
                        <a:rPr lang="en-US" sz="1300" dirty="0">
                          <a:solidFill>
                            <a:srgbClr val="000000"/>
                          </a:solidFill>
                          <a:effectLst/>
                          <a:latin typeface="Times New Roman"/>
                          <a:ea typeface="Times New Roman" panose="02020603050405020304" pitchFamily="18" charset="0"/>
                        </a:rPr>
                        <a:t>1 – Not confident </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208915">
                        <a:lnSpc>
                          <a:spcPct val="99000"/>
                        </a:lnSpc>
                        <a:spcBef>
                          <a:spcPts val="45"/>
                        </a:spcBef>
                        <a:spcAft>
                          <a:spcPts val="0"/>
                        </a:spcAft>
                      </a:pPr>
                      <a:r>
                        <a:rPr lang="en-US" sz="1300" dirty="0">
                          <a:solidFill>
                            <a:srgbClr val="000000"/>
                          </a:solidFill>
                          <a:effectLst/>
                          <a:latin typeface="Times New Roman"/>
                          <a:ea typeface="Times New Roman" panose="02020603050405020304" pitchFamily="18" charset="0"/>
                        </a:rPr>
                        <a:t>The Reviewers are not confident that the applicant understands the requirements, proposes a sound and relevant project, and will be successful in implementing the proposed project.</a:t>
                      </a:r>
                      <a:endParaRPr lang="en-US"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3678410"/>
                  </a:ext>
                </a:extLst>
              </a:tr>
            </a:tbl>
          </a:graphicData>
        </a:graphic>
      </p:graphicFrame>
    </p:spTree>
    <p:extLst>
      <p:ext uri="{BB962C8B-B14F-4D97-AF65-F5344CB8AC3E}">
        <p14:creationId xmlns:p14="http://schemas.microsoft.com/office/powerpoint/2010/main" val="4019586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8E21-BCC5-FD8C-2A7B-CDEF04042836}"/>
              </a:ext>
            </a:extLst>
          </p:cNvPr>
          <p:cNvSpPr>
            <a:spLocks noGrp="1"/>
          </p:cNvSpPr>
          <p:nvPr>
            <p:ph type="title"/>
          </p:nvPr>
        </p:nvSpPr>
        <p:spPr/>
        <p:txBody>
          <a:bodyPr/>
          <a:lstStyle/>
          <a:p>
            <a:r>
              <a:rPr lang="en-US" sz="4400" b="1">
                <a:latin typeface="Calisto MT" panose="02040603050505030304" pitchFamily="18" charset="0"/>
              </a:rPr>
              <a:t>A. Project Goals and Grant Program Priorities (20 points)</a:t>
            </a:r>
          </a:p>
        </p:txBody>
      </p:sp>
      <p:sp>
        <p:nvSpPr>
          <p:cNvPr id="3" name="Content Placeholder 2">
            <a:extLst>
              <a:ext uri="{FF2B5EF4-FFF2-40B4-BE49-F238E27FC236}">
                <a16:creationId xmlns:a16="http://schemas.microsoft.com/office/drawing/2014/main" id="{D2D319BD-A066-038B-463C-503101F3EAFE}"/>
              </a:ext>
            </a:extLst>
          </p:cNvPr>
          <p:cNvSpPr>
            <a:spLocks noGrp="1"/>
          </p:cNvSpPr>
          <p:nvPr>
            <p:ph sz="half" idx="1"/>
          </p:nvPr>
        </p:nvSpPr>
        <p:spPr>
          <a:xfrm>
            <a:off x="838200" y="1825625"/>
            <a:ext cx="11087100" cy="4318000"/>
          </a:xfrm>
        </p:spPr>
        <p:txBody>
          <a:bodyPr>
            <a:normAutofit fontScale="85000" lnSpcReduction="20000"/>
          </a:bodyPr>
          <a:lstStyle/>
          <a:p>
            <a:r>
              <a:rPr lang="en-US" altLang="en-US" dirty="0">
                <a:solidFill>
                  <a:srgbClr val="000000"/>
                </a:solidFill>
                <a:latin typeface="Calisto MT"/>
                <a:ea typeface="ＭＳ Ｐゴシック"/>
                <a:cs typeface="Arial"/>
              </a:rPr>
              <a:t>Highest possible score for a project that</a:t>
            </a:r>
            <a:r>
              <a:rPr lang="en-US" altLang="en-US" sz="2800" dirty="0">
                <a:solidFill>
                  <a:srgbClr val="000000"/>
                </a:solidFill>
                <a:latin typeface="Calisto MT"/>
                <a:ea typeface="ＭＳ Ｐゴシック"/>
                <a:cs typeface="Arial"/>
              </a:rPr>
              <a:t>:</a:t>
            </a:r>
          </a:p>
          <a:p>
            <a:pPr lvl="1"/>
            <a:r>
              <a:rPr lang="en-US" sz="2800" dirty="0">
                <a:solidFill>
                  <a:srgbClr val="000000"/>
                </a:solidFill>
                <a:latin typeface="Calisto MT"/>
                <a:ea typeface="ＭＳ Ｐゴシック"/>
                <a:cs typeface="Arial"/>
              </a:rPr>
              <a:t>Is from a small, emerging, or volunteer led nonprofit organization;</a:t>
            </a:r>
          </a:p>
          <a:p>
            <a:pPr lvl="1"/>
            <a:r>
              <a:rPr lang="en-US" sz="2800" dirty="0">
                <a:solidFill>
                  <a:srgbClr val="000000"/>
                </a:solidFill>
                <a:latin typeface="Calisto MT"/>
                <a:ea typeface="ＭＳ Ｐゴシック"/>
                <a:cs typeface="Arial"/>
              </a:rPr>
              <a:t>Is from an organization based in or serving an Underserved Community;</a:t>
            </a:r>
          </a:p>
          <a:p>
            <a:pPr lvl="1"/>
            <a:r>
              <a:rPr lang="en-US" sz="2800" dirty="0">
                <a:solidFill>
                  <a:srgbClr val="000000"/>
                </a:solidFill>
                <a:latin typeface="Calisto MT"/>
                <a:ea typeface="ＭＳ Ｐゴシック"/>
                <a:cs typeface="Arial"/>
              </a:rPr>
              <a:t>Demonstrates a strong understanding of their target population’s/community’s needs and an effective project strategy to effectively meets these needs;</a:t>
            </a:r>
          </a:p>
          <a:p>
            <a:pPr lvl="1"/>
            <a:r>
              <a:rPr lang="en-US" sz="2800" dirty="0">
                <a:solidFill>
                  <a:srgbClr val="000000"/>
                </a:solidFill>
                <a:latin typeface="Calisto MT"/>
                <a:ea typeface="ＭＳ Ｐゴシック"/>
                <a:cs typeface="Arial"/>
              </a:rPr>
              <a:t>Provides services, advocacy, or other support to the target population/community that is </a:t>
            </a:r>
            <a:r>
              <a:rPr lang="en-US" sz="2800" b="1">
                <a:solidFill>
                  <a:srgbClr val="000000"/>
                </a:solidFill>
                <a:latin typeface="Calisto MT"/>
                <a:ea typeface="ＭＳ Ｐゴシック"/>
                <a:cs typeface="Arial"/>
              </a:rPr>
              <a:t>not already funded by other County resources;</a:t>
            </a:r>
          </a:p>
          <a:p>
            <a:pPr lvl="1"/>
            <a:r>
              <a:rPr lang="en-US" sz="2800" dirty="0">
                <a:solidFill>
                  <a:srgbClr val="000000"/>
                </a:solidFill>
                <a:latin typeface="Calisto MT"/>
                <a:ea typeface="ＭＳ Ｐゴシック"/>
                <a:cs typeface="Arial"/>
              </a:rPr>
              <a:t>Provides technically, culturally, and/or linguistically proficient services to the target population/community;</a:t>
            </a:r>
          </a:p>
          <a:p>
            <a:pPr lvl="1"/>
            <a:r>
              <a:rPr lang="en-US" sz="2800" dirty="0">
                <a:solidFill>
                  <a:srgbClr val="000000"/>
                </a:solidFill>
                <a:latin typeface="Calisto MT"/>
                <a:ea typeface="ＭＳ Ｐゴシック"/>
                <a:cs typeface="Arial"/>
              </a:rPr>
              <a:t>Demonstrates a broad base of impact through their proposal to their target population/community; and</a:t>
            </a:r>
          </a:p>
          <a:p>
            <a:pPr lvl="1"/>
            <a:r>
              <a:rPr lang="en-US" sz="2800" dirty="0">
                <a:solidFill>
                  <a:srgbClr val="000000"/>
                </a:solidFill>
                <a:latin typeface="Calisto MT"/>
                <a:ea typeface="ＭＳ Ｐゴシック"/>
                <a:cs typeface="Arial"/>
              </a:rPr>
              <a:t>Will be fully implemented within six (6) months</a:t>
            </a:r>
            <a:r>
              <a:rPr lang="en-US" sz="2800">
                <a:solidFill>
                  <a:srgbClr val="000000"/>
                </a:solidFill>
                <a:latin typeface="Calisto MT"/>
                <a:ea typeface="ＭＳ Ｐゴシック"/>
                <a:cs typeface="Arial"/>
              </a:rPr>
              <a:t> </a:t>
            </a:r>
            <a:r>
              <a:rPr lang="en-US" sz="2800" b="1">
                <a:solidFill>
                  <a:srgbClr val="FF0000"/>
                </a:solidFill>
                <a:latin typeface="Calisto MT"/>
                <a:ea typeface="ＭＳ Ｐゴシック"/>
                <a:cs typeface="Arial"/>
              </a:rPr>
              <a:t>(Do not penalize applications based on disconnect between application timeline and review period).</a:t>
            </a:r>
          </a:p>
        </p:txBody>
      </p:sp>
    </p:spTree>
    <p:extLst>
      <p:ext uri="{BB962C8B-B14F-4D97-AF65-F5344CB8AC3E}">
        <p14:creationId xmlns:p14="http://schemas.microsoft.com/office/powerpoint/2010/main" val="2113767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FF39-57EF-6EB1-9D42-65FD86AE12E3}"/>
              </a:ext>
            </a:extLst>
          </p:cNvPr>
          <p:cNvSpPr>
            <a:spLocks noGrp="1"/>
          </p:cNvSpPr>
          <p:nvPr>
            <p:ph type="title"/>
          </p:nvPr>
        </p:nvSpPr>
        <p:spPr/>
        <p:txBody>
          <a:bodyPr>
            <a:normAutofit fontScale="90000"/>
          </a:bodyPr>
          <a:lstStyle/>
          <a:p>
            <a:br>
              <a:rPr lang="en-US" sz="4900" b="1">
                <a:latin typeface="Calisto MT" panose="02040603050505030304" pitchFamily="18" charset="0"/>
              </a:rPr>
            </a:br>
            <a:r>
              <a:rPr lang="en-US" sz="4900" b="1">
                <a:latin typeface="Calisto MT" panose="02040603050505030304" pitchFamily="18" charset="0"/>
              </a:rPr>
              <a:t>B. Sound Fiscal Management and Budget </a:t>
            </a:r>
            <a:br>
              <a:rPr lang="en-US" sz="4900" b="1">
                <a:latin typeface="Calisto MT" panose="02040603050505030304" pitchFamily="18" charset="0"/>
              </a:rPr>
            </a:br>
            <a:r>
              <a:rPr lang="en-US" sz="4900" b="1">
                <a:latin typeface="Calisto MT" panose="02040603050505030304" pitchFamily="18" charset="0"/>
              </a:rPr>
              <a:t>(15 points) </a:t>
            </a:r>
            <a:br>
              <a:rPr lang="en-US" sz="4400" b="1">
                <a:latin typeface="Calisto MT" panose="02040603050505030304" pitchFamily="18" charset="0"/>
              </a:rPr>
            </a:br>
            <a:endParaRPr lang="en-US"/>
          </a:p>
        </p:txBody>
      </p:sp>
      <p:sp>
        <p:nvSpPr>
          <p:cNvPr id="3" name="Content Placeholder 2">
            <a:extLst>
              <a:ext uri="{FF2B5EF4-FFF2-40B4-BE49-F238E27FC236}">
                <a16:creationId xmlns:a16="http://schemas.microsoft.com/office/drawing/2014/main" id="{690DF5C1-039A-FC94-E5CE-D8ADAEC005D7}"/>
              </a:ext>
            </a:extLst>
          </p:cNvPr>
          <p:cNvSpPr>
            <a:spLocks noGrp="1"/>
          </p:cNvSpPr>
          <p:nvPr>
            <p:ph sz="half" idx="1"/>
          </p:nvPr>
        </p:nvSpPr>
        <p:spPr>
          <a:xfrm>
            <a:off x="838199" y="1825625"/>
            <a:ext cx="10912813" cy="4351338"/>
          </a:xfrm>
        </p:spPr>
        <p:txBody>
          <a:bodyPr/>
          <a:lstStyle/>
          <a:p>
            <a:r>
              <a:rPr lang="en-US">
                <a:latin typeface="Calisto MT" panose="02040603050505030304" pitchFamily="18" charset="0"/>
              </a:rPr>
              <a:t>Applicant demonstrates sound grant and fiscal management practices and will be able to submit financial reports and back-up documentation to meet administrative and audit requirements (5 points); </a:t>
            </a:r>
          </a:p>
          <a:p>
            <a:r>
              <a:rPr lang="en-US">
                <a:latin typeface="Calisto MT" panose="02040603050505030304" pitchFamily="18" charset="0"/>
              </a:rPr>
              <a:t>Expenses listed in the Budget and Budget Justification are consistent    with the Project Strategy and other parts of the proposal (5 points); </a:t>
            </a:r>
          </a:p>
          <a:p>
            <a:r>
              <a:rPr lang="en-US">
                <a:latin typeface="Calisto MT" panose="02040603050505030304" pitchFamily="18" charset="0"/>
              </a:rPr>
              <a:t>Applicant’s Budget and Budget Justification reflect reasonable and realistic costs needed to implement the proposal and achieve the stated outcomes for the target population/community (5 points)</a:t>
            </a:r>
          </a:p>
        </p:txBody>
      </p:sp>
    </p:spTree>
    <p:extLst>
      <p:ext uri="{BB962C8B-B14F-4D97-AF65-F5344CB8AC3E}">
        <p14:creationId xmlns:p14="http://schemas.microsoft.com/office/powerpoint/2010/main" val="4049103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D75F3-93E8-33FF-2838-1D31A32AC3A9}"/>
              </a:ext>
            </a:extLst>
          </p:cNvPr>
          <p:cNvSpPr>
            <a:spLocks noGrp="1"/>
          </p:cNvSpPr>
          <p:nvPr>
            <p:ph type="title"/>
          </p:nvPr>
        </p:nvSpPr>
        <p:spPr/>
        <p:txBody>
          <a:bodyPr>
            <a:normAutofit fontScale="90000"/>
          </a:bodyPr>
          <a:lstStyle/>
          <a:p>
            <a:br>
              <a:rPr lang="en-US" sz="4400" b="1">
                <a:latin typeface="Calisto MT" panose="02040603050505030304" pitchFamily="18" charset="0"/>
              </a:rPr>
            </a:br>
            <a:r>
              <a:rPr lang="en-US" sz="4400" b="1">
                <a:latin typeface="Calisto MT" panose="02040603050505030304" pitchFamily="18" charset="0"/>
              </a:rPr>
              <a:t>C. Organizational Capability and Relevant Experience (35 points) </a:t>
            </a:r>
            <a:br>
              <a:rPr lang="en-US" sz="4400" b="1">
                <a:latin typeface="Calisto MT" panose="02040603050505030304" pitchFamily="18" charset="0"/>
              </a:rPr>
            </a:br>
            <a:endParaRPr lang="en-US"/>
          </a:p>
        </p:txBody>
      </p:sp>
      <p:sp>
        <p:nvSpPr>
          <p:cNvPr id="3" name="Content Placeholder 2">
            <a:extLst>
              <a:ext uri="{FF2B5EF4-FFF2-40B4-BE49-F238E27FC236}">
                <a16:creationId xmlns:a16="http://schemas.microsoft.com/office/drawing/2014/main" id="{7FCCB6CF-08E3-0144-D46D-56417B12DF1D}"/>
              </a:ext>
            </a:extLst>
          </p:cNvPr>
          <p:cNvSpPr>
            <a:spLocks noGrp="1"/>
          </p:cNvSpPr>
          <p:nvPr>
            <p:ph sz="half" idx="1"/>
          </p:nvPr>
        </p:nvSpPr>
        <p:spPr>
          <a:xfrm>
            <a:off x="838200" y="1825625"/>
            <a:ext cx="10883630" cy="4351338"/>
          </a:xfrm>
        </p:spPr>
        <p:txBody>
          <a:bodyPr/>
          <a:lstStyle/>
          <a:p>
            <a:r>
              <a:rPr lang="en-US">
                <a:latin typeface="Calisto MT" panose="02040603050505030304" pitchFamily="18" charset="0"/>
              </a:rPr>
              <a:t>Applicant demonstrates the cultural, linguistic, and/or technical proficiency to work with their target population/community in the context of the proposed project (15 points); </a:t>
            </a:r>
          </a:p>
          <a:p>
            <a:r>
              <a:rPr lang="en-US">
                <a:latin typeface="Calisto MT" panose="02040603050505030304" pitchFamily="18" charset="0"/>
              </a:rPr>
              <a:t>Applicant demonstrates the subject-matter expertise to deliver the proposed outcomes to the target population/community (5 points); </a:t>
            </a:r>
          </a:p>
          <a:p>
            <a:r>
              <a:rPr lang="en-US">
                <a:latin typeface="Calisto MT" panose="02040603050505030304" pitchFamily="18" charset="0"/>
              </a:rPr>
              <a:t>Applicant demonstrates a strong relationship with their target population/community and can effectively perform outreach to promote, engage, and/or connect the target communities/populations with the proposed project (15 points).</a:t>
            </a:r>
          </a:p>
        </p:txBody>
      </p:sp>
    </p:spTree>
    <p:extLst>
      <p:ext uri="{BB962C8B-B14F-4D97-AF65-F5344CB8AC3E}">
        <p14:creationId xmlns:p14="http://schemas.microsoft.com/office/powerpoint/2010/main" val="1497711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246F2-EB80-32A1-1858-AB5DACA41E90}"/>
              </a:ext>
            </a:extLst>
          </p:cNvPr>
          <p:cNvSpPr>
            <a:spLocks noGrp="1"/>
          </p:cNvSpPr>
          <p:nvPr>
            <p:ph type="title"/>
          </p:nvPr>
        </p:nvSpPr>
        <p:spPr/>
        <p:txBody>
          <a:bodyPr/>
          <a:lstStyle/>
          <a:p>
            <a:r>
              <a:rPr lang="en-US" sz="4400" b="1">
                <a:latin typeface="Calisto MT" panose="02040603050505030304" pitchFamily="18" charset="0"/>
              </a:rPr>
              <a:t>D. Performance Plan (10 points) </a:t>
            </a:r>
            <a:endParaRPr lang="en-US"/>
          </a:p>
        </p:txBody>
      </p:sp>
      <p:sp>
        <p:nvSpPr>
          <p:cNvPr id="3" name="Content Placeholder 2">
            <a:extLst>
              <a:ext uri="{FF2B5EF4-FFF2-40B4-BE49-F238E27FC236}">
                <a16:creationId xmlns:a16="http://schemas.microsoft.com/office/drawing/2014/main" id="{50DDB54E-3219-BC4F-9F68-8924896AF4C0}"/>
              </a:ext>
            </a:extLst>
          </p:cNvPr>
          <p:cNvSpPr>
            <a:spLocks noGrp="1"/>
          </p:cNvSpPr>
          <p:nvPr>
            <p:ph sz="half" idx="1"/>
          </p:nvPr>
        </p:nvSpPr>
        <p:spPr>
          <a:xfrm>
            <a:off x="838199" y="1825625"/>
            <a:ext cx="10786353" cy="4351338"/>
          </a:xfrm>
        </p:spPr>
        <p:txBody>
          <a:bodyPr/>
          <a:lstStyle/>
          <a:p>
            <a:r>
              <a:rPr lang="en-US">
                <a:latin typeface="Calisto MT" panose="02040603050505030304" pitchFamily="18" charset="0"/>
              </a:rPr>
              <a:t>Applicant demonstrates in their Performance Plan a clear process to measure/evaluate its project (5 points); and </a:t>
            </a:r>
          </a:p>
          <a:p>
            <a:r>
              <a:rPr lang="en-US">
                <a:latin typeface="Calisto MT" panose="02040603050505030304" pitchFamily="18" charset="0"/>
              </a:rPr>
              <a:t>Proposal’s choice of KPI’s/metrics, milestones, other evaluation methods, and ultimate outcomes fit the project strategy and Grant Program’s goals (5 points). </a:t>
            </a:r>
          </a:p>
        </p:txBody>
      </p:sp>
    </p:spTree>
    <p:extLst>
      <p:ext uri="{BB962C8B-B14F-4D97-AF65-F5344CB8AC3E}">
        <p14:creationId xmlns:p14="http://schemas.microsoft.com/office/powerpoint/2010/main" val="443046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D3F81-510A-E072-B61C-1BB2FA1699EC}"/>
              </a:ext>
            </a:extLst>
          </p:cNvPr>
          <p:cNvSpPr>
            <a:spLocks noGrp="1"/>
          </p:cNvSpPr>
          <p:nvPr>
            <p:ph type="title"/>
          </p:nvPr>
        </p:nvSpPr>
        <p:spPr/>
        <p:txBody>
          <a:bodyPr>
            <a:normAutofit fontScale="90000"/>
          </a:bodyPr>
          <a:lstStyle/>
          <a:p>
            <a:br>
              <a:rPr lang="en-US"/>
            </a:br>
            <a:r>
              <a:rPr lang="en-US" b="1">
                <a:latin typeface="Calisto MT" panose="02040603050505030304" pitchFamily="18" charset="0"/>
              </a:rPr>
              <a:t>E. </a:t>
            </a:r>
            <a:r>
              <a:rPr lang="en-US" sz="4400" b="1">
                <a:latin typeface="Calisto MT" panose="02040603050505030304" pitchFamily="18" charset="0"/>
              </a:rPr>
              <a:t>Soundness of the Overall Proposal (20 points) </a:t>
            </a:r>
            <a:br>
              <a:rPr kumimoji="0" lang="en-US" sz="6000" b="1" i="0" u="none" strike="noStrike" kern="1200" cap="none" spc="0" normalizeH="0" baseline="0" noProof="0">
                <a:ln>
                  <a:noFill/>
                </a:ln>
                <a:solidFill>
                  <a:prstClr val="black"/>
                </a:solidFill>
                <a:effectLst/>
                <a:uLnTx/>
                <a:uFillTx/>
                <a:latin typeface="Calisto MT" panose="02040603050505030304" pitchFamily="18" charset="0"/>
              </a:rPr>
            </a:br>
            <a:endParaRPr lang="en-US"/>
          </a:p>
        </p:txBody>
      </p:sp>
      <p:sp>
        <p:nvSpPr>
          <p:cNvPr id="3" name="Content Placeholder 2">
            <a:extLst>
              <a:ext uri="{FF2B5EF4-FFF2-40B4-BE49-F238E27FC236}">
                <a16:creationId xmlns:a16="http://schemas.microsoft.com/office/drawing/2014/main" id="{44981431-49BE-6826-7BC5-097489A88F99}"/>
              </a:ext>
            </a:extLst>
          </p:cNvPr>
          <p:cNvSpPr>
            <a:spLocks noGrp="1"/>
          </p:cNvSpPr>
          <p:nvPr>
            <p:ph sz="half" idx="1"/>
          </p:nvPr>
        </p:nvSpPr>
        <p:spPr>
          <a:xfrm>
            <a:off x="838199" y="1825625"/>
            <a:ext cx="11078183" cy="4351338"/>
          </a:xfrm>
        </p:spPr>
        <p:txBody>
          <a:bodyPr/>
          <a:lstStyle/>
          <a:p>
            <a:r>
              <a:rPr lang="en-US">
                <a:latin typeface="Calisto MT" panose="02040603050505030304" pitchFamily="18" charset="0"/>
              </a:rPr>
              <a:t>Proposal clearly demonstrates the effectiveness of proposed activities and, if funded, will result in the accomplishment of their stated outcomes (5 points); </a:t>
            </a:r>
          </a:p>
          <a:p>
            <a:r>
              <a:rPr lang="en-US">
                <a:latin typeface="Calisto MT" panose="02040603050505030304" pitchFamily="18" charset="0"/>
              </a:rPr>
              <a:t>The implementation plan within the proposal is realistic and achievable based on the proposed timeline (10 points); and </a:t>
            </a:r>
          </a:p>
          <a:p>
            <a:r>
              <a:rPr lang="en-US">
                <a:latin typeface="Calisto MT" panose="02040603050505030304" pitchFamily="18" charset="0"/>
              </a:rPr>
              <a:t>Proposal’ contingency plans for a lower than requested funding amount is realistic and still results in desired outcomes albeit at a lower level (5 points)</a:t>
            </a:r>
          </a:p>
        </p:txBody>
      </p:sp>
    </p:spTree>
    <p:extLst>
      <p:ext uri="{BB962C8B-B14F-4D97-AF65-F5344CB8AC3E}">
        <p14:creationId xmlns:p14="http://schemas.microsoft.com/office/powerpoint/2010/main" val="1984409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D3F81-510A-E072-B61C-1BB2FA1699EC}"/>
              </a:ext>
            </a:extLst>
          </p:cNvPr>
          <p:cNvSpPr>
            <a:spLocks noGrp="1"/>
          </p:cNvSpPr>
          <p:nvPr>
            <p:ph type="title"/>
          </p:nvPr>
        </p:nvSpPr>
        <p:spPr/>
        <p:txBody>
          <a:bodyPr>
            <a:normAutofit/>
          </a:bodyPr>
          <a:lstStyle/>
          <a:p>
            <a:br>
              <a:rPr lang="en-US" dirty="0"/>
            </a:br>
            <a:r>
              <a:rPr lang="en-US" b="1" dirty="0">
                <a:latin typeface="Calisto MT" panose="02040603050505030304" pitchFamily="18" charset="0"/>
              </a:rPr>
              <a:t>Review Due Date</a:t>
            </a:r>
            <a:endParaRPr lang="en-US" dirty="0"/>
          </a:p>
        </p:txBody>
      </p:sp>
      <p:sp>
        <p:nvSpPr>
          <p:cNvPr id="3" name="Content Placeholder 2">
            <a:extLst>
              <a:ext uri="{FF2B5EF4-FFF2-40B4-BE49-F238E27FC236}">
                <a16:creationId xmlns:a16="http://schemas.microsoft.com/office/drawing/2014/main" id="{44981431-49BE-6826-7BC5-097489A88F99}"/>
              </a:ext>
            </a:extLst>
          </p:cNvPr>
          <p:cNvSpPr>
            <a:spLocks noGrp="1"/>
          </p:cNvSpPr>
          <p:nvPr>
            <p:ph sz="half" idx="1"/>
          </p:nvPr>
        </p:nvSpPr>
        <p:spPr>
          <a:xfrm>
            <a:off x="838199" y="1825625"/>
            <a:ext cx="11078183" cy="4351338"/>
          </a:xfrm>
        </p:spPr>
        <p:txBody>
          <a:bodyPr>
            <a:normAutofit/>
          </a:bodyPr>
          <a:lstStyle/>
          <a:p>
            <a:pPr>
              <a:buFont typeface="Arial" panose="020B0604020202020204" pitchFamily="34" charset="0"/>
              <a:buChar char="•"/>
            </a:pPr>
            <a:r>
              <a:rPr lang="en-US" sz="3600" dirty="0">
                <a:latin typeface="Calisto MT" panose="02040603050505030304" pitchFamily="18" charset="0"/>
              </a:rPr>
              <a:t>Reviews are due no later than </a:t>
            </a:r>
            <a:r>
              <a:rPr lang="en-US" sz="3600" b="1" u="sng" dirty="0">
                <a:latin typeface="Calisto MT" panose="02040603050505030304" pitchFamily="18" charset="0"/>
              </a:rPr>
              <a:t>April 30, 2024</a:t>
            </a:r>
            <a:r>
              <a:rPr lang="en-US" sz="3600" dirty="0">
                <a:latin typeface="Calisto MT" panose="02040603050505030304" pitchFamily="18" charset="0"/>
              </a:rPr>
              <a:t>.</a:t>
            </a:r>
          </a:p>
          <a:p>
            <a:pPr>
              <a:buFont typeface="Arial" panose="020B0604020202020204" pitchFamily="34" charset="0"/>
              <a:buChar char="•"/>
            </a:pPr>
            <a:endParaRPr lang="en-US" sz="3600" dirty="0">
              <a:latin typeface="Calisto MT" panose="02040603050505030304" pitchFamily="18" charset="0"/>
            </a:endParaRPr>
          </a:p>
          <a:p>
            <a:pPr>
              <a:buFont typeface="Arial" panose="020B0604020202020204" pitchFamily="34" charset="0"/>
              <a:buChar char="•"/>
            </a:pPr>
            <a:r>
              <a:rPr lang="en-US" sz="3600" dirty="0">
                <a:latin typeface="Calisto MT" panose="02040603050505030304" pitchFamily="18" charset="0"/>
              </a:rPr>
              <a:t>Please let us know as soon as possible if you are unable to meet the deadline</a:t>
            </a:r>
          </a:p>
          <a:p>
            <a:pPr>
              <a:buFont typeface="Arial" panose="020B0604020202020204" pitchFamily="34" charset="0"/>
              <a:buChar char="•"/>
            </a:pPr>
            <a:endParaRPr lang="en-US" sz="3600" dirty="0">
              <a:latin typeface="Calisto MT" panose="02040603050505030304" pitchFamily="18" charset="0"/>
            </a:endParaRPr>
          </a:p>
          <a:p>
            <a:pPr marL="0" indent="0" algn="ctr">
              <a:buNone/>
            </a:pPr>
            <a:r>
              <a:rPr lang="en-US" sz="3600" b="1" dirty="0">
                <a:latin typeface="Calisto MT" panose="02040603050505030304" pitchFamily="18" charset="0"/>
              </a:rPr>
              <a:t>THANK YOU</a:t>
            </a:r>
          </a:p>
        </p:txBody>
      </p:sp>
    </p:spTree>
    <p:extLst>
      <p:ext uri="{BB962C8B-B14F-4D97-AF65-F5344CB8AC3E}">
        <p14:creationId xmlns:p14="http://schemas.microsoft.com/office/powerpoint/2010/main" val="1393754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ord 2">
            <a:extLst>
              <a:ext uri="{FF2B5EF4-FFF2-40B4-BE49-F238E27FC236}">
                <a16:creationId xmlns:a16="http://schemas.microsoft.com/office/drawing/2014/main" id="{7C51D85A-0AB6-9655-CC16-B1686563B80F}"/>
              </a:ext>
            </a:extLst>
          </p:cNvPr>
          <p:cNvSpPr/>
          <p:nvPr/>
        </p:nvSpPr>
        <p:spPr>
          <a:xfrm rot="12253593">
            <a:off x="-1151388" y="-115097"/>
            <a:ext cx="5361511" cy="6469611"/>
          </a:xfrm>
          <a:custGeom>
            <a:avLst/>
            <a:gdLst>
              <a:gd name="connsiteX0" fmla="*/ 5360325 w 6213289"/>
              <a:gd name="connsiteY0" fmla="*/ 5528014 h 6548668"/>
              <a:gd name="connsiteX1" fmla="*/ 1491705 w 6213289"/>
              <a:gd name="connsiteY1" fmla="*/ 6071490 h 6548668"/>
              <a:gd name="connsiteX2" fmla="*/ 95774 w 6213289"/>
              <a:gd name="connsiteY2" fmla="*/ 2467573 h 6548668"/>
              <a:gd name="connsiteX3" fmla="*/ 3106644 w 6213289"/>
              <a:gd name="connsiteY3" fmla="*/ -1 h 6548668"/>
              <a:gd name="connsiteX4" fmla="*/ 5360325 w 6213289"/>
              <a:gd name="connsiteY4" fmla="*/ 5528014 h 6548668"/>
              <a:gd name="connsiteX0" fmla="*/ 5360562 w 5360562"/>
              <a:gd name="connsiteY0" fmla="*/ 5436132 h 6456877"/>
              <a:gd name="connsiteX1" fmla="*/ 1491942 w 5360562"/>
              <a:gd name="connsiteY1" fmla="*/ 5979608 h 6456877"/>
              <a:gd name="connsiteX2" fmla="*/ 96011 w 5360562"/>
              <a:gd name="connsiteY2" fmla="*/ 2375691 h 6456877"/>
              <a:gd name="connsiteX3" fmla="*/ 2924320 w 5360562"/>
              <a:gd name="connsiteY3" fmla="*/ 0 h 6456877"/>
              <a:gd name="connsiteX4" fmla="*/ 5360562 w 5360562"/>
              <a:gd name="connsiteY4" fmla="*/ 5436132 h 6456877"/>
              <a:gd name="connsiteX0" fmla="*/ 5360562 w 5360562"/>
              <a:gd name="connsiteY0" fmla="*/ 5436132 h 6456877"/>
              <a:gd name="connsiteX1" fmla="*/ 1491942 w 5360562"/>
              <a:gd name="connsiteY1" fmla="*/ 5979608 h 6456877"/>
              <a:gd name="connsiteX2" fmla="*/ 96011 w 5360562"/>
              <a:gd name="connsiteY2" fmla="*/ 2375691 h 6456877"/>
              <a:gd name="connsiteX3" fmla="*/ 2924320 w 5360562"/>
              <a:gd name="connsiteY3" fmla="*/ 0 h 6456877"/>
              <a:gd name="connsiteX4" fmla="*/ 5360562 w 5360562"/>
              <a:gd name="connsiteY4" fmla="*/ 5436132 h 6456877"/>
              <a:gd name="connsiteX0" fmla="*/ 5276084 w 5276084"/>
              <a:gd name="connsiteY0" fmla="*/ 5318338 h 6281269"/>
              <a:gd name="connsiteX1" fmla="*/ 1470203 w 5276084"/>
              <a:gd name="connsiteY1" fmla="*/ 5979608 h 6281269"/>
              <a:gd name="connsiteX2" fmla="*/ 74272 w 5276084"/>
              <a:gd name="connsiteY2" fmla="*/ 2375691 h 6281269"/>
              <a:gd name="connsiteX3" fmla="*/ 2902581 w 5276084"/>
              <a:gd name="connsiteY3" fmla="*/ 0 h 6281269"/>
              <a:gd name="connsiteX4" fmla="*/ 5276084 w 5276084"/>
              <a:gd name="connsiteY4" fmla="*/ 5318338 h 6281269"/>
              <a:gd name="connsiteX0" fmla="*/ 5276084 w 5276084"/>
              <a:gd name="connsiteY0" fmla="*/ 5318338 h 6382473"/>
              <a:gd name="connsiteX1" fmla="*/ 1470203 w 5276084"/>
              <a:gd name="connsiteY1" fmla="*/ 5979608 h 6382473"/>
              <a:gd name="connsiteX2" fmla="*/ 74272 w 5276084"/>
              <a:gd name="connsiteY2" fmla="*/ 2375691 h 6382473"/>
              <a:gd name="connsiteX3" fmla="*/ 2902581 w 5276084"/>
              <a:gd name="connsiteY3" fmla="*/ 0 h 6382473"/>
              <a:gd name="connsiteX4" fmla="*/ 5276084 w 5276084"/>
              <a:gd name="connsiteY4" fmla="*/ 5318338 h 6382473"/>
              <a:gd name="connsiteX0" fmla="*/ 5361511 w 5361511"/>
              <a:gd name="connsiteY0" fmla="*/ 5484707 h 6469611"/>
              <a:gd name="connsiteX1" fmla="*/ 1471032 w 5361511"/>
              <a:gd name="connsiteY1" fmla="*/ 5979608 h 6469611"/>
              <a:gd name="connsiteX2" fmla="*/ 75101 w 5361511"/>
              <a:gd name="connsiteY2" fmla="*/ 2375691 h 6469611"/>
              <a:gd name="connsiteX3" fmla="*/ 2903410 w 5361511"/>
              <a:gd name="connsiteY3" fmla="*/ 0 h 6469611"/>
              <a:gd name="connsiteX4" fmla="*/ 5361511 w 5361511"/>
              <a:gd name="connsiteY4" fmla="*/ 5484707 h 6469611"/>
              <a:gd name="connsiteX0" fmla="*/ 5361511 w 5361511"/>
              <a:gd name="connsiteY0" fmla="*/ 5484707 h 6469611"/>
              <a:gd name="connsiteX1" fmla="*/ 1471032 w 5361511"/>
              <a:gd name="connsiteY1" fmla="*/ 5979608 h 6469611"/>
              <a:gd name="connsiteX2" fmla="*/ 75101 w 5361511"/>
              <a:gd name="connsiteY2" fmla="*/ 2375691 h 6469611"/>
              <a:gd name="connsiteX3" fmla="*/ 2903410 w 5361511"/>
              <a:gd name="connsiteY3" fmla="*/ 0 h 6469611"/>
              <a:gd name="connsiteX4" fmla="*/ 5361511 w 5361511"/>
              <a:gd name="connsiteY4" fmla="*/ 5484707 h 6469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511" h="6469611">
                <a:moveTo>
                  <a:pt x="5361511" y="5484707"/>
                </a:moveTo>
                <a:cubicBezTo>
                  <a:pt x="3752821" y="6932620"/>
                  <a:pt x="2352100" y="6497777"/>
                  <a:pt x="1471032" y="5979608"/>
                </a:cubicBezTo>
                <a:cubicBezTo>
                  <a:pt x="589964" y="5461439"/>
                  <a:pt x="-261157" y="3769757"/>
                  <a:pt x="75101" y="2375691"/>
                </a:cubicBezTo>
                <a:cubicBezTo>
                  <a:pt x="425205" y="924225"/>
                  <a:pt x="1482473" y="0"/>
                  <a:pt x="2903410" y="0"/>
                </a:cubicBezTo>
                <a:cubicBezTo>
                  <a:pt x="3687020" y="1828101"/>
                  <a:pt x="4579113" y="3724206"/>
                  <a:pt x="5361511" y="5484707"/>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ACC30DF-5D64-DED2-153D-0D44810EE396}"/>
              </a:ext>
            </a:extLst>
          </p:cNvPr>
          <p:cNvSpPr>
            <a:spLocks noGrp="1"/>
          </p:cNvSpPr>
          <p:nvPr>
            <p:ph type="title"/>
          </p:nvPr>
        </p:nvSpPr>
        <p:spPr>
          <a:xfrm>
            <a:off x="461555" y="408667"/>
            <a:ext cx="3790849" cy="4642727"/>
          </a:xfrm>
        </p:spPr>
        <p:txBody>
          <a:bodyPr>
            <a:normAutofit/>
          </a:bodyPr>
          <a:lstStyle/>
          <a:p>
            <a:r>
              <a:rPr lang="en-US" b="1" dirty="0">
                <a:sym typeface="Bebas Neue" charset="0"/>
              </a:rPr>
              <a:t>Training</a:t>
            </a:r>
            <a:br>
              <a:rPr lang="en-US" b="1" dirty="0">
                <a:sym typeface="Bebas Neue" charset="0"/>
              </a:rPr>
            </a:br>
            <a:r>
              <a:rPr lang="en-US" b="1" dirty="0">
                <a:sym typeface="Bebas Neue" charset="0"/>
              </a:rPr>
              <a:t>Agenda</a:t>
            </a:r>
          </a:p>
        </p:txBody>
      </p:sp>
      <p:sp>
        <p:nvSpPr>
          <p:cNvPr id="4" name="Content Placeholder 5">
            <a:extLst>
              <a:ext uri="{FF2B5EF4-FFF2-40B4-BE49-F238E27FC236}">
                <a16:creationId xmlns:a16="http://schemas.microsoft.com/office/drawing/2014/main" id="{08E1E68A-E459-E70D-1893-8C4BC38B8888}"/>
              </a:ext>
            </a:extLst>
          </p:cNvPr>
          <p:cNvSpPr txBox="1">
            <a:spLocks/>
          </p:cNvSpPr>
          <p:nvPr/>
        </p:nvSpPr>
        <p:spPr>
          <a:xfrm>
            <a:off x="4408413" y="408667"/>
            <a:ext cx="7544101" cy="5460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latin typeface="Calisto MT" panose="02040603050505030304" pitchFamily="18" charset="0"/>
              </a:rPr>
              <a:t>Community Grant Reviewer: Context and Process</a:t>
            </a:r>
          </a:p>
          <a:p>
            <a:pPr marL="457200" indent="-223838"/>
            <a:r>
              <a:rPr lang="en-US" sz="2000" dirty="0">
                <a:latin typeface="Calisto MT" panose="02040603050505030304" pitchFamily="18" charset="0"/>
              </a:rPr>
              <a:t>Background</a:t>
            </a:r>
            <a:endParaRPr lang="en-US" sz="2000">
              <a:latin typeface="Calisto MT" panose="02040603050505030304" pitchFamily="18" charset="0"/>
            </a:endParaRPr>
          </a:p>
          <a:p>
            <a:pPr marL="457200" indent="-223838"/>
            <a:r>
              <a:rPr lang="en-US" sz="2000" dirty="0">
                <a:latin typeface="Calisto MT" panose="02040603050505030304" pitchFamily="18" charset="0"/>
              </a:rPr>
              <a:t>Contracting Process</a:t>
            </a:r>
            <a:endParaRPr lang="en-US" sz="2000">
              <a:latin typeface="Calisto MT" panose="02040603050505030304" pitchFamily="18" charset="0"/>
            </a:endParaRPr>
          </a:p>
          <a:p>
            <a:pPr marL="457200" indent="-223838"/>
            <a:r>
              <a:rPr lang="en-US" sz="2000" dirty="0">
                <a:latin typeface="Calisto MT" panose="02040603050505030304" pitchFamily="18" charset="0"/>
              </a:rPr>
              <a:t>Conflict of Interest</a:t>
            </a:r>
            <a:endParaRPr lang="en-US" sz="2000">
              <a:latin typeface="Calisto MT" panose="02040603050505030304" pitchFamily="18" charset="0"/>
            </a:endParaRPr>
          </a:p>
          <a:p>
            <a:pPr marL="457200" indent="-223838"/>
            <a:r>
              <a:rPr lang="en-US" sz="2000" dirty="0">
                <a:latin typeface="Calisto MT" panose="02040603050505030304" pitchFamily="18" charset="0"/>
              </a:rPr>
              <a:t>Agreement Upload in Grants Portal</a:t>
            </a:r>
            <a:endParaRPr lang="en-US" sz="2000">
              <a:latin typeface="Calisto MT" panose="02040603050505030304" pitchFamily="18" charset="0"/>
            </a:endParaRPr>
          </a:p>
          <a:p>
            <a:pPr marL="457200" indent="-223838"/>
            <a:r>
              <a:rPr lang="en-US" sz="2000" dirty="0">
                <a:latin typeface="Calisto MT" panose="02040603050505030304" pitchFamily="18" charset="0"/>
              </a:rPr>
              <a:t>Online Review Portal - Instructions</a:t>
            </a:r>
            <a:endParaRPr lang="en-US" sz="2000">
              <a:latin typeface="Calisto MT" panose="02040603050505030304" pitchFamily="18" charset="0"/>
            </a:endParaRPr>
          </a:p>
          <a:p>
            <a:pPr marL="457200" indent="-223838"/>
            <a:r>
              <a:rPr lang="en-US" sz="2000" dirty="0">
                <a:latin typeface="Calisto MT" panose="02040603050505030304" pitchFamily="18" charset="0"/>
              </a:rPr>
              <a:t>Payment Process</a:t>
            </a:r>
            <a:endParaRPr lang="en-US" sz="2000">
              <a:latin typeface="Calisto MT" panose="02040603050505030304" pitchFamily="18" charset="0"/>
            </a:endParaRPr>
          </a:p>
          <a:p>
            <a:pPr marL="0" indent="0">
              <a:buNone/>
            </a:pPr>
            <a:r>
              <a:rPr lang="en-US" sz="2000" i="1" dirty="0">
                <a:latin typeface="Calisto MT" panose="02040603050505030304" pitchFamily="18" charset="0"/>
              </a:rPr>
              <a:t>Community Projects Fund Quarter 1 Grants Program</a:t>
            </a:r>
          </a:p>
          <a:p>
            <a:pPr marL="457200" indent="-223838"/>
            <a:r>
              <a:rPr lang="en-US" sz="2000" dirty="0">
                <a:latin typeface="Calisto MT" panose="02040603050505030304" pitchFamily="18" charset="0"/>
              </a:rPr>
              <a:t>Overview of the program</a:t>
            </a:r>
            <a:endParaRPr lang="en-US" sz="2000">
              <a:latin typeface="Calisto MT" panose="02040603050505030304" pitchFamily="18" charset="0"/>
            </a:endParaRPr>
          </a:p>
          <a:p>
            <a:pPr marL="457200" indent="-223838"/>
            <a:r>
              <a:rPr lang="en-US" sz="2000" dirty="0">
                <a:latin typeface="Calisto MT" panose="02040603050505030304" pitchFamily="18" charset="0"/>
              </a:rPr>
              <a:t>Review the application and review process</a:t>
            </a:r>
            <a:endParaRPr lang="en-US" sz="2000">
              <a:latin typeface="Calisto MT" panose="02040603050505030304" pitchFamily="18" charset="0"/>
            </a:endParaRPr>
          </a:p>
          <a:p>
            <a:pPr marL="457200" indent="-223838"/>
            <a:r>
              <a:rPr lang="en-US" sz="2000" dirty="0">
                <a:latin typeface="Calisto MT" panose="02040603050505030304" pitchFamily="18" charset="0"/>
              </a:rPr>
              <a:t>Go over review instructions, review form structure, and general review policies</a:t>
            </a:r>
            <a:endParaRPr lang="en-US" sz="2000">
              <a:latin typeface="Calisto MT" panose="02040603050505030304" pitchFamily="18" charset="0"/>
            </a:endParaRPr>
          </a:p>
          <a:p>
            <a:pPr marL="457200" indent="-223838"/>
            <a:r>
              <a:rPr lang="en-US" sz="2000" dirty="0">
                <a:latin typeface="Calisto MT" panose="02040603050505030304" pitchFamily="18" charset="0"/>
              </a:rPr>
              <a:t>Review the application, scoring criteria and questions</a:t>
            </a:r>
            <a:endParaRPr lang="en-US" sz="2000">
              <a:latin typeface="Calisto MT" panose="02040603050505030304" pitchFamily="18" charset="0"/>
            </a:endParaRPr>
          </a:p>
          <a:p>
            <a:pPr marL="457200" indent="-223838"/>
            <a:r>
              <a:rPr lang="en-US" sz="2000" dirty="0">
                <a:latin typeface="Calisto MT" panose="02040603050505030304" pitchFamily="18" charset="0"/>
              </a:rPr>
              <a:t>Questions and discussion</a:t>
            </a:r>
            <a:endParaRPr lang="en-US" sz="2000"/>
          </a:p>
        </p:txBody>
      </p:sp>
    </p:spTree>
    <p:extLst>
      <p:ext uri="{BB962C8B-B14F-4D97-AF65-F5344CB8AC3E}">
        <p14:creationId xmlns:p14="http://schemas.microsoft.com/office/powerpoint/2010/main" val="816954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DB978-D156-B4D8-BE8A-78105741B9F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Questions?</a:t>
            </a:r>
          </a:p>
        </p:txBody>
      </p:sp>
      <p:pic>
        <p:nvPicPr>
          <p:cNvPr id="6" name="Content Placeholder 5" descr="Cup of coffee 3D pattern">
            <a:extLst>
              <a:ext uri="{FF2B5EF4-FFF2-40B4-BE49-F238E27FC236}">
                <a16:creationId xmlns:a16="http://schemas.microsoft.com/office/drawing/2014/main" id="{4697659F-76FC-8619-C64E-A36CD7F1687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40171" y="643466"/>
            <a:ext cx="4454990" cy="4804023"/>
          </a:xfrm>
          <a:prstGeom prst="rect">
            <a:avLst/>
          </a:prstGeom>
        </p:spPr>
      </p:pic>
    </p:spTree>
    <p:extLst>
      <p:ext uri="{BB962C8B-B14F-4D97-AF65-F5344CB8AC3E}">
        <p14:creationId xmlns:p14="http://schemas.microsoft.com/office/powerpoint/2010/main" val="1121324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D3F81-510A-E072-B61C-1BB2FA1699EC}"/>
              </a:ext>
            </a:extLst>
          </p:cNvPr>
          <p:cNvSpPr>
            <a:spLocks noGrp="1"/>
          </p:cNvSpPr>
          <p:nvPr>
            <p:ph type="title"/>
          </p:nvPr>
        </p:nvSpPr>
        <p:spPr/>
        <p:txBody>
          <a:bodyPr>
            <a:normAutofit/>
          </a:bodyPr>
          <a:lstStyle/>
          <a:p>
            <a:br>
              <a:rPr lang="en-US" dirty="0"/>
            </a:br>
            <a:endParaRPr lang="en-US" dirty="0"/>
          </a:p>
        </p:txBody>
      </p:sp>
      <p:sp>
        <p:nvSpPr>
          <p:cNvPr id="3" name="Content Placeholder 2">
            <a:extLst>
              <a:ext uri="{FF2B5EF4-FFF2-40B4-BE49-F238E27FC236}">
                <a16:creationId xmlns:a16="http://schemas.microsoft.com/office/drawing/2014/main" id="{44981431-49BE-6826-7BC5-097489A88F99}"/>
              </a:ext>
            </a:extLst>
          </p:cNvPr>
          <p:cNvSpPr>
            <a:spLocks noGrp="1"/>
          </p:cNvSpPr>
          <p:nvPr>
            <p:ph sz="half" idx="1"/>
          </p:nvPr>
        </p:nvSpPr>
        <p:spPr>
          <a:xfrm>
            <a:off x="838199" y="1825625"/>
            <a:ext cx="11078183" cy="4351338"/>
          </a:xfrm>
        </p:spPr>
        <p:txBody>
          <a:bodyPr>
            <a:normAutofit/>
          </a:bodyPr>
          <a:lstStyle/>
          <a:p>
            <a:pPr marL="0" indent="0" algn="ctr" defTabSz="1219170">
              <a:lnSpc>
                <a:spcPct val="107000"/>
              </a:lnSpc>
              <a:buNone/>
            </a:pPr>
            <a:endParaRPr lang="en-US" sz="3600" b="1" dirty="0">
              <a:solidFill>
                <a:prstClr val="black"/>
              </a:solidFill>
              <a:latin typeface="Calisto MT" panose="02040603050505030304" pitchFamily="18" charset="0"/>
              <a:ea typeface="Calibri" panose="020F0502020204030204" pitchFamily="34" charset="0"/>
              <a:cs typeface="Times New Roman" panose="02020603050405020304" pitchFamily="18" charset="0"/>
            </a:endParaRPr>
          </a:p>
          <a:p>
            <a:pPr marL="0" indent="0" algn="ctr" defTabSz="1219170">
              <a:lnSpc>
                <a:spcPct val="107000"/>
              </a:lnSpc>
              <a:buNone/>
            </a:pPr>
            <a:r>
              <a:rPr lang="en-US" sz="3600" b="1" dirty="0">
                <a:solidFill>
                  <a:prstClr val="black"/>
                </a:solidFill>
                <a:latin typeface="Calisto MT" panose="02040603050505030304" pitchFamily="18" charset="0"/>
                <a:ea typeface="Calibri" panose="020F0502020204030204" pitchFamily="34" charset="0"/>
                <a:cs typeface="Times New Roman" panose="02020603050405020304" pitchFamily="18" charset="0"/>
              </a:rPr>
              <a:t>Office of Grants Management</a:t>
            </a:r>
          </a:p>
          <a:p>
            <a:pPr marL="0" indent="0" algn="ctr" defTabSz="1219170">
              <a:lnSpc>
                <a:spcPct val="107000"/>
              </a:lnSpc>
              <a:buNone/>
            </a:pPr>
            <a:r>
              <a:rPr lang="en-US" sz="3600" dirty="0">
                <a:solidFill>
                  <a:prstClr val="black"/>
                </a:solidFill>
                <a:latin typeface="Calisto MT" panose="02040603050505030304" pitchFamily="18" charset="0"/>
                <a:ea typeface="Calibri" panose="020F0502020204030204" pitchFamily="34" charset="0"/>
                <a:cs typeface="Times New Roman" panose="02020603050405020304" pitchFamily="18" charset="0"/>
              </a:rPr>
              <a:t>Olga Kravets, Program Manager </a:t>
            </a:r>
          </a:p>
          <a:p>
            <a:pPr marL="0" indent="0" algn="ctr" defTabSz="1219170">
              <a:lnSpc>
                <a:spcPct val="107000"/>
              </a:lnSpc>
              <a:buNone/>
            </a:pPr>
            <a:r>
              <a:rPr lang="en-US" sz="3600" b="1" dirty="0">
                <a:solidFill>
                  <a:prstClr val="black"/>
                </a:solidFill>
                <a:latin typeface="Calisto MT" panose="02040603050505030304" pitchFamily="18" charset="0"/>
                <a:ea typeface="Calibri" panose="020F0502020204030204" pitchFamily="34" charset="0"/>
                <a:cs typeface="Times New Roman" panose="02020603050405020304" pitchFamily="18" charset="0"/>
                <a:hlinkClick r:id="rId2"/>
              </a:rPr>
              <a:t>grants@montgomerycountymd.gov</a:t>
            </a:r>
            <a:endParaRPr lang="en-US" sz="3600" b="1" dirty="0">
              <a:solidFill>
                <a:prstClr val="black"/>
              </a:solidFill>
              <a:latin typeface="Calisto MT" panose="02040603050505030304" pitchFamily="18" charset="0"/>
              <a:ea typeface="Calibri" panose="020F0502020204030204" pitchFamily="34" charset="0"/>
              <a:cs typeface="Times New Roman" panose="02020603050405020304" pitchFamily="18" charset="0"/>
            </a:endParaRPr>
          </a:p>
          <a:p>
            <a:pPr marL="0" indent="0" algn="ctr" defTabSz="1219170">
              <a:lnSpc>
                <a:spcPct val="107000"/>
              </a:lnSpc>
              <a:buNone/>
              <a:defRPr/>
            </a:pPr>
            <a:r>
              <a:rPr lang="en-US" sz="3600" dirty="0">
                <a:solidFill>
                  <a:prstClr val="black"/>
                </a:solidFill>
                <a:latin typeface="Calisto MT" panose="02040603050505030304" pitchFamily="18" charset="0"/>
                <a:ea typeface="Calibri" panose="020F0502020204030204" pitchFamily="34" charset="0"/>
                <a:cs typeface="Times New Roman" panose="02020603050405020304" pitchFamily="18" charset="0"/>
              </a:rPr>
              <a:t>(240)773-3344</a:t>
            </a:r>
          </a:p>
          <a:p>
            <a:pPr>
              <a:buFont typeface="Arial" panose="020B0604020202020204" pitchFamily="34" charset="0"/>
              <a:buChar char="•"/>
            </a:pPr>
            <a:endParaRPr lang="en-US" sz="3600" b="1" dirty="0">
              <a:latin typeface="Calisto MT" panose="02040603050505030304" pitchFamily="18" charset="0"/>
            </a:endParaRPr>
          </a:p>
        </p:txBody>
      </p:sp>
      <p:pic>
        <p:nvPicPr>
          <p:cNvPr id="4" name="Picture 3">
            <a:extLst>
              <a:ext uri="{FF2B5EF4-FFF2-40B4-BE49-F238E27FC236}">
                <a16:creationId xmlns:a16="http://schemas.microsoft.com/office/drawing/2014/main" id="{B42E90E9-62F7-DB89-79BE-B3ABE116F86C}"/>
              </a:ext>
            </a:extLst>
          </p:cNvPr>
          <p:cNvPicPr>
            <a:picLocks noChangeAspect="1"/>
          </p:cNvPicPr>
          <p:nvPr/>
        </p:nvPicPr>
        <p:blipFill>
          <a:blip r:embed="rId3"/>
          <a:stretch>
            <a:fillRect/>
          </a:stretch>
        </p:blipFill>
        <p:spPr>
          <a:xfrm>
            <a:off x="2936260" y="761157"/>
            <a:ext cx="6023371" cy="1146148"/>
          </a:xfrm>
          <a:prstGeom prst="rect">
            <a:avLst/>
          </a:prstGeom>
        </p:spPr>
      </p:pic>
    </p:spTree>
    <p:extLst>
      <p:ext uri="{BB962C8B-B14F-4D97-AF65-F5344CB8AC3E}">
        <p14:creationId xmlns:p14="http://schemas.microsoft.com/office/powerpoint/2010/main" val="260204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66A2-2258-7BCC-6C21-4DF2E0AEAFC0}"/>
              </a:ext>
            </a:extLst>
          </p:cNvPr>
          <p:cNvSpPr>
            <a:spLocks noGrp="1"/>
          </p:cNvSpPr>
          <p:nvPr>
            <p:ph type="ctrTitle"/>
          </p:nvPr>
        </p:nvSpPr>
        <p:spPr>
          <a:xfrm>
            <a:off x="1524000" y="2545086"/>
            <a:ext cx="9144000" cy="2766216"/>
          </a:xfrm>
        </p:spPr>
        <p:txBody>
          <a:bodyPr>
            <a:normAutofit/>
          </a:bodyPr>
          <a:lstStyle/>
          <a:p>
            <a:r>
              <a:rPr lang="en-US" dirty="0">
                <a:solidFill>
                  <a:schemeClr val="bg1"/>
                </a:solidFill>
                <a:effectLst>
                  <a:outerShdw blurRad="38100" dist="38100" dir="2700000" algn="tl">
                    <a:srgbClr val="000000">
                      <a:alpha val="43137"/>
                    </a:srgbClr>
                  </a:outerShdw>
                </a:effectLst>
                <a:latin typeface="Calisto MT"/>
                <a:ea typeface="Bebas Neue Light" charset="0"/>
                <a:cs typeface="Bebas Neue Light" charset="0"/>
                <a:sym typeface="Bebas Neue" charset="0"/>
              </a:rPr>
              <a:t>Community Grant Reviewer </a:t>
            </a:r>
            <a:r>
              <a:rPr lang="en-US" sz="5400" dirty="0">
                <a:solidFill>
                  <a:schemeClr val="bg1"/>
                </a:solidFill>
                <a:effectLst>
                  <a:outerShdw blurRad="38100" dist="38100" dir="2700000" algn="tl">
                    <a:srgbClr val="000000">
                      <a:alpha val="43137"/>
                    </a:srgbClr>
                  </a:outerShdw>
                </a:effectLst>
                <a:latin typeface="Calisto MT"/>
                <a:ea typeface="Bebas Neue Light" charset="0"/>
                <a:cs typeface="Bebas Neue Light" charset="0"/>
                <a:sym typeface="Bebas Neue" charset="0"/>
              </a:rPr>
              <a:t>Training</a:t>
            </a:r>
            <a:br>
              <a:rPr lang="en-US" sz="5400" dirty="0">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rPr>
            </a:br>
            <a:endParaRPr lang="en-US" dirty="0">
              <a:solidFill>
                <a:schemeClr val="bg1"/>
              </a:solidFill>
            </a:endParaRPr>
          </a:p>
        </p:txBody>
      </p:sp>
    </p:spTree>
    <p:extLst>
      <p:ext uri="{BB962C8B-B14F-4D97-AF65-F5344CB8AC3E}">
        <p14:creationId xmlns:p14="http://schemas.microsoft.com/office/powerpoint/2010/main" val="316502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CEC05-8460-B79D-0988-E671D0E49EAE}"/>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9B9D8CFE-B1C9-EF01-2050-BB1EC3A746B9}"/>
              </a:ext>
            </a:extLst>
          </p:cNvPr>
          <p:cNvSpPr>
            <a:spLocks/>
          </p:cNvSpPr>
          <p:nvPr/>
        </p:nvSpPr>
        <p:spPr bwMode="auto">
          <a:xfrm>
            <a:off x="914402" y="472640"/>
            <a:ext cx="9403975" cy="957521"/>
          </a:xfrm>
          <a:prstGeom prst="rect">
            <a:avLst/>
          </a:prstGeom>
          <a:noFill/>
          <a:ln>
            <a:noFill/>
          </a:ln>
        </p:spPr>
        <p:txBody>
          <a:bodyPr lIns="0" tIns="0" rIns="0" bIns="0" anchor="ctr"/>
          <a:lstStyle/>
          <a:p>
            <a:pPr>
              <a:lnSpc>
                <a:spcPct val="90000"/>
              </a:lnSpc>
              <a:spcBef>
                <a:spcPct val="0"/>
              </a:spcBef>
            </a:pPr>
            <a:r>
              <a:rPr lang="en-US" sz="4400" b="1" dirty="0">
                <a:solidFill>
                  <a:schemeClr val="accent1">
                    <a:lumMod val="50000"/>
                  </a:schemeClr>
                </a:solidFill>
                <a:latin typeface="Segoe UI" panose="020B0502040204020203" pitchFamily="34" charset="0"/>
                <a:ea typeface="+mj-ea"/>
                <a:cs typeface="Segoe UI" panose="020B0502040204020203" pitchFamily="34" charset="0"/>
                <a:sym typeface="Bebas Neue" charset="0"/>
              </a:rPr>
              <a:t>Community Reviewers</a:t>
            </a:r>
          </a:p>
        </p:txBody>
      </p:sp>
      <p:sp>
        <p:nvSpPr>
          <p:cNvPr id="22" name="Line 13">
            <a:extLst>
              <a:ext uri="{FF2B5EF4-FFF2-40B4-BE49-F238E27FC236}">
                <a16:creationId xmlns:a16="http://schemas.microsoft.com/office/drawing/2014/main" id="{640EF974-0CE4-B649-3157-CD07B8BE9A7E}"/>
              </a:ext>
            </a:extLst>
          </p:cNvPr>
          <p:cNvSpPr>
            <a:spLocks noChangeShapeType="1"/>
          </p:cNvSpPr>
          <p:nvPr/>
        </p:nvSpPr>
        <p:spPr bwMode="auto">
          <a:xfrm>
            <a:off x="949563" y="1233472"/>
            <a:ext cx="6576451"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1219170"/>
            <a:endParaRPr lang="en-US" sz="2400">
              <a:solidFill>
                <a:prstClr val="black"/>
              </a:solidFill>
              <a:latin typeface="Calibri" panose="020F0502020204030204"/>
            </a:endParaRPr>
          </a:p>
        </p:txBody>
      </p:sp>
      <p:sp>
        <p:nvSpPr>
          <p:cNvPr id="11" name="Content Placeholder 10">
            <a:extLst>
              <a:ext uri="{FF2B5EF4-FFF2-40B4-BE49-F238E27FC236}">
                <a16:creationId xmlns:a16="http://schemas.microsoft.com/office/drawing/2014/main" id="{3012B8BC-0F24-A5FB-35EF-663B5057FCF9}"/>
              </a:ext>
            </a:extLst>
          </p:cNvPr>
          <p:cNvSpPr>
            <a:spLocks noGrp="1"/>
          </p:cNvSpPr>
          <p:nvPr>
            <p:ph idx="1"/>
          </p:nvPr>
        </p:nvSpPr>
        <p:spPr>
          <a:xfrm>
            <a:off x="1134524" y="1498831"/>
            <a:ext cx="7471856" cy="4351339"/>
          </a:xfrm>
        </p:spPr>
        <p:txBody>
          <a:bodyPr>
            <a:normAutofit/>
          </a:bodyPr>
          <a:lstStyle/>
          <a:p>
            <a:pPr marL="0" indent="0">
              <a:buNone/>
            </a:pPr>
            <a:r>
              <a:rPr lang="en-US" sz="2600" b="1" dirty="0">
                <a:latin typeface="Calisto MT" panose="02040603050505030304" pitchFamily="18" charset="0"/>
              </a:rPr>
              <a:t>Background</a:t>
            </a:r>
          </a:p>
          <a:p>
            <a:pPr marL="304792" indent="-304792"/>
            <a:r>
              <a:rPr lang="en-US" sz="2133" dirty="0">
                <a:latin typeface="Calisto MT" panose="02040603050505030304" pitchFamily="18" charset="0"/>
              </a:rPr>
              <a:t>In January, OGM initiated a request for expressions of interest from community members to provide support with review of applications for various grant programs </a:t>
            </a:r>
          </a:p>
          <a:p>
            <a:pPr marL="304792" indent="-304792"/>
            <a:r>
              <a:rPr lang="en-US" sz="2133" dirty="0">
                <a:latin typeface="Calisto MT" panose="02040603050505030304" pitchFamily="18" charset="0"/>
              </a:rPr>
              <a:t>Backlog of applications that need to be scored</a:t>
            </a:r>
          </a:p>
          <a:p>
            <a:pPr marL="304792" indent="-304792"/>
            <a:r>
              <a:rPr lang="en-US" sz="2133" dirty="0">
                <a:latin typeface="Calisto MT" panose="02040603050505030304" pitchFamily="18" charset="0"/>
              </a:rPr>
              <a:t>One application is reviewed by at least three people each with a different review “lens”</a:t>
            </a:r>
          </a:p>
          <a:p>
            <a:pPr marL="304792" indent="-304792"/>
            <a:r>
              <a:rPr lang="en-US" sz="2133" dirty="0">
                <a:latin typeface="Calisto MT" panose="02040603050505030304" pitchFamily="18" charset="0"/>
              </a:rPr>
              <a:t>Most immediate need: Community Projects Fund Quarters 1 &amp; 2 and Nonprofit Technical Assistance and Management Support (NTAMS) Grant Program </a:t>
            </a:r>
          </a:p>
          <a:p>
            <a:pPr marL="304792" indent="-304792"/>
            <a:r>
              <a:rPr lang="en-US" sz="2133" dirty="0">
                <a:latin typeface="Calisto MT" panose="02040603050505030304" pitchFamily="18" charset="0"/>
              </a:rPr>
              <a:t>Community Reviewers will be potentially recruited across all future County competitive grant programs</a:t>
            </a:r>
          </a:p>
          <a:p>
            <a:pPr marL="0" indent="0">
              <a:buNone/>
            </a:pPr>
            <a:endParaRPr lang="en-US" sz="2133" dirty="0"/>
          </a:p>
        </p:txBody>
      </p:sp>
      <p:pic>
        <p:nvPicPr>
          <p:cNvPr id="17" name="Picture 16" descr="Stack of file folders">
            <a:extLst>
              <a:ext uri="{FF2B5EF4-FFF2-40B4-BE49-F238E27FC236}">
                <a16:creationId xmlns:a16="http://schemas.microsoft.com/office/drawing/2014/main" id="{EE185A15-ABB1-6A18-AEE1-37B1EB7D6335}"/>
              </a:ext>
            </a:extLst>
          </p:cNvPr>
          <p:cNvPicPr>
            <a:picLocks noChangeAspect="1"/>
          </p:cNvPicPr>
          <p:nvPr/>
        </p:nvPicPr>
        <p:blipFill>
          <a:blip r:embed="rId3"/>
          <a:stretch>
            <a:fillRect/>
          </a:stretch>
        </p:blipFill>
        <p:spPr>
          <a:xfrm>
            <a:off x="9120886" y="1997131"/>
            <a:ext cx="2049929" cy="3657367"/>
          </a:xfrm>
          <a:prstGeom prst="rect">
            <a:avLst/>
          </a:prstGeom>
        </p:spPr>
      </p:pic>
      <p:cxnSp>
        <p:nvCxnSpPr>
          <p:cNvPr id="7" name="Straight Connector 6">
            <a:extLst>
              <a:ext uri="{FF2B5EF4-FFF2-40B4-BE49-F238E27FC236}">
                <a16:creationId xmlns:a16="http://schemas.microsoft.com/office/drawing/2014/main" id="{ACF4D067-97C1-AAC4-B9D5-9FF23469CCED}"/>
              </a:ext>
            </a:extLst>
          </p:cNvPr>
          <p:cNvCxnSpPr/>
          <p:nvPr/>
        </p:nvCxnSpPr>
        <p:spPr>
          <a:xfrm>
            <a:off x="0" y="6362384"/>
            <a:ext cx="12192000" cy="0"/>
          </a:xfrm>
          <a:prstGeom prst="line">
            <a:avLst/>
          </a:prstGeom>
          <a:ln w="762000">
            <a:gradFill flip="none" rotWithShape="1">
              <a:gsLst>
                <a:gs pos="0">
                  <a:schemeClr val="bg1"/>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with medium confidence">
            <a:extLst>
              <a:ext uri="{FF2B5EF4-FFF2-40B4-BE49-F238E27FC236}">
                <a16:creationId xmlns:a16="http://schemas.microsoft.com/office/drawing/2014/main" id="{E51FFA1D-43DF-CD6A-D202-09455069AE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6009533"/>
            <a:ext cx="3716402" cy="707886"/>
          </a:xfrm>
          <a:prstGeom prst="rect">
            <a:avLst/>
          </a:prstGeom>
        </p:spPr>
      </p:pic>
    </p:spTree>
    <p:extLst>
      <p:ext uri="{BB962C8B-B14F-4D97-AF65-F5344CB8AC3E}">
        <p14:creationId xmlns:p14="http://schemas.microsoft.com/office/powerpoint/2010/main" val="27932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D1B82-24C6-E77B-30F6-F107AC7C2D4B}"/>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01AC1E09-5F2E-3449-88B3-06912B88F7B8}"/>
              </a:ext>
            </a:extLst>
          </p:cNvPr>
          <p:cNvSpPr>
            <a:spLocks/>
          </p:cNvSpPr>
          <p:nvPr/>
        </p:nvSpPr>
        <p:spPr bwMode="auto">
          <a:xfrm>
            <a:off x="914402" y="472640"/>
            <a:ext cx="9403975" cy="957521"/>
          </a:xfrm>
          <a:prstGeom prst="rect">
            <a:avLst/>
          </a:prstGeom>
          <a:noFill/>
          <a:ln>
            <a:noFill/>
          </a:ln>
        </p:spPr>
        <p:txBody>
          <a:bodyPr lIns="0" tIns="0" rIns="0" bIns="0" anchor="ctr"/>
          <a:lstStyle/>
          <a:p>
            <a:pPr algn="ctr">
              <a:lnSpc>
                <a:spcPct val="90000"/>
              </a:lnSpc>
              <a:spcBef>
                <a:spcPct val="0"/>
              </a:spcBef>
            </a:pPr>
            <a:r>
              <a:rPr lang="en-US" sz="4400" b="1" dirty="0">
                <a:solidFill>
                  <a:schemeClr val="accent1">
                    <a:lumMod val="50000"/>
                  </a:schemeClr>
                </a:solidFill>
                <a:latin typeface="Segoe UI" panose="020B0502040204020203" pitchFamily="34" charset="0"/>
                <a:ea typeface="+mj-ea"/>
                <a:cs typeface="Segoe UI" panose="020B0502040204020203" pitchFamily="34" charset="0"/>
                <a:sym typeface="Bebas Neue" charset="0"/>
              </a:rPr>
              <a:t>Community Reviewer Requirements</a:t>
            </a:r>
          </a:p>
        </p:txBody>
      </p:sp>
      <p:sp>
        <p:nvSpPr>
          <p:cNvPr id="22" name="Line 13">
            <a:extLst>
              <a:ext uri="{FF2B5EF4-FFF2-40B4-BE49-F238E27FC236}">
                <a16:creationId xmlns:a16="http://schemas.microsoft.com/office/drawing/2014/main" id="{ED9DAEB1-1EB2-D8C1-4BC6-7FC2E43C61F1}"/>
              </a:ext>
            </a:extLst>
          </p:cNvPr>
          <p:cNvSpPr>
            <a:spLocks noChangeShapeType="1"/>
          </p:cNvSpPr>
          <p:nvPr/>
        </p:nvSpPr>
        <p:spPr bwMode="auto">
          <a:xfrm>
            <a:off x="949563" y="1233472"/>
            <a:ext cx="6576451"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1219170"/>
            <a:endParaRPr lang="en-US" sz="2400">
              <a:solidFill>
                <a:prstClr val="black"/>
              </a:solidFill>
              <a:latin typeface="Calibri" panose="020F0502020204030204"/>
            </a:endParaRPr>
          </a:p>
        </p:txBody>
      </p:sp>
      <p:sp>
        <p:nvSpPr>
          <p:cNvPr id="11" name="Content Placeholder 10">
            <a:extLst>
              <a:ext uri="{FF2B5EF4-FFF2-40B4-BE49-F238E27FC236}">
                <a16:creationId xmlns:a16="http://schemas.microsoft.com/office/drawing/2014/main" id="{EA42B5F9-3ACB-3CDA-DA91-7AFC6FECCA2A}"/>
              </a:ext>
            </a:extLst>
          </p:cNvPr>
          <p:cNvSpPr>
            <a:spLocks noGrp="1"/>
          </p:cNvSpPr>
          <p:nvPr>
            <p:ph idx="1"/>
          </p:nvPr>
        </p:nvSpPr>
        <p:spPr>
          <a:xfrm>
            <a:off x="1626871" y="1815165"/>
            <a:ext cx="8938260" cy="4361799"/>
          </a:xfrm>
        </p:spPr>
        <p:txBody>
          <a:bodyPr>
            <a:normAutofit/>
          </a:bodyPr>
          <a:lstStyle/>
          <a:p>
            <a:pPr marL="0" indent="0">
              <a:buNone/>
            </a:pPr>
            <a:r>
              <a:rPr lang="en-US" altLang="en-US" sz="2533">
                <a:solidFill>
                  <a:srgbClr val="000000"/>
                </a:solidFill>
                <a:latin typeface="Calisto MT"/>
                <a:ea typeface="ＭＳ Ｐゴシック"/>
                <a:cs typeface="Arial"/>
              </a:rPr>
              <a:t>One or more of the following:</a:t>
            </a:r>
            <a:endParaRPr lang="en-US" sz="2133"/>
          </a:p>
        </p:txBody>
      </p:sp>
      <p:graphicFrame>
        <p:nvGraphicFramePr>
          <p:cNvPr id="7" name="Diagram 6">
            <a:extLst>
              <a:ext uri="{FF2B5EF4-FFF2-40B4-BE49-F238E27FC236}">
                <a16:creationId xmlns:a16="http://schemas.microsoft.com/office/drawing/2014/main" id="{93C8EC74-C267-D066-266C-01BC8BE83726}"/>
              </a:ext>
            </a:extLst>
          </p:cNvPr>
          <p:cNvGraphicFramePr/>
          <p:nvPr/>
        </p:nvGraphicFramePr>
        <p:xfrm>
          <a:off x="1626869" y="2434576"/>
          <a:ext cx="8312083" cy="3189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a:extLst>
              <a:ext uri="{FF2B5EF4-FFF2-40B4-BE49-F238E27FC236}">
                <a16:creationId xmlns:a16="http://schemas.microsoft.com/office/drawing/2014/main" id="{C27727B8-B234-BF31-E2E3-8EC34A5CE649}"/>
              </a:ext>
            </a:extLst>
          </p:cNvPr>
          <p:cNvCxnSpPr/>
          <p:nvPr/>
        </p:nvCxnSpPr>
        <p:spPr>
          <a:xfrm>
            <a:off x="0" y="6362384"/>
            <a:ext cx="12192000" cy="0"/>
          </a:xfrm>
          <a:prstGeom prst="line">
            <a:avLst/>
          </a:prstGeom>
          <a:ln w="762000">
            <a:gradFill flip="none" rotWithShape="1">
              <a:gsLst>
                <a:gs pos="0">
                  <a:schemeClr val="bg1"/>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with medium confidence">
            <a:extLst>
              <a:ext uri="{FF2B5EF4-FFF2-40B4-BE49-F238E27FC236}">
                <a16:creationId xmlns:a16="http://schemas.microsoft.com/office/drawing/2014/main" id="{103084E5-07AB-A01F-4601-52DC40860F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53400" y="6009533"/>
            <a:ext cx="3716402" cy="707886"/>
          </a:xfrm>
          <a:prstGeom prst="rect">
            <a:avLst/>
          </a:prstGeom>
        </p:spPr>
      </p:pic>
    </p:spTree>
    <p:extLst>
      <p:ext uri="{BB962C8B-B14F-4D97-AF65-F5344CB8AC3E}">
        <p14:creationId xmlns:p14="http://schemas.microsoft.com/office/powerpoint/2010/main" val="120569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CEC05-8460-B79D-0988-E671D0E49EAE}"/>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9B9D8CFE-B1C9-EF01-2050-BB1EC3A746B9}"/>
              </a:ext>
            </a:extLst>
          </p:cNvPr>
          <p:cNvSpPr>
            <a:spLocks/>
          </p:cNvSpPr>
          <p:nvPr/>
        </p:nvSpPr>
        <p:spPr bwMode="auto">
          <a:xfrm>
            <a:off x="914402" y="472640"/>
            <a:ext cx="9403975" cy="957521"/>
          </a:xfrm>
          <a:prstGeom prst="rect">
            <a:avLst/>
          </a:prstGeom>
          <a:noFill/>
          <a:ln>
            <a:noFill/>
          </a:ln>
        </p:spPr>
        <p:txBody>
          <a:bodyPr lIns="0" tIns="0" rIns="0" bIns="0" anchor="ctr"/>
          <a:lstStyle/>
          <a:p>
            <a:pPr>
              <a:lnSpc>
                <a:spcPct val="90000"/>
              </a:lnSpc>
              <a:spcBef>
                <a:spcPct val="0"/>
              </a:spcBef>
            </a:pPr>
            <a:r>
              <a:rPr lang="en-US" sz="4400" b="1" dirty="0">
                <a:solidFill>
                  <a:schemeClr val="accent1">
                    <a:lumMod val="50000"/>
                  </a:schemeClr>
                </a:solidFill>
                <a:latin typeface="Segoe UI" panose="020B0502040204020203" pitchFamily="34" charset="0"/>
                <a:ea typeface="+mj-ea"/>
                <a:cs typeface="Segoe UI" panose="020B0502040204020203" pitchFamily="34" charset="0"/>
                <a:sym typeface="Bebas Neue" charset="0"/>
              </a:rPr>
              <a:t>Valuing Different Lenses</a:t>
            </a:r>
          </a:p>
        </p:txBody>
      </p:sp>
      <p:sp>
        <p:nvSpPr>
          <p:cNvPr id="22" name="Line 13">
            <a:extLst>
              <a:ext uri="{FF2B5EF4-FFF2-40B4-BE49-F238E27FC236}">
                <a16:creationId xmlns:a16="http://schemas.microsoft.com/office/drawing/2014/main" id="{640EF974-0CE4-B649-3157-CD07B8BE9A7E}"/>
              </a:ext>
            </a:extLst>
          </p:cNvPr>
          <p:cNvSpPr>
            <a:spLocks noChangeShapeType="1"/>
          </p:cNvSpPr>
          <p:nvPr/>
        </p:nvSpPr>
        <p:spPr bwMode="auto">
          <a:xfrm>
            <a:off x="949563" y="1233472"/>
            <a:ext cx="6576451"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1219170"/>
            <a:endParaRPr lang="en-US" sz="2400">
              <a:solidFill>
                <a:prstClr val="black"/>
              </a:solidFill>
              <a:latin typeface="Calibri" panose="020F0502020204030204"/>
            </a:endParaRPr>
          </a:p>
        </p:txBody>
      </p:sp>
      <p:pic>
        <p:nvPicPr>
          <p:cNvPr id="6" name="Graphic 5" descr="Elephant outline">
            <a:extLst>
              <a:ext uri="{FF2B5EF4-FFF2-40B4-BE49-F238E27FC236}">
                <a16:creationId xmlns:a16="http://schemas.microsoft.com/office/drawing/2014/main" id="{AE5154EA-AF5F-7271-5832-EAABFAFBF9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0410" y="1344147"/>
            <a:ext cx="4911181" cy="4911181"/>
          </a:xfrm>
          <a:prstGeom prst="rect">
            <a:avLst/>
          </a:prstGeom>
        </p:spPr>
      </p:pic>
      <p:pic>
        <p:nvPicPr>
          <p:cNvPr id="13" name="Picture 12">
            <a:extLst>
              <a:ext uri="{FF2B5EF4-FFF2-40B4-BE49-F238E27FC236}">
                <a16:creationId xmlns:a16="http://schemas.microsoft.com/office/drawing/2014/main" id="{48FAFC84-6C3E-422C-D4B8-20C16F7301A5}"/>
              </a:ext>
            </a:extLst>
          </p:cNvPr>
          <p:cNvPicPr>
            <a:picLocks noChangeAspect="1"/>
          </p:cNvPicPr>
          <p:nvPr/>
        </p:nvPicPr>
        <p:blipFill>
          <a:blip r:embed="rId5"/>
          <a:stretch>
            <a:fillRect/>
          </a:stretch>
        </p:blipFill>
        <p:spPr>
          <a:xfrm>
            <a:off x="5029924" y="1321735"/>
            <a:ext cx="889080" cy="889080"/>
          </a:xfrm>
          <a:prstGeom prst="rect">
            <a:avLst/>
          </a:prstGeom>
        </p:spPr>
      </p:pic>
      <p:cxnSp>
        <p:nvCxnSpPr>
          <p:cNvPr id="15" name="Straight Arrow Connector 14">
            <a:extLst>
              <a:ext uri="{FF2B5EF4-FFF2-40B4-BE49-F238E27FC236}">
                <a16:creationId xmlns:a16="http://schemas.microsoft.com/office/drawing/2014/main" id="{57CCFFC4-117C-8430-40BC-5F88022BC31B}"/>
              </a:ext>
            </a:extLst>
          </p:cNvPr>
          <p:cNvCxnSpPr>
            <a:cxnSpLocks/>
          </p:cNvCxnSpPr>
          <p:nvPr/>
        </p:nvCxnSpPr>
        <p:spPr>
          <a:xfrm flipH="1" flipV="1">
            <a:off x="8414327" y="4785599"/>
            <a:ext cx="1069747" cy="974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329BAEB-0D80-45B2-0B35-A34ACA1DCA7B}"/>
              </a:ext>
            </a:extLst>
          </p:cNvPr>
          <p:cNvCxnSpPr>
            <a:cxnSpLocks/>
          </p:cNvCxnSpPr>
          <p:nvPr/>
        </p:nvCxnSpPr>
        <p:spPr>
          <a:xfrm>
            <a:off x="5843725" y="1994307"/>
            <a:ext cx="658676" cy="67166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F808819-FC96-2CE1-4259-E95655442659}"/>
              </a:ext>
            </a:extLst>
          </p:cNvPr>
          <p:cNvCxnSpPr>
            <a:cxnSpLocks/>
            <a:stCxn id="30" idx="3"/>
          </p:cNvCxnSpPr>
          <p:nvPr/>
        </p:nvCxnSpPr>
        <p:spPr>
          <a:xfrm>
            <a:off x="3152468" y="4821663"/>
            <a:ext cx="1085321"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F23C6F95-511A-DE61-3B24-E06E097138FF}"/>
              </a:ext>
            </a:extLst>
          </p:cNvPr>
          <p:cNvPicPr>
            <a:picLocks noChangeAspect="1"/>
          </p:cNvPicPr>
          <p:nvPr/>
        </p:nvPicPr>
        <p:blipFill>
          <a:blip r:embed="rId5"/>
          <a:stretch>
            <a:fillRect/>
          </a:stretch>
        </p:blipFill>
        <p:spPr>
          <a:xfrm>
            <a:off x="2263387" y="4377123"/>
            <a:ext cx="889080" cy="889080"/>
          </a:xfrm>
          <a:prstGeom prst="rect">
            <a:avLst/>
          </a:prstGeom>
        </p:spPr>
      </p:pic>
      <p:pic>
        <p:nvPicPr>
          <p:cNvPr id="31" name="Picture 30">
            <a:extLst>
              <a:ext uri="{FF2B5EF4-FFF2-40B4-BE49-F238E27FC236}">
                <a16:creationId xmlns:a16="http://schemas.microsoft.com/office/drawing/2014/main" id="{5A101510-A586-D37B-7B6B-AF817C90ACFC}"/>
              </a:ext>
            </a:extLst>
          </p:cNvPr>
          <p:cNvPicPr>
            <a:picLocks noChangeAspect="1"/>
          </p:cNvPicPr>
          <p:nvPr/>
        </p:nvPicPr>
        <p:blipFill>
          <a:blip r:embed="rId5"/>
          <a:stretch>
            <a:fillRect/>
          </a:stretch>
        </p:blipFill>
        <p:spPr>
          <a:xfrm>
            <a:off x="9429296" y="4341059"/>
            <a:ext cx="889080" cy="889080"/>
          </a:xfrm>
          <a:prstGeom prst="rect">
            <a:avLst/>
          </a:prstGeom>
        </p:spPr>
      </p:pic>
      <p:grpSp>
        <p:nvGrpSpPr>
          <p:cNvPr id="42" name="Group 41">
            <a:extLst>
              <a:ext uri="{FF2B5EF4-FFF2-40B4-BE49-F238E27FC236}">
                <a16:creationId xmlns:a16="http://schemas.microsoft.com/office/drawing/2014/main" id="{741DEC19-C4AE-4ADB-5DEB-8BF4010CF07E}"/>
              </a:ext>
            </a:extLst>
          </p:cNvPr>
          <p:cNvGrpSpPr/>
          <p:nvPr/>
        </p:nvGrpSpPr>
        <p:grpSpPr>
          <a:xfrm>
            <a:off x="5984265" y="1226062"/>
            <a:ext cx="2029692" cy="768244"/>
            <a:chOff x="3802398" y="919546"/>
            <a:chExt cx="1522269" cy="576183"/>
          </a:xfrm>
        </p:grpSpPr>
        <p:sp>
          <p:nvSpPr>
            <p:cNvPr id="36" name="Speech Bubble: Oval 35">
              <a:extLst>
                <a:ext uri="{FF2B5EF4-FFF2-40B4-BE49-F238E27FC236}">
                  <a16:creationId xmlns:a16="http://schemas.microsoft.com/office/drawing/2014/main" id="{DC799C23-62EC-B322-E719-F8921D88EBEE}"/>
                </a:ext>
              </a:extLst>
            </p:cNvPr>
            <p:cNvSpPr/>
            <p:nvPr/>
          </p:nvSpPr>
          <p:spPr>
            <a:xfrm>
              <a:off x="3802398" y="919546"/>
              <a:ext cx="1522269" cy="576183"/>
            </a:xfrm>
            <a:prstGeom prst="wedgeEllipseCallout">
              <a:avLst>
                <a:gd name="adj1" fmla="val -54691"/>
                <a:gd name="adj2" fmla="val 39816"/>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sp>
          <p:nvSpPr>
            <p:cNvPr id="37" name="TextBox 36">
              <a:extLst>
                <a:ext uri="{FF2B5EF4-FFF2-40B4-BE49-F238E27FC236}">
                  <a16:creationId xmlns:a16="http://schemas.microsoft.com/office/drawing/2014/main" id="{17E79BE9-6D3E-84A6-45E7-2408BBA0808E}"/>
                </a:ext>
              </a:extLst>
            </p:cNvPr>
            <p:cNvSpPr txBox="1"/>
            <p:nvPr/>
          </p:nvSpPr>
          <p:spPr>
            <a:xfrm>
              <a:off x="3854452" y="964106"/>
              <a:ext cx="1421840" cy="500233"/>
            </a:xfrm>
            <a:prstGeom prst="rect">
              <a:avLst/>
            </a:prstGeom>
            <a:noFill/>
          </p:spPr>
          <p:txBody>
            <a:bodyPr wrap="square" rtlCol="0">
              <a:spAutoFit/>
            </a:bodyPr>
            <a:lstStyle/>
            <a:p>
              <a:pPr algn="ctr" defTabSz="1219170"/>
              <a:r>
                <a:rPr lang="en-US" sz="1867" b="1">
                  <a:solidFill>
                    <a:prstClr val="black"/>
                  </a:solidFill>
                  <a:latin typeface="Calibri" panose="020F0502020204030204"/>
                </a:rPr>
                <a:t>It’s flat like a sting ray!</a:t>
              </a:r>
            </a:p>
          </p:txBody>
        </p:sp>
      </p:grpSp>
      <p:grpSp>
        <p:nvGrpSpPr>
          <p:cNvPr id="43" name="Group 42">
            <a:extLst>
              <a:ext uri="{FF2B5EF4-FFF2-40B4-BE49-F238E27FC236}">
                <a16:creationId xmlns:a16="http://schemas.microsoft.com/office/drawing/2014/main" id="{C7765210-68FB-F992-CBFB-AB79C0E481B6}"/>
              </a:ext>
            </a:extLst>
          </p:cNvPr>
          <p:cNvGrpSpPr/>
          <p:nvPr/>
        </p:nvGrpSpPr>
        <p:grpSpPr>
          <a:xfrm>
            <a:off x="8765933" y="3574702"/>
            <a:ext cx="2029692" cy="768244"/>
            <a:chOff x="5888649" y="2681026"/>
            <a:chExt cx="1522269" cy="576183"/>
          </a:xfrm>
        </p:grpSpPr>
        <p:sp>
          <p:nvSpPr>
            <p:cNvPr id="38" name="Speech Bubble: Oval 37">
              <a:extLst>
                <a:ext uri="{FF2B5EF4-FFF2-40B4-BE49-F238E27FC236}">
                  <a16:creationId xmlns:a16="http://schemas.microsoft.com/office/drawing/2014/main" id="{A29A4BFE-E114-0C78-07A6-FD43C8AC38C6}"/>
                </a:ext>
              </a:extLst>
            </p:cNvPr>
            <p:cNvSpPr/>
            <p:nvPr/>
          </p:nvSpPr>
          <p:spPr>
            <a:xfrm>
              <a:off x="5888649" y="2681026"/>
              <a:ext cx="1522269" cy="576183"/>
            </a:xfrm>
            <a:prstGeom prst="wedgeEllipseCallout">
              <a:avLst>
                <a:gd name="adj1" fmla="val 2192"/>
                <a:gd name="adj2" fmla="val 71075"/>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sp>
          <p:nvSpPr>
            <p:cNvPr id="39" name="TextBox 38">
              <a:extLst>
                <a:ext uri="{FF2B5EF4-FFF2-40B4-BE49-F238E27FC236}">
                  <a16:creationId xmlns:a16="http://schemas.microsoft.com/office/drawing/2014/main" id="{6432FDA7-F0B2-3766-519A-E12EE65C8A1F}"/>
                </a:ext>
              </a:extLst>
            </p:cNvPr>
            <p:cNvSpPr txBox="1"/>
            <p:nvPr/>
          </p:nvSpPr>
          <p:spPr>
            <a:xfrm>
              <a:off x="5940703" y="2725586"/>
              <a:ext cx="1421840" cy="500233"/>
            </a:xfrm>
            <a:prstGeom prst="rect">
              <a:avLst/>
            </a:prstGeom>
            <a:noFill/>
          </p:spPr>
          <p:txBody>
            <a:bodyPr wrap="square" rtlCol="0">
              <a:spAutoFit/>
            </a:bodyPr>
            <a:lstStyle/>
            <a:p>
              <a:pPr algn="ctr" defTabSz="1219170"/>
              <a:r>
                <a:rPr lang="en-US" sz="1867" b="1">
                  <a:solidFill>
                    <a:prstClr val="black"/>
                  </a:solidFill>
                  <a:latin typeface="Calibri" panose="020F0502020204030204"/>
                </a:rPr>
                <a:t>It’s long like a snake!</a:t>
              </a:r>
            </a:p>
          </p:txBody>
        </p:sp>
      </p:grpSp>
      <p:grpSp>
        <p:nvGrpSpPr>
          <p:cNvPr id="44" name="Group 43">
            <a:extLst>
              <a:ext uri="{FF2B5EF4-FFF2-40B4-BE49-F238E27FC236}">
                <a16:creationId xmlns:a16="http://schemas.microsoft.com/office/drawing/2014/main" id="{45A867E2-C853-CE96-BC11-4B75E2DFE343}"/>
              </a:ext>
            </a:extLst>
          </p:cNvPr>
          <p:cNvGrpSpPr/>
          <p:nvPr/>
        </p:nvGrpSpPr>
        <p:grpSpPr>
          <a:xfrm>
            <a:off x="1248541" y="3574062"/>
            <a:ext cx="2029692" cy="768244"/>
            <a:chOff x="250605" y="2680546"/>
            <a:chExt cx="1522269" cy="576183"/>
          </a:xfrm>
        </p:grpSpPr>
        <p:sp>
          <p:nvSpPr>
            <p:cNvPr id="40" name="Speech Bubble: Oval 39">
              <a:extLst>
                <a:ext uri="{FF2B5EF4-FFF2-40B4-BE49-F238E27FC236}">
                  <a16:creationId xmlns:a16="http://schemas.microsoft.com/office/drawing/2014/main" id="{BF1BC860-3505-A0CD-6292-E13FB5FCCB10}"/>
                </a:ext>
              </a:extLst>
            </p:cNvPr>
            <p:cNvSpPr/>
            <p:nvPr/>
          </p:nvSpPr>
          <p:spPr>
            <a:xfrm>
              <a:off x="250605" y="2680546"/>
              <a:ext cx="1522269" cy="576183"/>
            </a:xfrm>
            <a:prstGeom prst="wedgeEllipseCallout">
              <a:avLst>
                <a:gd name="adj1" fmla="val 14023"/>
                <a:gd name="adj2" fmla="val 79491"/>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sp>
          <p:nvSpPr>
            <p:cNvPr id="41" name="TextBox 40">
              <a:extLst>
                <a:ext uri="{FF2B5EF4-FFF2-40B4-BE49-F238E27FC236}">
                  <a16:creationId xmlns:a16="http://schemas.microsoft.com/office/drawing/2014/main" id="{3237DA9E-D240-37D1-3D84-7F493747D581}"/>
                </a:ext>
              </a:extLst>
            </p:cNvPr>
            <p:cNvSpPr txBox="1"/>
            <p:nvPr/>
          </p:nvSpPr>
          <p:spPr>
            <a:xfrm>
              <a:off x="300819" y="2725586"/>
              <a:ext cx="1421840" cy="500233"/>
            </a:xfrm>
            <a:prstGeom prst="rect">
              <a:avLst/>
            </a:prstGeom>
            <a:noFill/>
          </p:spPr>
          <p:txBody>
            <a:bodyPr wrap="square" rtlCol="0">
              <a:spAutoFit/>
            </a:bodyPr>
            <a:lstStyle/>
            <a:p>
              <a:pPr algn="ctr" defTabSz="1219170"/>
              <a:r>
                <a:rPr lang="en-US" sz="1867" b="1">
                  <a:solidFill>
                    <a:prstClr val="black"/>
                  </a:solidFill>
                  <a:latin typeface="Calibri" panose="020F0502020204030204"/>
                </a:rPr>
                <a:t>It’s thick like a tree!</a:t>
              </a:r>
            </a:p>
          </p:txBody>
        </p:sp>
      </p:grpSp>
      <p:cxnSp>
        <p:nvCxnSpPr>
          <p:cNvPr id="9" name="Straight Connector 8">
            <a:extLst>
              <a:ext uri="{FF2B5EF4-FFF2-40B4-BE49-F238E27FC236}">
                <a16:creationId xmlns:a16="http://schemas.microsoft.com/office/drawing/2014/main" id="{CA8B7544-47A7-A1F0-F7D5-AAA7328DC652}"/>
              </a:ext>
            </a:extLst>
          </p:cNvPr>
          <p:cNvCxnSpPr/>
          <p:nvPr/>
        </p:nvCxnSpPr>
        <p:spPr>
          <a:xfrm>
            <a:off x="0" y="6362384"/>
            <a:ext cx="12192000" cy="0"/>
          </a:xfrm>
          <a:prstGeom prst="line">
            <a:avLst/>
          </a:prstGeom>
          <a:ln w="762000">
            <a:gradFill flip="none" rotWithShape="1">
              <a:gsLst>
                <a:gs pos="0">
                  <a:schemeClr val="bg1"/>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with medium confidence">
            <a:extLst>
              <a:ext uri="{FF2B5EF4-FFF2-40B4-BE49-F238E27FC236}">
                <a16:creationId xmlns:a16="http://schemas.microsoft.com/office/drawing/2014/main" id="{2CEA6B00-D34F-5496-00EA-E11D4BC5A2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3400" y="6009533"/>
            <a:ext cx="3716402" cy="707886"/>
          </a:xfrm>
          <a:prstGeom prst="rect">
            <a:avLst/>
          </a:prstGeom>
        </p:spPr>
      </p:pic>
    </p:spTree>
    <p:extLst>
      <p:ext uri="{BB962C8B-B14F-4D97-AF65-F5344CB8AC3E}">
        <p14:creationId xmlns:p14="http://schemas.microsoft.com/office/powerpoint/2010/main" val="402163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27116-5BC7-563D-1848-F7203BA1BABD}"/>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43E1AF74-550F-AA31-7721-C46ADFBB0C25}"/>
              </a:ext>
            </a:extLst>
          </p:cNvPr>
          <p:cNvSpPr>
            <a:spLocks/>
          </p:cNvSpPr>
          <p:nvPr/>
        </p:nvSpPr>
        <p:spPr bwMode="auto">
          <a:xfrm>
            <a:off x="914402" y="472640"/>
            <a:ext cx="9403975" cy="957521"/>
          </a:xfrm>
          <a:prstGeom prst="rect">
            <a:avLst/>
          </a:prstGeom>
          <a:noFill/>
          <a:ln>
            <a:noFill/>
          </a:ln>
        </p:spPr>
        <p:txBody>
          <a:bodyPr lIns="0" tIns="0" rIns="0" bIns="0" anchor="ctr"/>
          <a:lstStyle/>
          <a:p>
            <a:pPr>
              <a:lnSpc>
                <a:spcPct val="90000"/>
              </a:lnSpc>
              <a:spcBef>
                <a:spcPct val="0"/>
              </a:spcBef>
            </a:pPr>
            <a:r>
              <a:rPr lang="en-US" sz="4400" b="1" dirty="0">
                <a:solidFill>
                  <a:schemeClr val="accent1">
                    <a:lumMod val="50000"/>
                  </a:schemeClr>
                </a:solidFill>
                <a:latin typeface="Segoe UI" panose="020B0502040204020203" pitchFamily="34" charset="0"/>
                <a:ea typeface="+mj-ea"/>
                <a:cs typeface="Segoe UI" panose="020B0502040204020203" pitchFamily="34" charset="0"/>
                <a:sym typeface="Bebas Neue" charset="0"/>
              </a:rPr>
              <a:t>Community Reviewers</a:t>
            </a:r>
          </a:p>
        </p:txBody>
      </p:sp>
      <p:sp>
        <p:nvSpPr>
          <p:cNvPr id="22" name="Line 13">
            <a:extLst>
              <a:ext uri="{FF2B5EF4-FFF2-40B4-BE49-F238E27FC236}">
                <a16:creationId xmlns:a16="http://schemas.microsoft.com/office/drawing/2014/main" id="{5B51ECF6-E983-D436-B834-EFB132E2BC38}"/>
              </a:ext>
            </a:extLst>
          </p:cNvPr>
          <p:cNvSpPr>
            <a:spLocks noChangeShapeType="1"/>
          </p:cNvSpPr>
          <p:nvPr/>
        </p:nvSpPr>
        <p:spPr bwMode="auto">
          <a:xfrm>
            <a:off x="949563" y="1233472"/>
            <a:ext cx="6576451"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1219170"/>
            <a:endParaRPr lang="en-US" sz="2400">
              <a:solidFill>
                <a:prstClr val="black"/>
              </a:solidFill>
              <a:latin typeface="Calibri" panose="020F0502020204030204"/>
            </a:endParaRPr>
          </a:p>
        </p:txBody>
      </p:sp>
      <p:sp>
        <p:nvSpPr>
          <p:cNvPr id="11" name="Content Placeholder 10">
            <a:extLst>
              <a:ext uri="{FF2B5EF4-FFF2-40B4-BE49-F238E27FC236}">
                <a16:creationId xmlns:a16="http://schemas.microsoft.com/office/drawing/2014/main" id="{C1D33ADF-71F9-7B55-4C34-2709CD7345AE}"/>
              </a:ext>
            </a:extLst>
          </p:cNvPr>
          <p:cNvSpPr>
            <a:spLocks noGrp="1"/>
          </p:cNvSpPr>
          <p:nvPr>
            <p:ph idx="1"/>
          </p:nvPr>
        </p:nvSpPr>
        <p:spPr>
          <a:xfrm>
            <a:off x="1648131" y="1367752"/>
            <a:ext cx="9629468" cy="4351339"/>
          </a:xfrm>
        </p:spPr>
        <p:txBody>
          <a:bodyPr>
            <a:normAutofit/>
          </a:bodyPr>
          <a:lstStyle/>
          <a:p>
            <a:pPr marL="0" indent="0">
              <a:buNone/>
            </a:pPr>
            <a:r>
              <a:rPr lang="en-US" altLang="en-US" sz="2667" b="1">
                <a:solidFill>
                  <a:srgbClr val="000000"/>
                </a:solidFill>
                <a:latin typeface="Calisto MT"/>
                <a:ea typeface="ＭＳ Ｐゴシック"/>
                <a:cs typeface="Arial"/>
              </a:rPr>
              <a:t>Grant reviewers must also: </a:t>
            </a:r>
          </a:p>
          <a:p>
            <a:pPr marL="0" indent="0">
              <a:buNone/>
            </a:pPr>
            <a:endParaRPr lang="en-US" sz="2133"/>
          </a:p>
        </p:txBody>
      </p:sp>
      <p:graphicFrame>
        <p:nvGraphicFramePr>
          <p:cNvPr id="3" name="Diagram 2">
            <a:extLst>
              <a:ext uri="{FF2B5EF4-FFF2-40B4-BE49-F238E27FC236}">
                <a16:creationId xmlns:a16="http://schemas.microsoft.com/office/drawing/2014/main" id="{3954D546-BE4A-C647-05A4-610E27CF8D8E}"/>
              </a:ext>
            </a:extLst>
          </p:cNvPr>
          <p:cNvGraphicFramePr/>
          <p:nvPr/>
        </p:nvGraphicFramePr>
        <p:xfrm>
          <a:off x="914401" y="2073454"/>
          <a:ext cx="9139215" cy="3314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a:extLst>
              <a:ext uri="{FF2B5EF4-FFF2-40B4-BE49-F238E27FC236}">
                <a16:creationId xmlns:a16="http://schemas.microsoft.com/office/drawing/2014/main" id="{F466CD36-904B-F69E-B3FB-5B15D2D75382}"/>
              </a:ext>
            </a:extLst>
          </p:cNvPr>
          <p:cNvCxnSpPr/>
          <p:nvPr/>
        </p:nvCxnSpPr>
        <p:spPr>
          <a:xfrm>
            <a:off x="0" y="6362384"/>
            <a:ext cx="12192000" cy="0"/>
          </a:xfrm>
          <a:prstGeom prst="line">
            <a:avLst/>
          </a:prstGeom>
          <a:ln w="762000">
            <a:gradFill flip="none" rotWithShape="1">
              <a:gsLst>
                <a:gs pos="0">
                  <a:schemeClr val="bg1"/>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with medium confidence">
            <a:extLst>
              <a:ext uri="{FF2B5EF4-FFF2-40B4-BE49-F238E27FC236}">
                <a16:creationId xmlns:a16="http://schemas.microsoft.com/office/drawing/2014/main" id="{C6701F0D-6B4F-3EF3-73C8-3AA8134ABE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53400" y="6009533"/>
            <a:ext cx="3716402" cy="707886"/>
          </a:xfrm>
          <a:prstGeom prst="rect">
            <a:avLst/>
          </a:prstGeom>
        </p:spPr>
      </p:pic>
    </p:spTree>
    <p:extLst>
      <p:ext uri="{BB962C8B-B14F-4D97-AF65-F5344CB8AC3E}">
        <p14:creationId xmlns:p14="http://schemas.microsoft.com/office/powerpoint/2010/main" val="4015287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F122179B8940448C7D0649D18F3F58" ma:contentTypeVersion="20" ma:contentTypeDescription="Create a new document." ma:contentTypeScope="" ma:versionID="4c5cc79cbf6b9791f7365bd12b6ce869">
  <xsd:schema xmlns:xsd="http://www.w3.org/2001/XMLSchema" xmlns:xs="http://www.w3.org/2001/XMLSchema" xmlns:p="http://schemas.microsoft.com/office/2006/metadata/properties" xmlns:ns2="167de7b8-2287-4eba-9266-c84c809e3def" xmlns:ns3="74875b86-4471-4064-a2d4-c252a114a110" targetNamespace="http://schemas.microsoft.com/office/2006/metadata/properties" ma:root="true" ma:fieldsID="3bcaf13dd620d2510474aef6d4e15b4e" ns2:_="" ns3:_="">
    <xsd:import namespace="167de7b8-2287-4eba-9266-c84c809e3def"/>
    <xsd:import namespace="74875b86-4471-4064-a2d4-c252a114a11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Initial_x0020_Date" minOccurs="0"/>
                <xsd:element ref="ns2:InitialedBy" minOccurs="0"/>
                <xsd:element ref="ns2:Signedby" minOccurs="0"/>
                <xsd:element ref="ns2:SignedDate" minOccurs="0"/>
                <xsd:element ref="ns2:RPMSig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7de7b8-2287-4eba-9266-c84c809e3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8a4874a-8cf6-4bd1-a3b1-571cbf9a5b8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Initial_x0020_Date" ma:index="22" nillable="true" ma:displayName="Initial Date" ma:description="The date a correction was initialed" ma:format="DateOnly" ma:internalName="Initial_x0020_Date">
      <xsd:simpleType>
        <xsd:restriction base="dms:DateTime"/>
      </xsd:simpleType>
    </xsd:element>
    <xsd:element name="InitialedBy" ma:index="23" nillable="true" ma:displayName="Initialed By" ma:description="Name of person initialing the correction" ma:format="Dropdown" ma:internalName="InitialedBy">
      <xsd:simpleType>
        <xsd:restriction base="dms:Text">
          <xsd:maxLength value="255"/>
        </xsd:restriction>
      </xsd:simpleType>
    </xsd:element>
    <xsd:element name="Signedby" ma:index="24" nillable="true" ma:displayName="Signed by" ma:description="Name of signer" ma:format="Dropdown" ma:internalName="Signedby">
      <xsd:simpleType>
        <xsd:restriction base="dms:Text">
          <xsd:maxLength value="255"/>
        </xsd:restriction>
      </xsd:simpleType>
    </xsd:element>
    <xsd:element name="SignedDate" ma:index="25" nillable="true" ma:displayName="Signed Date" ma:format="Dropdown" ma:internalName="SignedDate">
      <xsd:simpleType>
        <xsd:restriction base="dms:Text">
          <xsd:maxLength value="255"/>
        </xsd:restriction>
      </xsd:simpleType>
    </xsd:element>
    <xsd:element name="RPMSignDate" ma:index="26" nillable="true" ma:displayName="RPM Sign Date" ma:format="Dropdown" ma:internalName="RPMSign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875b86-4471-4064-a2d4-c252a114a11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2e7293f-92cb-4acb-9cdb-af20a6ac7ce8}" ma:internalName="TaxCatchAll" ma:showField="CatchAllData" ma:web="74875b86-4471-4064-a2d4-c252a114a11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67de7b8-2287-4eba-9266-c84c809e3def">
      <Terms xmlns="http://schemas.microsoft.com/office/infopath/2007/PartnerControls"/>
    </lcf76f155ced4ddcb4097134ff3c332f>
    <TaxCatchAll xmlns="74875b86-4471-4064-a2d4-c252a114a110" xsi:nil="true"/>
    <SignedDate xmlns="167de7b8-2287-4eba-9266-c84c809e3def" xsi:nil="true"/>
    <Signedby xmlns="167de7b8-2287-4eba-9266-c84c809e3def" xsi:nil="true"/>
    <InitialedBy xmlns="167de7b8-2287-4eba-9266-c84c809e3def" xsi:nil="true"/>
    <Initial_x0020_Date xmlns="167de7b8-2287-4eba-9266-c84c809e3def" xsi:nil="true"/>
    <RPMSignDate xmlns="167de7b8-2287-4eba-9266-c84c809e3de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ACB988-154B-4F6F-9F3D-203CFA8C5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7de7b8-2287-4eba-9266-c84c809e3def"/>
    <ds:schemaRef ds:uri="74875b86-4471-4064-a2d4-c252a114a1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CB5D68-0E1D-4B91-A2C6-1CD276A87018}">
  <ds:schemaRefs>
    <ds:schemaRef ds:uri="167de7b8-2287-4eba-9266-c84c809e3def"/>
    <ds:schemaRef ds:uri="74875b86-4471-4064-a2d4-c252a114a11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A697C72-5247-4DB0-ADA6-3E89FAC707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493</TotalTime>
  <Words>2821</Words>
  <Application>Microsoft Office PowerPoint</Application>
  <PresentationFormat>Widescreen</PresentationFormat>
  <Paragraphs>279</Paragraphs>
  <Slides>41</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41</vt:i4>
      </vt:variant>
    </vt:vector>
  </HeadingPairs>
  <TitlesOfParts>
    <vt:vector size="53" baseType="lpstr">
      <vt:lpstr>Arial</vt:lpstr>
      <vt:lpstr>Bebas Neue</vt:lpstr>
      <vt:lpstr>Calibri</vt:lpstr>
      <vt:lpstr>Calibri Light</vt:lpstr>
      <vt:lpstr>Calisto MT</vt:lpstr>
      <vt:lpstr>Ink Free</vt:lpstr>
      <vt:lpstr>Lato</vt:lpstr>
      <vt:lpstr>Lato Light</vt:lpstr>
      <vt:lpstr>Segoe UI</vt:lpstr>
      <vt:lpstr>Times New Roman</vt:lpstr>
      <vt:lpstr>Office Theme</vt:lpstr>
      <vt:lpstr>1_Office Theme</vt:lpstr>
      <vt:lpstr>PowerPoint Presentation</vt:lpstr>
      <vt:lpstr>Community Grant Reviewer and FY24 Quarter 1 Community Projects Fund Training </vt:lpstr>
      <vt:lpstr>Welcome and  Thank You!</vt:lpstr>
      <vt:lpstr>Training Agenda</vt:lpstr>
      <vt:lpstr>Community Grant Reviewer Training </vt:lpstr>
      <vt:lpstr>PowerPoint Presentation</vt:lpstr>
      <vt:lpstr>PowerPoint Presentation</vt:lpstr>
      <vt:lpstr>PowerPoint Presentation</vt:lpstr>
      <vt:lpstr>PowerPoint Presentation</vt:lpstr>
      <vt:lpstr>Contracting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Payment Process </vt:lpstr>
      <vt:lpstr>Central Vendor Registration System</vt:lpstr>
      <vt:lpstr>FY24 Quarter 1 Community Projects Fund Training </vt:lpstr>
      <vt:lpstr>PowerPoint Presentation</vt:lpstr>
      <vt:lpstr>FY24 Q1 Community Projects Fund Goals </vt:lpstr>
      <vt:lpstr>FY24 Q1 Community Projects Fund Goals Con’t</vt:lpstr>
      <vt:lpstr>Review Process</vt:lpstr>
      <vt:lpstr>Review Instructions</vt:lpstr>
      <vt:lpstr>General Review Policies</vt:lpstr>
      <vt:lpstr>General Review Policies Cont’d</vt:lpstr>
      <vt:lpstr>Review Best Practices</vt:lpstr>
      <vt:lpstr>Application Materials</vt:lpstr>
      <vt:lpstr> Benchmark Application Materials </vt:lpstr>
      <vt:lpstr>Scoring:  100 Possible Points</vt:lpstr>
      <vt:lpstr>Scoring:  Confidence Rating Scale</vt:lpstr>
      <vt:lpstr>A. Project Goals and Grant Program Priorities (20 points)</vt:lpstr>
      <vt:lpstr> B. Sound Fiscal Management and Budget  (15 points)  </vt:lpstr>
      <vt:lpstr> C. Organizational Capability and Relevant Experience (35 points)  </vt:lpstr>
      <vt:lpstr>D. Performance Plan (10 points) </vt:lpstr>
      <vt:lpstr> E. Soundness of the Overall Proposal (20 points)  </vt:lpstr>
      <vt:lpstr> Review Due Date</vt:lpstr>
      <vt:lpstr>Questions?</vt:lpstr>
      <vt:lpstr> </vt:lpstr>
    </vt:vector>
  </TitlesOfParts>
  <Company>Montgomery County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Incoming Grants important to MCG departments?</dc:title>
  <dc:creator>Danyluk, Emily D.</dc:creator>
  <cp:lastModifiedBy>Kravets, Olga</cp:lastModifiedBy>
  <cp:revision>15</cp:revision>
  <dcterms:created xsi:type="dcterms:W3CDTF">2023-05-31T19:52:08Z</dcterms:created>
  <dcterms:modified xsi:type="dcterms:W3CDTF">2024-04-15T20:40:59Z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0x0101008CF122179B8940448C7D0649D18F3F58</vt:lpwstr>
  </property>
  <property fmtid="{D5CDD505-2E9C-101B-9397-08002B2CF9AE}" pid="3" name="MediaServiceImageTags">
    <vt:lpwstr/>
  </property>
</Properties>
</file>